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256" r:id="rId2"/>
    <p:sldId id="1033" r:id="rId3"/>
    <p:sldId id="990" r:id="rId4"/>
    <p:sldId id="1116" r:id="rId5"/>
    <p:sldId id="1115" r:id="rId6"/>
    <p:sldId id="1119" r:id="rId7"/>
    <p:sldId id="1128" r:id="rId8"/>
    <p:sldId id="1010" r:id="rId9"/>
    <p:sldId id="1000" r:id="rId10"/>
    <p:sldId id="1002" r:id="rId11"/>
    <p:sldId id="1090" r:id="rId12"/>
    <p:sldId id="1129" r:id="rId13"/>
    <p:sldId id="1091" r:id="rId14"/>
    <p:sldId id="1130" r:id="rId15"/>
    <p:sldId id="979" r:id="rId16"/>
    <p:sldId id="1043" r:id="rId17"/>
    <p:sldId id="1156" r:id="rId18"/>
    <p:sldId id="1131" r:id="rId19"/>
    <p:sldId id="1018" r:id="rId20"/>
    <p:sldId id="810" r:id="rId21"/>
    <p:sldId id="635" r:id="rId22"/>
    <p:sldId id="1072" r:id="rId23"/>
    <p:sldId id="1105" r:id="rId24"/>
    <p:sldId id="1132" r:id="rId25"/>
    <p:sldId id="1133" r:id="rId26"/>
    <p:sldId id="1106" r:id="rId27"/>
    <p:sldId id="1134" r:id="rId28"/>
    <p:sldId id="1135" r:id="rId29"/>
    <p:sldId id="1136" r:id="rId30"/>
    <p:sldId id="1098" r:id="rId31"/>
    <p:sldId id="1137" r:id="rId32"/>
    <p:sldId id="1140" r:id="rId33"/>
    <p:sldId id="1141" r:id="rId34"/>
    <p:sldId id="1138" r:id="rId35"/>
    <p:sldId id="1139" r:id="rId36"/>
    <p:sldId id="1147" r:id="rId37"/>
    <p:sldId id="1142" r:id="rId38"/>
    <p:sldId id="1143" r:id="rId39"/>
    <p:sldId id="1102" r:id="rId40"/>
    <p:sldId id="1159" r:id="rId41"/>
    <p:sldId id="1104" r:id="rId42"/>
    <p:sldId id="1145" r:id="rId43"/>
    <p:sldId id="1107" r:id="rId44"/>
    <p:sldId id="1108" r:id="rId45"/>
    <p:sldId id="1109" r:id="rId46"/>
    <p:sldId id="1110" r:id="rId47"/>
    <p:sldId id="1111" r:id="rId48"/>
    <p:sldId id="1112" r:id="rId49"/>
    <p:sldId id="1113" r:id="rId50"/>
    <p:sldId id="1146" r:id="rId51"/>
    <p:sldId id="1148" r:id="rId52"/>
    <p:sldId id="1093" r:id="rId53"/>
    <p:sldId id="1152" r:id="rId54"/>
    <p:sldId id="1153" r:id="rId55"/>
    <p:sldId id="1054" r:id="rId56"/>
    <p:sldId id="1121" r:id="rId57"/>
    <p:sldId id="1062" r:id="rId58"/>
    <p:sldId id="713" r:id="rId59"/>
    <p:sldId id="759" r:id="rId60"/>
    <p:sldId id="714" r:id="rId61"/>
    <p:sldId id="723" r:id="rId62"/>
    <p:sldId id="726" r:id="rId63"/>
    <p:sldId id="760" r:id="rId64"/>
    <p:sldId id="761" r:id="rId65"/>
    <p:sldId id="944" r:id="rId66"/>
    <p:sldId id="733" r:id="rId67"/>
    <p:sldId id="1066" r:id="rId68"/>
    <p:sldId id="1067" r:id="rId69"/>
    <p:sldId id="767" r:id="rId70"/>
    <p:sldId id="768" r:id="rId71"/>
    <p:sldId id="1124" r:id="rId72"/>
    <p:sldId id="1157" r:id="rId73"/>
    <p:sldId id="1024" r:id="rId74"/>
    <p:sldId id="1025" r:id="rId75"/>
    <p:sldId id="1026" r:id="rId76"/>
    <p:sldId id="1162" r:id="rId77"/>
    <p:sldId id="1027" r:id="rId78"/>
    <p:sldId id="1029" r:id="rId79"/>
    <p:sldId id="1158" r:id="rId80"/>
    <p:sldId id="1155" r:id="rId81"/>
    <p:sldId id="1070" r:id="rId82"/>
    <p:sldId id="923" r:id="rId83"/>
    <p:sldId id="1071" r:id="rId84"/>
    <p:sldId id="914" r:id="rId85"/>
    <p:sldId id="1047" r:id="rId86"/>
    <p:sldId id="949" r:id="rId87"/>
    <p:sldId id="913" r:id="rId8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autoAdjust="0"/>
    <p:restoredTop sz="68902" autoAdjust="0"/>
  </p:normalViewPr>
  <p:slideViewPr>
    <p:cSldViewPr snapToGrid="0">
      <p:cViewPr>
        <p:scale>
          <a:sx n="50" d="100"/>
          <a:sy n="50" d="100"/>
        </p:scale>
        <p:origin x="1745" y="216"/>
      </p:cViewPr>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4F0602-5D59-40D5-ABD0-CABEF2E0FF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AFAF58-5907-4963-8ABE-3C59EAB4F936}">
      <dgm:prSet phldrT="[Text]" custT="1"/>
      <dgm:spPr>
        <a:solidFill>
          <a:schemeClr val="accent2"/>
        </a:solidFill>
      </dgm:spPr>
      <dgm:t>
        <a:bodyPr/>
        <a:lstStyle/>
        <a:p>
          <a:r>
            <a:rPr lang="en-GB" altLang="en-US" sz="3600" b="1" dirty="0"/>
            <a:t>Introduction and Motivation</a:t>
          </a:r>
          <a:endParaRPr lang="en-US" sz="3600" b="1" dirty="0">
            <a:solidFill>
              <a:schemeClr val="bg1"/>
            </a:solidFill>
          </a:endParaRPr>
        </a:p>
      </dgm:t>
    </dgm:pt>
    <dgm:pt modelId="{3BD27C73-1CBA-454A-BC9F-7704C0396A6E}" type="parTrans" cxnId="{CB669F52-9770-4227-8BE2-73C516352EC6}">
      <dgm:prSet/>
      <dgm:spPr/>
      <dgm:t>
        <a:bodyPr/>
        <a:lstStyle/>
        <a:p>
          <a:endParaRPr lang="en-US"/>
        </a:p>
      </dgm:t>
    </dgm:pt>
    <dgm:pt modelId="{77A6C20C-B1B8-4E26-87E8-DAC3E1AC56BF}" type="sibTrans" cxnId="{CB669F52-9770-4227-8BE2-73C516352EC6}">
      <dgm:prSet/>
      <dgm:spPr/>
      <dgm:t>
        <a:bodyPr/>
        <a:lstStyle/>
        <a:p>
          <a:endParaRPr lang="en-US"/>
        </a:p>
      </dgm:t>
    </dgm:pt>
    <dgm:pt modelId="{AFAA0F43-0FBE-4274-B2BD-362C00EC0774}">
      <dgm:prSet phldrT="[Text]" custT="1"/>
      <dgm:spPr/>
      <dgm:t>
        <a:bodyPr/>
        <a:lstStyle/>
        <a:p>
          <a:r>
            <a:rPr lang="en-US" sz="3600" b="1" dirty="0"/>
            <a:t>Social Online Routing Protocol (SOR)</a:t>
          </a:r>
        </a:p>
      </dgm:t>
    </dgm:pt>
    <dgm:pt modelId="{1E2BACF1-C47C-4760-B53A-EA73DFA1647D}" type="parTrans" cxnId="{AD96D9F9-0BE4-4DA1-8A8A-9B186EDACB68}">
      <dgm:prSet/>
      <dgm:spPr/>
      <dgm:t>
        <a:bodyPr/>
        <a:lstStyle/>
        <a:p>
          <a:endParaRPr lang="en-US"/>
        </a:p>
      </dgm:t>
    </dgm:pt>
    <dgm:pt modelId="{7EEAFADD-B550-494E-8F64-23E5380EE981}" type="sibTrans" cxnId="{AD96D9F9-0BE4-4DA1-8A8A-9B186EDACB68}">
      <dgm:prSet/>
      <dgm:spPr/>
      <dgm:t>
        <a:bodyPr/>
        <a:lstStyle/>
        <a:p>
          <a:endParaRPr lang="en-US"/>
        </a:p>
      </dgm:t>
    </dgm:pt>
    <dgm:pt modelId="{A5025DF4-8E51-43B3-8790-1579F84361B7}">
      <dgm:prSet phldrT="[Text]" custT="1"/>
      <dgm:spPr/>
      <dgm:t>
        <a:bodyPr/>
        <a:lstStyle/>
        <a:p>
          <a:r>
            <a:rPr lang="en-US" sz="3600" b="1" dirty="0"/>
            <a:t>Efficiency of SOR</a:t>
          </a:r>
        </a:p>
      </dgm:t>
    </dgm:pt>
    <dgm:pt modelId="{31A9B27E-DFD8-4A15-85DC-B10CAB25FC0A}" type="parTrans" cxnId="{0A8F5FB2-29F4-4A23-ACB2-77E9192AEBFA}">
      <dgm:prSet/>
      <dgm:spPr/>
      <dgm:t>
        <a:bodyPr/>
        <a:lstStyle/>
        <a:p>
          <a:endParaRPr lang="en-US"/>
        </a:p>
      </dgm:t>
    </dgm:pt>
    <dgm:pt modelId="{69165C2E-B2EE-4907-BADF-66E68278AE68}" type="sibTrans" cxnId="{0A8F5FB2-29F4-4A23-ACB2-77E9192AEBFA}">
      <dgm:prSet/>
      <dgm:spPr/>
      <dgm:t>
        <a:bodyPr/>
        <a:lstStyle/>
        <a:p>
          <a:endParaRPr lang="en-US"/>
        </a:p>
      </dgm:t>
    </dgm:pt>
    <dgm:pt modelId="{7EEA6C4A-7197-4DCB-861B-68D5A43846C7}">
      <dgm:prSet phldrT="[Text]" custT="1"/>
      <dgm:spPr/>
      <dgm:t>
        <a:bodyPr/>
        <a:lstStyle/>
        <a:p>
          <a:r>
            <a:rPr lang="en-US" sz="3600" b="1" kern="1200" dirty="0"/>
            <a:t>Autonomous Social Priority</a:t>
          </a:r>
          <a:endParaRPr lang="en-US" sz="3600" b="1" kern="1200" dirty="0">
            <a:solidFill>
              <a:prstClr val="white"/>
            </a:solidFill>
            <a:latin typeface="Calibri" panose="020F0502020204030204"/>
            <a:ea typeface="+mn-ea"/>
            <a:cs typeface="+mn-cs"/>
          </a:endParaRPr>
        </a:p>
      </dgm:t>
    </dgm:pt>
    <dgm:pt modelId="{67EC1DBB-780D-4BD8-81DC-571A2CC81D6A}" type="parTrans" cxnId="{9E86786D-8AC4-4286-A50C-7ED35B59F12A}">
      <dgm:prSet/>
      <dgm:spPr/>
      <dgm:t>
        <a:bodyPr/>
        <a:lstStyle/>
        <a:p>
          <a:endParaRPr lang="en-US"/>
        </a:p>
      </dgm:t>
    </dgm:pt>
    <dgm:pt modelId="{5D2CA2D7-0764-4DF8-B900-5C7B3816F634}" type="sibTrans" cxnId="{9E86786D-8AC4-4286-A50C-7ED35B59F12A}">
      <dgm:prSet/>
      <dgm:spPr/>
      <dgm:t>
        <a:bodyPr/>
        <a:lstStyle/>
        <a:p>
          <a:endParaRPr lang="en-US"/>
        </a:p>
      </dgm:t>
    </dgm:pt>
    <dgm:pt modelId="{A4A3592D-6503-4D8E-B819-817D119E4D71}">
      <dgm:prSet phldrT="[Text]" custT="1"/>
      <dgm:spPr/>
      <dgm:t>
        <a:bodyPr/>
        <a:lstStyle/>
        <a:p>
          <a:r>
            <a:rPr lang="en-US" sz="3600" b="1" dirty="0"/>
            <a:t>Privacy Preservation ability of SOR</a:t>
          </a:r>
        </a:p>
      </dgm:t>
    </dgm:pt>
    <dgm:pt modelId="{58D89839-BE7B-4E44-9089-215B2ECDDF3C}" type="parTrans" cxnId="{E8FD1D97-04C6-467B-859D-05154FF034D9}">
      <dgm:prSet/>
      <dgm:spPr/>
      <dgm:t>
        <a:bodyPr/>
        <a:lstStyle/>
        <a:p>
          <a:endParaRPr lang="en-US"/>
        </a:p>
      </dgm:t>
    </dgm:pt>
    <dgm:pt modelId="{88AAA5D9-CC7F-4515-A61E-8B93716B6CEF}" type="sibTrans" cxnId="{E8FD1D97-04C6-467B-859D-05154FF034D9}">
      <dgm:prSet/>
      <dgm:spPr/>
      <dgm:t>
        <a:bodyPr/>
        <a:lstStyle/>
        <a:p>
          <a:endParaRPr lang="en-US"/>
        </a:p>
      </dgm:t>
    </dgm:pt>
    <dgm:pt modelId="{6760C1CC-E38A-4D50-BAC6-BAF0A61813EC}">
      <dgm:prSet phldrT="[Text]" custT="1"/>
      <dgm:spPr/>
      <dgm:t>
        <a:bodyPr/>
        <a:lstStyle/>
        <a:p>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gm:t>
    </dgm:pt>
    <dgm:pt modelId="{74259895-345C-4405-A803-ED4BFF3C533A}" type="parTrans" cxnId="{210EE943-1FB7-4F08-9DCA-522A8DF95684}">
      <dgm:prSet/>
      <dgm:spPr/>
      <dgm:t>
        <a:bodyPr/>
        <a:lstStyle/>
        <a:p>
          <a:endParaRPr lang="en-US"/>
        </a:p>
      </dgm:t>
    </dgm:pt>
    <dgm:pt modelId="{266B8156-BBCE-477A-BFD8-2A804A1C68D4}" type="sibTrans" cxnId="{210EE943-1FB7-4F08-9DCA-522A8DF95684}">
      <dgm:prSet/>
      <dgm:spPr/>
      <dgm:t>
        <a:bodyPr/>
        <a:lstStyle/>
        <a:p>
          <a:endParaRPr lang="en-US"/>
        </a:p>
      </dgm:t>
    </dgm:pt>
    <dgm:pt modelId="{95FDFC89-E6C9-4949-BAB5-9BAA3CF1D5F9}">
      <dgm:prSet phldrT="[Text]" custT="1"/>
      <dgm:spPr/>
      <dgm:t>
        <a:bodyPr/>
        <a:lstStyle/>
        <a:p>
          <a:r>
            <a:rPr lang="en-US" sz="3600" b="1" dirty="0"/>
            <a:t>Stratified Privacy Model (SPM)</a:t>
          </a:r>
        </a:p>
      </dgm:t>
    </dgm:pt>
    <dgm:pt modelId="{7577AF28-D4FB-4832-BEE4-E971D7803959}" type="parTrans" cxnId="{D2181E3F-E30A-4163-8E63-1522D98C0305}">
      <dgm:prSet/>
      <dgm:spPr/>
      <dgm:t>
        <a:bodyPr/>
        <a:lstStyle/>
        <a:p>
          <a:endParaRPr lang="en-US"/>
        </a:p>
      </dgm:t>
    </dgm:pt>
    <dgm:pt modelId="{DAE771AF-28BE-49F1-A206-B0B55ED23142}" type="sibTrans" cxnId="{D2181E3F-E30A-4163-8E63-1522D98C0305}">
      <dgm:prSet/>
      <dgm:spPr/>
      <dgm:t>
        <a:bodyPr/>
        <a:lstStyle/>
        <a:p>
          <a:endParaRPr lang="en-US"/>
        </a:p>
      </dgm:t>
    </dgm:pt>
    <dgm:pt modelId="{35621CE2-75D5-4A1C-9E85-B072C8C1EFD6}">
      <dgm:prSet phldrT="[Text]" custT="1"/>
      <dgm:spPr>
        <a:solidFill>
          <a:schemeClr val="accent1"/>
        </a:solidFill>
      </dgm:spPr>
      <dgm:t>
        <a:bodyPr/>
        <a:lstStyle/>
        <a:p>
          <a:r>
            <a:rPr lang="en-GB" altLang="en-US" sz="3600" b="1" dirty="0">
              <a:solidFill>
                <a:schemeClr val="bg1"/>
              </a:solidFill>
            </a:rPr>
            <a:t>Related Work and </a:t>
          </a:r>
          <a:r>
            <a:rPr lang="en-US" sz="3600" b="1" dirty="0"/>
            <a:t>Research Questions </a:t>
          </a:r>
          <a:r>
            <a:rPr lang="en-GB" altLang="en-US" sz="3600" b="1" dirty="0">
              <a:solidFill>
                <a:schemeClr val="bg1"/>
              </a:solidFill>
            </a:rPr>
            <a:t> </a:t>
          </a:r>
          <a:endParaRPr lang="en-US" sz="3600" b="1" dirty="0">
            <a:solidFill>
              <a:schemeClr val="bg1"/>
            </a:solidFill>
          </a:endParaRPr>
        </a:p>
      </dgm:t>
    </dgm:pt>
    <dgm:pt modelId="{367A2FAA-9D4E-42C6-9CB5-368D26AEB9A0}" type="parTrans" cxnId="{191364BB-8739-4122-8F7F-14FA298C6E3C}">
      <dgm:prSet/>
      <dgm:spPr/>
      <dgm:t>
        <a:bodyPr/>
        <a:lstStyle/>
        <a:p>
          <a:endParaRPr lang="en-US"/>
        </a:p>
      </dgm:t>
    </dgm:pt>
    <dgm:pt modelId="{A72CDCAB-0C8A-43DC-BA3C-27BBC3811304}" type="sibTrans" cxnId="{191364BB-8739-4122-8F7F-14FA298C6E3C}">
      <dgm:prSet/>
      <dgm:spPr/>
      <dgm:t>
        <a:bodyPr/>
        <a:lstStyle/>
        <a:p>
          <a:endParaRPr lang="en-US"/>
        </a:p>
      </dgm:t>
    </dgm:pt>
    <dgm:pt modelId="{27720A7C-D181-45BD-BCCA-BB0BF8EA6B20}" type="pres">
      <dgm:prSet presAssocID="{A84F0602-5D59-40D5-ABD0-CABEF2E0FF55}" presName="Name0" presStyleCnt="0">
        <dgm:presLayoutVars>
          <dgm:dir/>
          <dgm:animLvl val="lvl"/>
          <dgm:resizeHandles val="exact"/>
        </dgm:presLayoutVars>
      </dgm:prSet>
      <dgm:spPr/>
    </dgm:pt>
    <dgm:pt modelId="{69A791EA-F8F3-4ECE-834D-5014A5DBC337}" type="pres">
      <dgm:prSet presAssocID="{44AFAF58-5907-4963-8ABE-3C59EAB4F936}" presName="linNode" presStyleCnt="0"/>
      <dgm:spPr/>
    </dgm:pt>
    <dgm:pt modelId="{45EF8BF8-5C0F-4EA0-A52F-60BE5D562D21}" type="pres">
      <dgm:prSet presAssocID="{44AFAF58-5907-4963-8ABE-3C59EAB4F936}" presName="parentText" presStyleLbl="node1" presStyleIdx="0" presStyleCnt="8" custScaleX="177116">
        <dgm:presLayoutVars>
          <dgm:chMax val="1"/>
          <dgm:bulletEnabled val="1"/>
        </dgm:presLayoutVars>
      </dgm:prSet>
      <dgm:spPr/>
    </dgm:pt>
    <dgm:pt modelId="{4775CEDD-CA85-45B0-9E65-7FCAAB847718}" type="pres">
      <dgm:prSet presAssocID="{77A6C20C-B1B8-4E26-87E8-DAC3E1AC56BF}" presName="sp" presStyleCnt="0"/>
      <dgm:spPr/>
    </dgm:pt>
    <dgm:pt modelId="{E8103FC1-6F53-403C-87DB-CF955B2E1903}" type="pres">
      <dgm:prSet presAssocID="{35621CE2-75D5-4A1C-9E85-B072C8C1EFD6}" presName="linNode" presStyleCnt="0"/>
      <dgm:spPr/>
    </dgm:pt>
    <dgm:pt modelId="{73181088-9D7C-4F3F-8995-320AA511A0FA}" type="pres">
      <dgm:prSet presAssocID="{35621CE2-75D5-4A1C-9E85-B072C8C1EFD6}" presName="parentText" presStyleLbl="node1" presStyleIdx="1" presStyleCnt="8" custScaleX="177116" custLinFactNeighborX="-506">
        <dgm:presLayoutVars>
          <dgm:chMax val="1"/>
          <dgm:bulletEnabled val="1"/>
        </dgm:presLayoutVars>
      </dgm:prSet>
      <dgm:spPr/>
    </dgm:pt>
    <dgm:pt modelId="{D6A81AB4-CAEE-4F8B-854D-E2C483F78CE0}" type="pres">
      <dgm:prSet presAssocID="{A72CDCAB-0C8A-43DC-BA3C-27BBC3811304}" presName="sp" presStyleCnt="0"/>
      <dgm:spPr/>
    </dgm:pt>
    <dgm:pt modelId="{4E592E14-AA96-46BC-AD66-FC8040155E9F}" type="pres">
      <dgm:prSet presAssocID="{95FDFC89-E6C9-4949-BAB5-9BAA3CF1D5F9}" presName="linNode" presStyleCnt="0"/>
      <dgm:spPr/>
    </dgm:pt>
    <dgm:pt modelId="{61AC8712-D725-4261-8F1F-E70226D7A60A}" type="pres">
      <dgm:prSet presAssocID="{95FDFC89-E6C9-4949-BAB5-9BAA3CF1D5F9}" presName="parentText" presStyleLbl="node1" presStyleIdx="2" presStyleCnt="8" custScaleX="177116">
        <dgm:presLayoutVars>
          <dgm:chMax val="1"/>
          <dgm:bulletEnabled val="1"/>
        </dgm:presLayoutVars>
      </dgm:prSet>
      <dgm:spPr/>
    </dgm:pt>
    <dgm:pt modelId="{35FE461A-3C60-4F20-A6D4-917D1E99D8FF}" type="pres">
      <dgm:prSet presAssocID="{DAE771AF-28BE-49F1-A206-B0B55ED23142}" presName="sp" presStyleCnt="0"/>
      <dgm:spPr/>
    </dgm:pt>
    <dgm:pt modelId="{11B944B4-5B5F-427D-9742-9E4C48CFAA53}" type="pres">
      <dgm:prSet presAssocID="{AFAA0F43-0FBE-4274-B2BD-362C00EC0774}" presName="linNode" presStyleCnt="0"/>
      <dgm:spPr/>
    </dgm:pt>
    <dgm:pt modelId="{4B78C099-B7EE-4658-B0DF-6CF55EB775F7}" type="pres">
      <dgm:prSet presAssocID="{AFAA0F43-0FBE-4274-B2BD-362C00EC0774}" presName="parentText" presStyleLbl="node1" presStyleIdx="3" presStyleCnt="8" custScaleX="177116">
        <dgm:presLayoutVars>
          <dgm:chMax val="1"/>
          <dgm:bulletEnabled val="1"/>
        </dgm:presLayoutVars>
      </dgm:prSet>
      <dgm:spPr/>
    </dgm:pt>
    <dgm:pt modelId="{39EC6B63-8962-46ED-88D8-F847DF026E68}" type="pres">
      <dgm:prSet presAssocID="{7EEAFADD-B550-494E-8F64-23E5380EE981}" presName="sp" presStyleCnt="0"/>
      <dgm:spPr/>
    </dgm:pt>
    <dgm:pt modelId="{6A066C79-B649-4E27-9DC5-D4EED8BEBEBD}" type="pres">
      <dgm:prSet presAssocID="{7EEA6C4A-7197-4DCB-861B-68D5A43846C7}" presName="linNode" presStyleCnt="0"/>
      <dgm:spPr/>
    </dgm:pt>
    <dgm:pt modelId="{273C434D-E00D-4342-A861-CE1FDADBE4EB}" type="pres">
      <dgm:prSet presAssocID="{7EEA6C4A-7197-4DCB-861B-68D5A43846C7}" presName="parentText" presStyleLbl="node1" presStyleIdx="4" presStyleCnt="8" custScaleX="177116">
        <dgm:presLayoutVars>
          <dgm:chMax val="1"/>
          <dgm:bulletEnabled val="1"/>
        </dgm:presLayoutVars>
      </dgm:prSet>
      <dgm:spPr/>
    </dgm:pt>
    <dgm:pt modelId="{685E2BA3-C753-4F2F-B110-CC6968B0022B}" type="pres">
      <dgm:prSet presAssocID="{5D2CA2D7-0764-4DF8-B900-5C7B3816F634}" presName="sp" presStyleCnt="0"/>
      <dgm:spPr/>
    </dgm:pt>
    <dgm:pt modelId="{17BFC949-097F-4D11-AA0E-4F48D9F9732F}" type="pres">
      <dgm:prSet presAssocID="{A4A3592D-6503-4D8E-B819-817D119E4D71}" presName="linNode" presStyleCnt="0"/>
      <dgm:spPr/>
    </dgm:pt>
    <dgm:pt modelId="{02250A02-CFD3-43C3-A11F-FE29494056A9}" type="pres">
      <dgm:prSet presAssocID="{A4A3592D-6503-4D8E-B819-817D119E4D71}" presName="parentText" presStyleLbl="node1" presStyleIdx="5" presStyleCnt="8" custScaleX="177116">
        <dgm:presLayoutVars>
          <dgm:chMax val="1"/>
          <dgm:bulletEnabled val="1"/>
        </dgm:presLayoutVars>
      </dgm:prSet>
      <dgm:spPr/>
    </dgm:pt>
    <dgm:pt modelId="{3CAE2389-A604-444A-99A8-455FE3052E77}" type="pres">
      <dgm:prSet presAssocID="{88AAA5D9-CC7F-4515-A61E-8B93716B6CEF}" presName="sp" presStyleCnt="0"/>
      <dgm:spPr/>
    </dgm:pt>
    <dgm:pt modelId="{60D0AE4E-E051-4012-BFBA-3DD6B6652ADF}" type="pres">
      <dgm:prSet presAssocID="{A5025DF4-8E51-43B3-8790-1579F84361B7}" presName="linNode" presStyleCnt="0"/>
      <dgm:spPr/>
    </dgm:pt>
    <dgm:pt modelId="{1DDF8C94-F42D-4DB5-92CA-31B4A8102962}" type="pres">
      <dgm:prSet presAssocID="{A5025DF4-8E51-43B3-8790-1579F84361B7}" presName="parentText" presStyleLbl="node1" presStyleIdx="6" presStyleCnt="8" custScaleX="177116">
        <dgm:presLayoutVars>
          <dgm:chMax val="1"/>
          <dgm:bulletEnabled val="1"/>
        </dgm:presLayoutVars>
      </dgm:prSet>
      <dgm:spPr/>
    </dgm:pt>
    <dgm:pt modelId="{3D6D4413-BC5D-40DE-BCBE-ECEDE260500D}" type="pres">
      <dgm:prSet presAssocID="{69165C2E-B2EE-4907-BADF-66E68278AE68}" presName="sp" presStyleCnt="0"/>
      <dgm:spPr/>
    </dgm:pt>
    <dgm:pt modelId="{EDB0F8CE-8C56-49A8-A758-640245041317}" type="pres">
      <dgm:prSet presAssocID="{6760C1CC-E38A-4D50-BAC6-BAF0A61813EC}" presName="linNode" presStyleCnt="0"/>
      <dgm:spPr/>
    </dgm:pt>
    <dgm:pt modelId="{99719616-40A0-4601-9983-5E54C1134909}" type="pres">
      <dgm:prSet presAssocID="{6760C1CC-E38A-4D50-BAC6-BAF0A61813EC}" presName="parentText" presStyleLbl="node1" presStyleIdx="7" presStyleCnt="8" custScaleX="177116">
        <dgm:presLayoutVars>
          <dgm:chMax val="1"/>
          <dgm:bulletEnabled val="1"/>
        </dgm:presLayoutVars>
      </dgm:prSet>
      <dgm:spPr/>
    </dgm:pt>
  </dgm:ptLst>
  <dgm:cxnLst>
    <dgm:cxn modelId="{EFD10A31-D318-45AA-A8FD-F33D1A28BAA6}" type="presOf" srcId="{35621CE2-75D5-4A1C-9E85-B072C8C1EFD6}" destId="{73181088-9D7C-4F3F-8995-320AA511A0FA}" srcOrd="0" destOrd="0" presId="urn:microsoft.com/office/officeart/2005/8/layout/vList5"/>
    <dgm:cxn modelId="{D2181E3F-E30A-4163-8E63-1522D98C0305}" srcId="{A84F0602-5D59-40D5-ABD0-CABEF2E0FF55}" destId="{95FDFC89-E6C9-4949-BAB5-9BAA3CF1D5F9}" srcOrd="2" destOrd="0" parTransId="{7577AF28-D4FB-4832-BEE4-E971D7803959}" sibTransId="{DAE771AF-28BE-49F1-A206-B0B55ED23142}"/>
    <dgm:cxn modelId="{210EE943-1FB7-4F08-9DCA-522A8DF95684}" srcId="{A84F0602-5D59-40D5-ABD0-CABEF2E0FF55}" destId="{6760C1CC-E38A-4D50-BAC6-BAF0A61813EC}" srcOrd="7" destOrd="0" parTransId="{74259895-345C-4405-A803-ED4BFF3C533A}" sibTransId="{266B8156-BBCE-477A-BFD8-2A804A1C68D4}"/>
    <dgm:cxn modelId="{E01BFC68-43D1-449F-94CC-617693A65A6B}" type="presOf" srcId="{44AFAF58-5907-4963-8ABE-3C59EAB4F936}" destId="{45EF8BF8-5C0F-4EA0-A52F-60BE5D562D21}" srcOrd="0" destOrd="0" presId="urn:microsoft.com/office/officeart/2005/8/layout/vList5"/>
    <dgm:cxn modelId="{9E86786D-8AC4-4286-A50C-7ED35B59F12A}" srcId="{A84F0602-5D59-40D5-ABD0-CABEF2E0FF55}" destId="{7EEA6C4A-7197-4DCB-861B-68D5A43846C7}" srcOrd="4" destOrd="0" parTransId="{67EC1DBB-780D-4BD8-81DC-571A2CC81D6A}" sibTransId="{5D2CA2D7-0764-4DF8-B900-5C7B3816F634}"/>
    <dgm:cxn modelId="{CB669F52-9770-4227-8BE2-73C516352EC6}" srcId="{A84F0602-5D59-40D5-ABD0-CABEF2E0FF55}" destId="{44AFAF58-5907-4963-8ABE-3C59EAB4F936}" srcOrd="0" destOrd="0" parTransId="{3BD27C73-1CBA-454A-BC9F-7704C0396A6E}" sibTransId="{77A6C20C-B1B8-4E26-87E8-DAC3E1AC56BF}"/>
    <dgm:cxn modelId="{352E6079-E9AE-40F1-A8B5-59803FF0868D}" type="presOf" srcId="{6760C1CC-E38A-4D50-BAC6-BAF0A61813EC}" destId="{99719616-40A0-4601-9983-5E54C1134909}" srcOrd="0" destOrd="0" presId="urn:microsoft.com/office/officeart/2005/8/layout/vList5"/>
    <dgm:cxn modelId="{E8FD1D97-04C6-467B-859D-05154FF034D9}" srcId="{A84F0602-5D59-40D5-ABD0-CABEF2E0FF55}" destId="{A4A3592D-6503-4D8E-B819-817D119E4D71}" srcOrd="5" destOrd="0" parTransId="{58D89839-BE7B-4E44-9089-215B2ECDDF3C}" sibTransId="{88AAA5D9-CC7F-4515-A61E-8B93716B6CEF}"/>
    <dgm:cxn modelId="{E19865A8-B192-44DA-A6E2-248854EAC1C1}" type="presOf" srcId="{AFAA0F43-0FBE-4274-B2BD-362C00EC0774}" destId="{4B78C099-B7EE-4658-B0DF-6CF55EB775F7}" srcOrd="0" destOrd="0" presId="urn:microsoft.com/office/officeart/2005/8/layout/vList5"/>
    <dgm:cxn modelId="{BBCB9EAA-75D4-43FC-A1B3-15880EF21166}" type="presOf" srcId="{A84F0602-5D59-40D5-ABD0-CABEF2E0FF55}" destId="{27720A7C-D181-45BD-BCCA-BB0BF8EA6B20}" srcOrd="0" destOrd="0" presId="urn:microsoft.com/office/officeart/2005/8/layout/vList5"/>
    <dgm:cxn modelId="{79D73AAC-438F-467D-A20F-4A960DAFA41A}" type="presOf" srcId="{A4A3592D-6503-4D8E-B819-817D119E4D71}" destId="{02250A02-CFD3-43C3-A11F-FE29494056A9}" srcOrd="0" destOrd="0" presId="urn:microsoft.com/office/officeart/2005/8/layout/vList5"/>
    <dgm:cxn modelId="{0F36F9B0-F319-4BF5-98B5-4C739AC1E37E}" type="presOf" srcId="{A5025DF4-8E51-43B3-8790-1579F84361B7}" destId="{1DDF8C94-F42D-4DB5-92CA-31B4A8102962}" srcOrd="0" destOrd="0" presId="urn:microsoft.com/office/officeart/2005/8/layout/vList5"/>
    <dgm:cxn modelId="{0A8F5FB2-29F4-4A23-ACB2-77E9192AEBFA}" srcId="{A84F0602-5D59-40D5-ABD0-CABEF2E0FF55}" destId="{A5025DF4-8E51-43B3-8790-1579F84361B7}" srcOrd="6" destOrd="0" parTransId="{31A9B27E-DFD8-4A15-85DC-B10CAB25FC0A}" sibTransId="{69165C2E-B2EE-4907-BADF-66E68278AE68}"/>
    <dgm:cxn modelId="{191364BB-8739-4122-8F7F-14FA298C6E3C}" srcId="{A84F0602-5D59-40D5-ABD0-CABEF2E0FF55}" destId="{35621CE2-75D5-4A1C-9E85-B072C8C1EFD6}" srcOrd="1" destOrd="0" parTransId="{367A2FAA-9D4E-42C6-9CB5-368D26AEB9A0}" sibTransId="{A72CDCAB-0C8A-43DC-BA3C-27BBC3811304}"/>
    <dgm:cxn modelId="{F594D8E8-DC77-4259-A4FC-8980C0760791}" type="presOf" srcId="{7EEA6C4A-7197-4DCB-861B-68D5A43846C7}" destId="{273C434D-E00D-4342-A861-CE1FDADBE4EB}" srcOrd="0" destOrd="0" presId="urn:microsoft.com/office/officeart/2005/8/layout/vList5"/>
    <dgm:cxn modelId="{9C9206F3-CE3D-4592-9C2F-5BA117A7EA88}" type="presOf" srcId="{95FDFC89-E6C9-4949-BAB5-9BAA3CF1D5F9}" destId="{61AC8712-D725-4261-8F1F-E70226D7A60A}" srcOrd="0" destOrd="0" presId="urn:microsoft.com/office/officeart/2005/8/layout/vList5"/>
    <dgm:cxn modelId="{AD96D9F9-0BE4-4DA1-8A8A-9B186EDACB68}" srcId="{A84F0602-5D59-40D5-ABD0-CABEF2E0FF55}" destId="{AFAA0F43-0FBE-4274-B2BD-362C00EC0774}" srcOrd="3" destOrd="0" parTransId="{1E2BACF1-C47C-4760-B53A-EA73DFA1647D}" sibTransId="{7EEAFADD-B550-494E-8F64-23E5380EE981}"/>
    <dgm:cxn modelId="{057CDFCE-3E38-4A61-B198-7060782EAA99}" type="presParOf" srcId="{27720A7C-D181-45BD-BCCA-BB0BF8EA6B20}" destId="{69A791EA-F8F3-4ECE-834D-5014A5DBC337}" srcOrd="0" destOrd="0" presId="urn:microsoft.com/office/officeart/2005/8/layout/vList5"/>
    <dgm:cxn modelId="{257082FC-2FE2-4F5B-9C49-5CA29D54BAF4}" type="presParOf" srcId="{69A791EA-F8F3-4ECE-834D-5014A5DBC337}" destId="{45EF8BF8-5C0F-4EA0-A52F-60BE5D562D21}" srcOrd="0" destOrd="0" presId="urn:microsoft.com/office/officeart/2005/8/layout/vList5"/>
    <dgm:cxn modelId="{4CD11C13-7AC2-4C56-9C85-23F1C0578879}" type="presParOf" srcId="{27720A7C-D181-45BD-BCCA-BB0BF8EA6B20}" destId="{4775CEDD-CA85-45B0-9E65-7FCAAB847718}" srcOrd="1" destOrd="0" presId="urn:microsoft.com/office/officeart/2005/8/layout/vList5"/>
    <dgm:cxn modelId="{22C8B0DC-12FC-4014-A6FC-D89130A97483}" type="presParOf" srcId="{27720A7C-D181-45BD-BCCA-BB0BF8EA6B20}" destId="{E8103FC1-6F53-403C-87DB-CF955B2E1903}" srcOrd="2" destOrd="0" presId="urn:microsoft.com/office/officeart/2005/8/layout/vList5"/>
    <dgm:cxn modelId="{FEF1B849-0035-4FF4-BAD4-1BCBF91C046D}" type="presParOf" srcId="{E8103FC1-6F53-403C-87DB-CF955B2E1903}" destId="{73181088-9D7C-4F3F-8995-320AA511A0FA}" srcOrd="0" destOrd="0" presId="urn:microsoft.com/office/officeart/2005/8/layout/vList5"/>
    <dgm:cxn modelId="{0EDCA381-F38C-4C56-BE21-D9CB4562F070}" type="presParOf" srcId="{27720A7C-D181-45BD-BCCA-BB0BF8EA6B20}" destId="{D6A81AB4-CAEE-4F8B-854D-E2C483F78CE0}" srcOrd="3" destOrd="0" presId="urn:microsoft.com/office/officeart/2005/8/layout/vList5"/>
    <dgm:cxn modelId="{BD4D160F-3585-4EC4-BB8F-B0A005B62720}" type="presParOf" srcId="{27720A7C-D181-45BD-BCCA-BB0BF8EA6B20}" destId="{4E592E14-AA96-46BC-AD66-FC8040155E9F}" srcOrd="4" destOrd="0" presId="urn:microsoft.com/office/officeart/2005/8/layout/vList5"/>
    <dgm:cxn modelId="{C3392396-9744-4A6F-81B9-FA94567E8199}" type="presParOf" srcId="{4E592E14-AA96-46BC-AD66-FC8040155E9F}" destId="{61AC8712-D725-4261-8F1F-E70226D7A60A}" srcOrd="0" destOrd="0" presId="urn:microsoft.com/office/officeart/2005/8/layout/vList5"/>
    <dgm:cxn modelId="{89C10469-4F7F-48B5-B093-F1EA7EA85B3D}" type="presParOf" srcId="{27720A7C-D181-45BD-BCCA-BB0BF8EA6B20}" destId="{35FE461A-3C60-4F20-A6D4-917D1E99D8FF}" srcOrd="5" destOrd="0" presId="urn:microsoft.com/office/officeart/2005/8/layout/vList5"/>
    <dgm:cxn modelId="{D43A76C0-BB7A-4536-8E40-B81E3BDD57AC}" type="presParOf" srcId="{27720A7C-D181-45BD-BCCA-BB0BF8EA6B20}" destId="{11B944B4-5B5F-427D-9742-9E4C48CFAA53}" srcOrd="6" destOrd="0" presId="urn:microsoft.com/office/officeart/2005/8/layout/vList5"/>
    <dgm:cxn modelId="{5E231899-BF5B-4A70-B478-F619B6AF3F27}" type="presParOf" srcId="{11B944B4-5B5F-427D-9742-9E4C48CFAA53}" destId="{4B78C099-B7EE-4658-B0DF-6CF55EB775F7}" srcOrd="0" destOrd="0" presId="urn:microsoft.com/office/officeart/2005/8/layout/vList5"/>
    <dgm:cxn modelId="{F09805D7-F254-4F04-BD0B-0BA3E1F687A0}" type="presParOf" srcId="{27720A7C-D181-45BD-BCCA-BB0BF8EA6B20}" destId="{39EC6B63-8962-46ED-88D8-F847DF026E68}" srcOrd="7" destOrd="0" presId="urn:microsoft.com/office/officeart/2005/8/layout/vList5"/>
    <dgm:cxn modelId="{BDDBFA03-FACB-4342-A9C2-FDD66F411AF4}" type="presParOf" srcId="{27720A7C-D181-45BD-BCCA-BB0BF8EA6B20}" destId="{6A066C79-B649-4E27-9DC5-D4EED8BEBEBD}" srcOrd="8" destOrd="0" presId="urn:microsoft.com/office/officeart/2005/8/layout/vList5"/>
    <dgm:cxn modelId="{0198B457-42FF-4F30-81EF-FDF7B61EADEA}" type="presParOf" srcId="{6A066C79-B649-4E27-9DC5-D4EED8BEBEBD}" destId="{273C434D-E00D-4342-A861-CE1FDADBE4EB}" srcOrd="0" destOrd="0" presId="urn:microsoft.com/office/officeart/2005/8/layout/vList5"/>
    <dgm:cxn modelId="{B914CED0-FC72-452C-94B6-262E679AF058}" type="presParOf" srcId="{27720A7C-D181-45BD-BCCA-BB0BF8EA6B20}" destId="{685E2BA3-C753-4F2F-B110-CC6968B0022B}" srcOrd="9" destOrd="0" presId="urn:microsoft.com/office/officeart/2005/8/layout/vList5"/>
    <dgm:cxn modelId="{D285CE51-EA1C-4922-9AD5-2813EDC879B6}" type="presParOf" srcId="{27720A7C-D181-45BD-BCCA-BB0BF8EA6B20}" destId="{17BFC949-097F-4D11-AA0E-4F48D9F9732F}" srcOrd="10" destOrd="0" presId="urn:microsoft.com/office/officeart/2005/8/layout/vList5"/>
    <dgm:cxn modelId="{BE2DCB37-8337-4D74-9763-B52BF28D0AB4}" type="presParOf" srcId="{17BFC949-097F-4D11-AA0E-4F48D9F9732F}" destId="{02250A02-CFD3-43C3-A11F-FE29494056A9}" srcOrd="0" destOrd="0" presId="urn:microsoft.com/office/officeart/2005/8/layout/vList5"/>
    <dgm:cxn modelId="{B407D417-1C89-4088-96F5-B2ABA111CDBA}" type="presParOf" srcId="{27720A7C-D181-45BD-BCCA-BB0BF8EA6B20}" destId="{3CAE2389-A604-444A-99A8-455FE3052E77}" srcOrd="11" destOrd="0" presId="urn:microsoft.com/office/officeart/2005/8/layout/vList5"/>
    <dgm:cxn modelId="{E9E6076D-02E6-497A-B287-96575F3E3BDB}" type="presParOf" srcId="{27720A7C-D181-45BD-BCCA-BB0BF8EA6B20}" destId="{60D0AE4E-E051-4012-BFBA-3DD6B6652ADF}" srcOrd="12" destOrd="0" presId="urn:microsoft.com/office/officeart/2005/8/layout/vList5"/>
    <dgm:cxn modelId="{437E54F4-DBEE-4B84-ADE1-805E651265F2}" type="presParOf" srcId="{60D0AE4E-E051-4012-BFBA-3DD6B6652ADF}" destId="{1DDF8C94-F42D-4DB5-92CA-31B4A8102962}" srcOrd="0" destOrd="0" presId="urn:microsoft.com/office/officeart/2005/8/layout/vList5"/>
    <dgm:cxn modelId="{21415942-B7DC-48B8-8DBC-BF867A9E1589}" type="presParOf" srcId="{27720A7C-D181-45BD-BCCA-BB0BF8EA6B20}" destId="{3D6D4413-BC5D-40DE-BCBE-ECEDE260500D}" srcOrd="13" destOrd="0" presId="urn:microsoft.com/office/officeart/2005/8/layout/vList5"/>
    <dgm:cxn modelId="{3D86008C-B58F-4155-BC78-4F676363654E}" type="presParOf" srcId="{27720A7C-D181-45BD-BCCA-BB0BF8EA6B20}" destId="{EDB0F8CE-8C56-49A8-A758-640245041317}" srcOrd="14" destOrd="0" presId="urn:microsoft.com/office/officeart/2005/8/layout/vList5"/>
    <dgm:cxn modelId="{D81C84AE-CA9C-4F16-B176-A2F3CF87787C}" type="presParOf" srcId="{EDB0F8CE-8C56-49A8-A758-640245041317}" destId="{99719616-40A0-4601-9983-5E54C113490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4F0602-5D59-40D5-ABD0-CABEF2E0FF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AFAF58-5907-4963-8ABE-3C59EAB4F936}">
      <dgm:prSet phldrT="[Text]" custT="1"/>
      <dgm:spPr>
        <a:solidFill>
          <a:srgbClr val="00B050"/>
        </a:solidFill>
      </dgm:spPr>
      <dgm:t>
        <a:bodyPr/>
        <a:lstStyle/>
        <a:p>
          <a:r>
            <a:rPr lang="en-GB" altLang="en-US" sz="3600" b="1" dirty="0"/>
            <a:t>Introduction and Motivation</a:t>
          </a:r>
          <a:endParaRPr lang="en-US" sz="3600" b="1" dirty="0">
            <a:solidFill>
              <a:schemeClr val="bg1"/>
            </a:solidFill>
          </a:endParaRPr>
        </a:p>
      </dgm:t>
    </dgm:pt>
    <dgm:pt modelId="{3BD27C73-1CBA-454A-BC9F-7704C0396A6E}" type="parTrans" cxnId="{CB669F52-9770-4227-8BE2-73C516352EC6}">
      <dgm:prSet/>
      <dgm:spPr/>
      <dgm:t>
        <a:bodyPr/>
        <a:lstStyle/>
        <a:p>
          <a:endParaRPr lang="en-US"/>
        </a:p>
      </dgm:t>
    </dgm:pt>
    <dgm:pt modelId="{77A6C20C-B1B8-4E26-87E8-DAC3E1AC56BF}" type="sibTrans" cxnId="{CB669F52-9770-4227-8BE2-73C516352EC6}">
      <dgm:prSet/>
      <dgm:spPr/>
      <dgm:t>
        <a:bodyPr/>
        <a:lstStyle/>
        <a:p>
          <a:endParaRPr lang="en-US"/>
        </a:p>
      </dgm:t>
    </dgm:pt>
    <dgm:pt modelId="{AFAA0F43-0FBE-4274-B2BD-362C00EC0774}">
      <dgm:prSet phldrT="[Text]" custT="1"/>
      <dgm:spPr/>
      <dgm:t>
        <a:bodyPr/>
        <a:lstStyle/>
        <a:p>
          <a:r>
            <a:rPr lang="en-US" sz="3600" b="1" dirty="0"/>
            <a:t>Social Online Routing Protocol (SOR)</a:t>
          </a:r>
        </a:p>
      </dgm:t>
    </dgm:pt>
    <dgm:pt modelId="{1E2BACF1-C47C-4760-B53A-EA73DFA1647D}" type="parTrans" cxnId="{AD96D9F9-0BE4-4DA1-8A8A-9B186EDACB68}">
      <dgm:prSet/>
      <dgm:spPr/>
      <dgm:t>
        <a:bodyPr/>
        <a:lstStyle/>
        <a:p>
          <a:endParaRPr lang="en-US"/>
        </a:p>
      </dgm:t>
    </dgm:pt>
    <dgm:pt modelId="{7EEAFADD-B550-494E-8F64-23E5380EE981}" type="sibTrans" cxnId="{AD96D9F9-0BE4-4DA1-8A8A-9B186EDACB68}">
      <dgm:prSet/>
      <dgm:spPr/>
      <dgm:t>
        <a:bodyPr/>
        <a:lstStyle/>
        <a:p>
          <a:endParaRPr lang="en-US"/>
        </a:p>
      </dgm:t>
    </dgm:pt>
    <dgm:pt modelId="{A5025DF4-8E51-43B3-8790-1579F84361B7}">
      <dgm:prSet phldrT="[Text]" custT="1"/>
      <dgm:spPr/>
      <dgm:t>
        <a:bodyPr/>
        <a:lstStyle/>
        <a:p>
          <a:r>
            <a:rPr lang="en-US" sz="3600" b="1" dirty="0"/>
            <a:t>Efficiency of SOR</a:t>
          </a:r>
        </a:p>
      </dgm:t>
    </dgm:pt>
    <dgm:pt modelId="{31A9B27E-DFD8-4A15-85DC-B10CAB25FC0A}" type="parTrans" cxnId="{0A8F5FB2-29F4-4A23-ACB2-77E9192AEBFA}">
      <dgm:prSet/>
      <dgm:spPr/>
      <dgm:t>
        <a:bodyPr/>
        <a:lstStyle/>
        <a:p>
          <a:endParaRPr lang="en-US"/>
        </a:p>
      </dgm:t>
    </dgm:pt>
    <dgm:pt modelId="{69165C2E-B2EE-4907-BADF-66E68278AE68}" type="sibTrans" cxnId="{0A8F5FB2-29F4-4A23-ACB2-77E9192AEBFA}">
      <dgm:prSet/>
      <dgm:spPr/>
      <dgm:t>
        <a:bodyPr/>
        <a:lstStyle/>
        <a:p>
          <a:endParaRPr lang="en-US"/>
        </a:p>
      </dgm:t>
    </dgm:pt>
    <dgm:pt modelId="{7EEA6C4A-7197-4DCB-861B-68D5A43846C7}">
      <dgm:prSet phldrT="[Text]" custT="1"/>
      <dgm:spPr/>
      <dgm:t>
        <a:bodyPr/>
        <a:lstStyle/>
        <a:p>
          <a:r>
            <a:rPr lang="en-US" sz="3600" b="1" kern="1200" dirty="0"/>
            <a:t>Autonomous Social Priority</a:t>
          </a:r>
          <a:endParaRPr lang="en-US" sz="3600" b="1" kern="1200" dirty="0">
            <a:solidFill>
              <a:prstClr val="white"/>
            </a:solidFill>
            <a:latin typeface="Calibri" panose="020F0502020204030204"/>
            <a:ea typeface="+mn-ea"/>
            <a:cs typeface="+mn-cs"/>
          </a:endParaRPr>
        </a:p>
      </dgm:t>
    </dgm:pt>
    <dgm:pt modelId="{67EC1DBB-780D-4BD8-81DC-571A2CC81D6A}" type="parTrans" cxnId="{9E86786D-8AC4-4286-A50C-7ED35B59F12A}">
      <dgm:prSet/>
      <dgm:spPr/>
      <dgm:t>
        <a:bodyPr/>
        <a:lstStyle/>
        <a:p>
          <a:endParaRPr lang="en-US"/>
        </a:p>
      </dgm:t>
    </dgm:pt>
    <dgm:pt modelId="{5D2CA2D7-0764-4DF8-B900-5C7B3816F634}" type="sibTrans" cxnId="{9E86786D-8AC4-4286-A50C-7ED35B59F12A}">
      <dgm:prSet/>
      <dgm:spPr/>
      <dgm:t>
        <a:bodyPr/>
        <a:lstStyle/>
        <a:p>
          <a:endParaRPr lang="en-US"/>
        </a:p>
      </dgm:t>
    </dgm:pt>
    <dgm:pt modelId="{A4A3592D-6503-4D8E-B819-817D119E4D71}">
      <dgm:prSet phldrT="[Text]" custT="1"/>
      <dgm:spPr/>
      <dgm:t>
        <a:bodyPr/>
        <a:lstStyle/>
        <a:p>
          <a:r>
            <a:rPr lang="en-US" sz="3600" b="1" dirty="0"/>
            <a:t>Privacy Preservation ability of SOR</a:t>
          </a:r>
        </a:p>
      </dgm:t>
    </dgm:pt>
    <dgm:pt modelId="{58D89839-BE7B-4E44-9089-215B2ECDDF3C}" type="parTrans" cxnId="{E8FD1D97-04C6-467B-859D-05154FF034D9}">
      <dgm:prSet/>
      <dgm:spPr/>
      <dgm:t>
        <a:bodyPr/>
        <a:lstStyle/>
        <a:p>
          <a:endParaRPr lang="en-US"/>
        </a:p>
      </dgm:t>
    </dgm:pt>
    <dgm:pt modelId="{88AAA5D9-CC7F-4515-A61E-8B93716B6CEF}" type="sibTrans" cxnId="{E8FD1D97-04C6-467B-859D-05154FF034D9}">
      <dgm:prSet/>
      <dgm:spPr/>
      <dgm:t>
        <a:bodyPr/>
        <a:lstStyle/>
        <a:p>
          <a:endParaRPr lang="en-US"/>
        </a:p>
      </dgm:t>
    </dgm:pt>
    <dgm:pt modelId="{6760C1CC-E38A-4D50-BAC6-BAF0A61813EC}">
      <dgm:prSet phldrT="[Text]" custT="1"/>
      <dgm:spPr/>
      <dgm:t>
        <a:bodyPr/>
        <a:lstStyle/>
        <a:p>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gm:t>
    </dgm:pt>
    <dgm:pt modelId="{74259895-345C-4405-A803-ED4BFF3C533A}" type="parTrans" cxnId="{210EE943-1FB7-4F08-9DCA-522A8DF95684}">
      <dgm:prSet/>
      <dgm:spPr/>
      <dgm:t>
        <a:bodyPr/>
        <a:lstStyle/>
        <a:p>
          <a:endParaRPr lang="en-US"/>
        </a:p>
      </dgm:t>
    </dgm:pt>
    <dgm:pt modelId="{266B8156-BBCE-477A-BFD8-2A804A1C68D4}" type="sibTrans" cxnId="{210EE943-1FB7-4F08-9DCA-522A8DF95684}">
      <dgm:prSet/>
      <dgm:spPr/>
      <dgm:t>
        <a:bodyPr/>
        <a:lstStyle/>
        <a:p>
          <a:endParaRPr lang="en-US"/>
        </a:p>
      </dgm:t>
    </dgm:pt>
    <dgm:pt modelId="{95FDFC89-E6C9-4949-BAB5-9BAA3CF1D5F9}">
      <dgm:prSet phldrT="[Text]" custT="1"/>
      <dgm:spPr/>
      <dgm:t>
        <a:bodyPr/>
        <a:lstStyle/>
        <a:p>
          <a:r>
            <a:rPr lang="en-US" sz="3600" b="1" dirty="0"/>
            <a:t>Stratified Privacy Model (SPM)</a:t>
          </a:r>
        </a:p>
      </dgm:t>
    </dgm:pt>
    <dgm:pt modelId="{7577AF28-D4FB-4832-BEE4-E971D7803959}" type="parTrans" cxnId="{D2181E3F-E30A-4163-8E63-1522D98C0305}">
      <dgm:prSet/>
      <dgm:spPr/>
      <dgm:t>
        <a:bodyPr/>
        <a:lstStyle/>
        <a:p>
          <a:endParaRPr lang="en-US"/>
        </a:p>
      </dgm:t>
    </dgm:pt>
    <dgm:pt modelId="{DAE771AF-28BE-49F1-A206-B0B55ED23142}" type="sibTrans" cxnId="{D2181E3F-E30A-4163-8E63-1522D98C0305}">
      <dgm:prSet/>
      <dgm:spPr/>
      <dgm:t>
        <a:bodyPr/>
        <a:lstStyle/>
        <a:p>
          <a:endParaRPr lang="en-US"/>
        </a:p>
      </dgm:t>
    </dgm:pt>
    <dgm:pt modelId="{35621CE2-75D5-4A1C-9E85-B072C8C1EFD6}">
      <dgm:prSet phldrT="[Text]" custT="1"/>
      <dgm:spPr>
        <a:solidFill>
          <a:schemeClr val="accent2"/>
        </a:solidFill>
      </dgm:spPr>
      <dgm:t>
        <a:bodyPr/>
        <a:lstStyle/>
        <a:p>
          <a:r>
            <a:rPr lang="en-GB" altLang="en-US" sz="3600" b="1" dirty="0">
              <a:solidFill>
                <a:schemeClr val="bg1"/>
              </a:solidFill>
            </a:rPr>
            <a:t>Related Work and </a:t>
          </a:r>
          <a:r>
            <a:rPr lang="en-US" sz="3600" b="1" dirty="0"/>
            <a:t>Research Questions </a:t>
          </a:r>
          <a:r>
            <a:rPr lang="en-GB" altLang="en-US" sz="3600" b="1" dirty="0">
              <a:solidFill>
                <a:schemeClr val="bg1"/>
              </a:solidFill>
            </a:rPr>
            <a:t> </a:t>
          </a:r>
          <a:endParaRPr lang="en-US" sz="3600" b="1" dirty="0">
            <a:solidFill>
              <a:schemeClr val="bg1"/>
            </a:solidFill>
          </a:endParaRPr>
        </a:p>
      </dgm:t>
    </dgm:pt>
    <dgm:pt modelId="{367A2FAA-9D4E-42C6-9CB5-368D26AEB9A0}" type="parTrans" cxnId="{191364BB-8739-4122-8F7F-14FA298C6E3C}">
      <dgm:prSet/>
      <dgm:spPr/>
      <dgm:t>
        <a:bodyPr/>
        <a:lstStyle/>
        <a:p>
          <a:endParaRPr lang="en-US"/>
        </a:p>
      </dgm:t>
    </dgm:pt>
    <dgm:pt modelId="{A72CDCAB-0C8A-43DC-BA3C-27BBC3811304}" type="sibTrans" cxnId="{191364BB-8739-4122-8F7F-14FA298C6E3C}">
      <dgm:prSet/>
      <dgm:spPr/>
      <dgm:t>
        <a:bodyPr/>
        <a:lstStyle/>
        <a:p>
          <a:endParaRPr lang="en-US"/>
        </a:p>
      </dgm:t>
    </dgm:pt>
    <dgm:pt modelId="{27720A7C-D181-45BD-BCCA-BB0BF8EA6B20}" type="pres">
      <dgm:prSet presAssocID="{A84F0602-5D59-40D5-ABD0-CABEF2E0FF55}" presName="Name0" presStyleCnt="0">
        <dgm:presLayoutVars>
          <dgm:dir/>
          <dgm:animLvl val="lvl"/>
          <dgm:resizeHandles val="exact"/>
        </dgm:presLayoutVars>
      </dgm:prSet>
      <dgm:spPr/>
    </dgm:pt>
    <dgm:pt modelId="{69A791EA-F8F3-4ECE-834D-5014A5DBC337}" type="pres">
      <dgm:prSet presAssocID="{44AFAF58-5907-4963-8ABE-3C59EAB4F936}" presName="linNode" presStyleCnt="0"/>
      <dgm:spPr/>
    </dgm:pt>
    <dgm:pt modelId="{45EF8BF8-5C0F-4EA0-A52F-60BE5D562D21}" type="pres">
      <dgm:prSet presAssocID="{44AFAF58-5907-4963-8ABE-3C59EAB4F936}" presName="parentText" presStyleLbl="node1" presStyleIdx="0" presStyleCnt="8" custScaleX="177116">
        <dgm:presLayoutVars>
          <dgm:chMax val="1"/>
          <dgm:bulletEnabled val="1"/>
        </dgm:presLayoutVars>
      </dgm:prSet>
      <dgm:spPr/>
    </dgm:pt>
    <dgm:pt modelId="{4775CEDD-CA85-45B0-9E65-7FCAAB847718}" type="pres">
      <dgm:prSet presAssocID="{77A6C20C-B1B8-4E26-87E8-DAC3E1AC56BF}" presName="sp" presStyleCnt="0"/>
      <dgm:spPr/>
    </dgm:pt>
    <dgm:pt modelId="{E8103FC1-6F53-403C-87DB-CF955B2E1903}" type="pres">
      <dgm:prSet presAssocID="{35621CE2-75D5-4A1C-9E85-B072C8C1EFD6}" presName="linNode" presStyleCnt="0"/>
      <dgm:spPr/>
    </dgm:pt>
    <dgm:pt modelId="{73181088-9D7C-4F3F-8995-320AA511A0FA}" type="pres">
      <dgm:prSet presAssocID="{35621CE2-75D5-4A1C-9E85-B072C8C1EFD6}" presName="parentText" presStyleLbl="node1" presStyleIdx="1" presStyleCnt="8" custScaleX="177116" custLinFactNeighborX="-506">
        <dgm:presLayoutVars>
          <dgm:chMax val="1"/>
          <dgm:bulletEnabled val="1"/>
        </dgm:presLayoutVars>
      </dgm:prSet>
      <dgm:spPr/>
    </dgm:pt>
    <dgm:pt modelId="{D6A81AB4-CAEE-4F8B-854D-E2C483F78CE0}" type="pres">
      <dgm:prSet presAssocID="{A72CDCAB-0C8A-43DC-BA3C-27BBC3811304}" presName="sp" presStyleCnt="0"/>
      <dgm:spPr/>
    </dgm:pt>
    <dgm:pt modelId="{4E592E14-AA96-46BC-AD66-FC8040155E9F}" type="pres">
      <dgm:prSet presAssocID="{95FDFC89-E6C9-4949-BAB5-9BAA3CF1D5F9}" presName="linNode" presStyleCnt="0"/>
      <dgm:spPr/>
    </dgm:pt>
    <dgm:pt modelId="{61AC8712-D725-4261-8F1F-E70226D7A60A}" type="pres">
      <dgm:prSet presAssocID="{95FDFC89-E6C9-4949-BAB5-9BAA3CF1D5F9}" presName="parentText" presStyleLbl="node1" presStyleIdx="2" presStyleCnt="8" custScaleX="177116">
        <dgm:presLayoutVars>
          <dgm:chMax val="1"/>
          <dgm:bulletEnabled val="1"/>
        </dgm:presLayoutVars>
      </dgm:prSet>
      <dgm:spPr/>
    </dgm:pt>
    <dgm:pt modelId="{35FE461A-3C60-4F20-A6D4-917D1E99D8FF}" type="pres">
      <dgm:prSet presAssocID="{DAE771AF-28BE-49F1-A206-B0B55ED23142}" presName="sp" presStyleCnt="0"/>
      <dgm:spPr/>
    </dgm:pt>
    <dgm:pt modelId="{11B944B4-5B5F-427D-9742-9E4C48CFAA53}" type="pres">
      <dgm:prSet presAssocID="{AFAA0F43-0FBE-4274-B2BD-362C00EC0774}" presName="linNode" presStyleCnt="0"/>
      <dgm:spPr/>
    </dgm:pt>
    <dgm:pt modelId="{4B78C099-B7EE-4658-B0DF-6CF55EB775F7}" type="pres">
      <dgm:prSet presAssocID="{AFAA0F43-0FBE-4274-B2BD-362C00EC0774}" presName="parentText" presStyleLbl="node1" presStyleIdx="3" presStyleCnt="8" custScaleX="177116">
        <dgm:presLayoutVars>
          <dgm:chMax val="1"/>
          <dgm:bulletEnabled val="1"/>
        </dgm:presLayoutVars>
      </dgm:prSet>
      <dgm:spPr/>
    </dgm:pt>
    <dgm:pt modelId="{39EC6B63-8962-46ED-88D8-F847DF026E68}" type="pres">
      <dgm:prSet presAssocID="{7EEAFADD-B550-494E-8F64-23E5380EE981}" presName="sp" presStyleCnt="0"/>
      <dgm:spPr/>
    </dgm:pt>
    <dgm:pt modelId="{6A066C79-B649-4E27-9DC5-D4EED8BEBEBD}" type="pres">
      <dgm:prSet presAssocID="{7EEA6C4A-7197-4DCB-861B-68D5A43846C7}" presName="linNode" presStyleCnt="0"/>
      <dgm:spPr/>
    </dgm:pt>
    <dgm:pt modelId="{273C434D-E00D-4342-A861-CE1FDADBE4EB}" type="pres">
      <dgm:prSet presAssocID="{7EEA6C4A-7197-4DCB-861B-68D5A43846C7}" presName="parentText" presStyleLbl="node1" presStyleIdx="4" presStyleCnt="8" custScaleX="177116">
        <dgm:presLayoutVars>
          <dgm:chMax val="1"/>
          <dgm:bulletEnabled val="1"/>
        </dgm:presLayoutVars>
      </dgm:prSet>
      <dgm:spPr/>
    </dgm:pt>
    <dgm:pt modelId="{685E2BA3-C753-4F2F-B110-CC6968B0022B}" type="pres">
      <dgm:prSet presAssocID="{5D2CA2D7-0764-4DF8-B900-5C7B3816F634}" presName="sp" presStyleCnt="0"/>
      <dgm:spPr/>
    </dgm:pt>
    <dgm:pt modelId="{17BFC949-097F-4D11-AA0E-4F48D9F9732F}" type="pres">
      <dgm:prSet presAssocID="{A4A3592D-6503-4D8E-B819-817D119E4D71}" presName="linNode" presStyleCnt="0"/>
      <dgm:spPr/>
    </dgm:pt>
    <dgm:pt modelId="{02250A02-CFD3-43C3-A11F-FE29494056A9}" type="pres">
      <dgm:prSet presAssocID="{A4A3592D-6503-4D8E-B819-817D119E4D71}" presName="parentText" presStyleLbl="node1" presStyleIdx="5" presStyleCnt="8" custScaleX="177116">
        <dgm:presLayoutVars>
          <dgm:chMax val="1"/>
          <dgm:bulletEnabled val="1"/>
        </dgm:presLayoutVars>
      </dgm:prSet>
      <dgm:spPr/>
    </dgm:pt>
    <dgm:pt modelId="{3CAE2389-A604-444A-99A8-455FE3052E77}" type="pres">
      <dgm:prSet presAssocID="{88AAA5D9-CC7F-4515-A61E-8B93716B6CEF}" presName="sp" presStyleCnt="0"/>
      <dgm:spPr/>
    </dgm:pt>
    <dgm:pt modelId="{60D0AE4E-E051-4012-BFBA-3DD6B6652ADF}" type="pres">
      <dgm:prSet presAssocID="{A5025DF4-8E51-43B3-8790-1579F84361B7}" presName="linNode" presStyleCnt="0"/>
      <dgm:spPr/>
    </dgm:pt>
    <dgm:pt modelId="{1DDF8C94-F42D-4DB5-92CA-31B4A8102962}" type="pres">
      <dgm:prSet presAssocID="{A5025DF4-8E51-43B3-8790-1579F84361B7}" presName="parentText" presStyleLbl="node1" presStyleIdx="6" presStyleCnt="8" custScaleX="177116">
        <dgm:presLayoutVars>
          <dgm:chMax val="1"/>
          <dgm:bulletEnabled val="1"/>
        </dgm:presLayoutVars>
      </dgm:prSet>
      <dgm:spPr/>
    </dgm:pt>
    <dgm:pt modelId="{3D6D4413-BC5D-40DE-BCBE-ECEDE260500D}" type="pres">
      <dgm:prSet presAssocID="{69165C2E-B2EE-4907-BADF-66E68278AE68}" presName="sp" presStyleCnt="0"/>
      <dgm:spPr/>
    </dgm:pt>
    <dgm:pt modelId="{EDB0F8CE-8C56-49A8-A758-640245041317}" type="pres">
      <dgm:prSet presAssocID="{6760C1CC-E38A-4D50-BAC6-BAF0A61813EC}" presName="linNode" presStyleCnt="0"/>
      <dgm:spPr/>
    </dgm:pt>
    <dgm:pt modelId="{99719616-40A0-4601-9983-5E54C1134909}" type="pres">
      <dgm:prSet presAssocID="{6760C1CC-E38A-4D50-BAC6-BAF0A61813EC}" presName="parentText" presStyleLbl="node1" presStyleIdx="7" presStyleCnt="8" custScaleX="177116">
        <dgm:presLayoutVars>
          <dgm:chMax val="1"/>
          <dgm:bulletEnabled val="1"/>
        </dgm:presLayoutVars>
      </dgm:prSet>
      <dgm:spPr/>
    </dgm:pt>
  </dgm:ptLst>
  <dgm:cxnLst>
    <dgm:cxn modelId="{EFD10A31-D318-45AA-A8FD-F33D1A28BAA6}" type="presOf" srcId="{35621CE2-75D5-4A1C-9E85-B072C8C1EFD6}" destId="{73181088-9D7C-4F3F-8995-320AA511A0FA}" srcOrd="0" destOrd="0" presId="urn:microsoft.com/office/officeart/2005/8/layout/vList5"/>
    <dgm:cxn modelId="{D2181E3F-E30A-4163-8E63-1522D98C0305}" srcId="{A84F0602-5D59-40D5-ABD0-CABEF2E0FF55}" destId="{95FDFC89-E6C9-4949-BAB5-9BAA3CF1D5F9}" srcOrd="2" destOrd="0" parTransId="{7577AF28-D4FB-4832-BEE4-E971D7803959}" sibTransId="{DAE771AF-28BE-49F1-A206-B0B55ED23142}"/>
    <dgm:cxn modelId="{210EE943-1FB7-4F08-9DCA-522A8DF95684}" srcId="{A84F0602-5D59-40D5-ABD0-CABEF2E0FF55}" destId="{6760C1CC-E38A-4D50-BAC6-BAF0A61813EC}" srcOrd="7" destOrd="0" parTransId="{74259895-345C-4405-A803-ED4BFF3C533A}" sibTransId="{266B8156-BBCE-477A-BFD8-2A804A1C68D4}"/>
    <dgm:cxn modelId="{E01BFC68-43D1-449F-94CC-617693A65A6B}" type="presOf" srcId="{44AFAF58-5907-4963-8ABE-3C59EAB4F936}" destId="{45EF8BF8-5C0F-4EA0-A52F-60BE5D562D21}" srcOrd="0" destOrd="0" presId="urn:microsoft.com/office/officeart/2005/8/layout/vList5"/>
    <dgm:cxn modelId="{9E86786D-8AC4-4286-A50C-7ED35B59F12A}" srcId="{A84F0602-5D59-40D5-ABD0-CABEF2E0FF55}" destId="{7EEA6C4A-7197-4DCB-861B-68D5A43846C7}" srcOrd="4" destOrd="0" parTransId="{67EC1DBB-780D-4BD8-81DC-571A2CC81D6A}" sibTransId="{5D2CA2D7-0764-4DF8-B900-5C7B3816F634}"/>
    <dgm:cxn modelId="{CB669F52-9770-4227-8BE2-73C516352EC6}" srcId="{A84F0602-5D59-40D5-ABD0-CABEF2E0FF55}" destId="{44AFAF58-5907-4963-8ABE-3C59EAB4F936}" srcOrd="0" destOrd="0" parTransId="{3BD27C73-1CBA-454A-BC9F-7704C0396A6E}" sibTransId="{77A6C20C-B1B8-4E26-87E8-DAC3E1AC56BF}"/>
    <dgm:cxn modelId="{352E6079-E9AE-40F1-A8B5-59803FF0868D}" type="presOf" srcId="{6760C1CC-E38A-4D50-BAC6-BAF0A61813EC}" destId="{99719616-40A0-4601-9983-5E54C1134909}" srcOrd="0" destOrd="0" presId="urn:microsoft.com/office/officeart/2005/8/layout/vList5"/>
    <dgm:cxn modelId="{E8FD1D97-04C6-467B-859D-05154FF034D9}" srcId="{A84F0602-5D59-40D5-ABD0-CABEF2E0FF55}" destId="{A4A3592D-6503-4D8E-B819-817D119E4D71}" srcOrd="5" destOrd="0" parTransId="{58D89839-BE7B-4E44-9089-215B2ECDDF3C}" sibTransId="{88AAA5D9-CC7F-4515-A61E-8B93716B6CEF}"/>
    <dgm:cxn modelId="{E19865A8-B192-44DA-A6E2-248854EAC1C1}" type="presOf" srcId="{AFAA0F43-0FBE-4274-B2BD-362C00EC0774}" destId="{4B78C099-B7EE-4658-B0DF-6CF55EB775F7}" srcOrd="0" destOrd="0" presId="urn:microsoft.com/office/officeart/2005/8/layout/vList5"/>
    <dgm:cxn modelId="{BBCB9EAA-75D4-43FC-A1B3-15880EF21166}" type="presOf" srcId="{A84F0602-5D59-40D5-ABD0-CABEF2E0FF55}" destId="{27720A7C-D181-45BD-BCCA-BB0BF8EA6B20}" srcOrd="0" destOrd="0" presId="urn:microsoft.com/office/officeart/2005/8/layout/vList5"/>
    <dgm:cxn modelId="{79D73AAC-438F-467D-A20F-4A960DAFA41A}" type="presOf" srcId="{A4A3592D-6503-4D8E-B819-817D119E4D71}" destId="{02250A02-CFD3-43C3-A11F-FE29494056A9}" srcOrd="0" destOrd="0" presId="urn:microsoft.com/office/officeart/2005/8/layout/vList5"/>
    <dgm:cxn modelId="{0F36F9B0-F319-4BF5-98B5-4C739AC1E37E}" type="presOf" srcId="{A5025DF4-8E51-43B3-8790-1579F84361B7}" destId="{1DDF8C94-F42D-4DB5-92CA-31B4A8102962}" srcOrd="0" destOrd="0" presId="urn:microsoft.com/office/officeart/2005/8/layout/vList5"/>
    <dgm:cxn modelId="{0A8F5FB2-29F4-4A23-ACB2-77E9192AEBFA}" srcId="{A84F0602-5D59-40D5-ABD0-CABEF2E0FF55}" destId="{A5025DF4-8E51-43B3-8790-1579F84361B7}" srcOrd="6" destOrd="0" parTransId="{31A9B27E-DFD8-4A15-85DC-B10CAB25FC0A}" sibTransId="{69165C2E-B2EE-4907-BADF-66E68278AE68}"/>
    <dgm:cxn modelId="{191364BB-8739-4122-8F7F-14FA298C6E3C}" srcId="{A84F0602-5D59-40D5-ABD0-CABEF2E0FF55}" destId="{35621CE2-75D5-4A1C-9E85-B072C8C1EFD6}" srcOrd="1" destOrd="0" parTransId="{367A2FAA-9D4E-42C6-9CB5-368D26AEB9A0}" sibTransId="{A72CDCAB-0C8A-43DC-BA3C-27BBC3811304}"/>
    <dgm:cxn modelId="{F594D8E8-DC77-4259-A4FC-8980C0760791}" type="presOf" srcId="{7EEA6C4A-7197-4DCB-861B-68D5A43846C7}" destId="{273C434D-E00D-4342-A861-CE1FDADBE4EB}" srcOrd="0" destOrd="0" presId="urn:microsoft.com/office/officeart/2005/8/layout/vList5"/>
    <dgm:cxn modelId="{9C9206F3-CE3D-4592-9C2F-5BA117A7EA88}" type="presOf" srcId="{95FDFC89-E6C9-4949-BAB5-9BAA3CF1D5F9}" destId="{61AC8712-D725-4261-8F1F-E70226D7A60A}" srcOrd="0" destOrd="0" presId="urn:microsoft.com/office/officeart/2005/8/layout/vList5"/>
    <dgm:cxn modelId="{AD96D9F9-0BE4-4DA1-8A8A-9B186EDACB68}" srcId="{A84F0602-5D59-40D5-ABD0-CABEF2E0FF55}" destId="{AFAA0F43-0FBE-4274-B2BD-362C00EC0774}" srcOrd="3" destOrd="0" parTransId="{1E2BACF1-C47C-4760-B53A-EA73DFA1647D}" sibTransId="{7EEAFADD-B550-494E-8F64-23E5380EE981}"/>
    <dgm:cxn modelId="{057CDFCE-3E38-4A61-B198-7060782EAA99}" type="presParOf" srcId="{27720A7C-D181-45BD-BCCA-BB0BF8EA6B20}" destId="{69A791EA-F8F3-4ECE-834D-5014A5DBC337}" srcOrd="0" destOrd="0" presId="urn:microsoft.com/office/officeart/2005/8/layout/vList5"/>
    <dgm:cxn modelId="{257082FC-2FE2-4F5B-9C49-5CA29D54BAF4}" type="presParOf" srcId="{69A791EA-F8F3-4ECE-834D-5014A5DBC337}" destId="{45EF8BF8-5C0F-4EA0-A52F-60BE5D562D21}" srcOrd="0" destOrd="0" presId="urn:microsoft.com/office/officeart/2005/8/layout/vList5"/>
    <dgm:cxn modelId="{4CD11C13-7AC2-4C56-9C85-23F1C0578879}" type="presParOf" srcId="{27720A7C-D181-45BD-BCCA-BB0BF8EA6B20}" destId="{4775CEDD-CA85-45B0-9E65-7FCAAB847718}" srcOrd="1" destOrd="0" presId="urn:microsoft.com/office/officeart/2005/8/layout/vList5"/>
    <dgm:cxn modelId="{22C8B0DC-12FC-4014-A6FC-D89130A97483}" type="presParOf" srcId="{27720A7C-D181-45BD-BCCA-BB0BF8EA6B20}" destId="{E8103FC1-6F53-403C-87DB-CF955B2E1903}" srcOrd="2" destOrd="0" presId="urn:microsoft.com/office/officeart/2005/8/layout/vList5"/>
    <dgm:cxn modelId="{FEF1B849-0035-4FF4-BAD4-1BCBF91C046D}" type="presParOf" srcId="{E8103FC1-6F53-403C-87DB-CF955B2E1903}" destId="{73181088-9D7C-4F3F-8995-320AA511A0FA}" srcOrd="0" destOrd="0" presId="urn:microsoft.com/office/officeart/2005/8/layout/vList5"/>
    <dgm:cxn modelId="{0EDCA381-F38C-4C56-BE21-D9CB4562F070}" type="presParOf" srcId="{27720A7C-D181-45BD-BCCA-BB0BF8EA6B20}" destId="{D6A81AB4-CAEE-4F8B-854D-E2C483F78CE0}" srcOrd="3" destOrd="0" presId="urn:microsoft.com/office/officeart/2005/8/layout/vList5"/>
    <dgm:cxn modelId="{BD4D160F-3585-4EC4-BB8F-B0A005B62720}" type="presParOf" srcId="{27720A7C-D181-45BD-BCCA-BB0BF8EA6B20}" destId="{4E592E14-AA96-46BC-AD66-FC8040155E9F}" srcOrd="4" destOrd="0" presId="urn:microsoft.com/office/officeart/2005/8/layout/vList5"/>
    <dgm:cxn modelId="{C3392396-9744-4A6F-81B9-FA94567E8199}" type="presParOf" srcId="{4E592E14-AA96-46BC-AD66-FC8040155E9F}" destId="{61AC8712-D725-4261-8F1F-E70226D7A60A}" srcOrd="0" destOrd="0" presId="urn:microsoft.com/office/officeart/2005/8/layout/vList5"/>
    <dgm:cxn modelId="{89C10469-4F7F-48B5-B093-F1EA7EA85B3D}" type="presParOf" srcId="{27720A7C-D181-45BD-BCCA-BB0BF8EA6B20}" destId="{35FE461A-3C60-4F20-A6D4-917D1E99D8FF}" srcOrd="5" destOrd="0" presId="urn:microsoft.com/office/officeart/2005/8/layout/vList5"/>
    <dgm:cxn modelId="{D43A76C0-BB7A-4536-8E40-B81E3BDD57AC}" type="presParOf" srcId="{27720A7C-D181-45BD-BCCA-BB0BF8EA6B20}" destId="{11B944B4-5B5F-427D-9742-9E4C48CFAA53}" srcOrd="6" destOrd="0" presId="urn:microsoft.com/office/officeart/2005/8/layout/vList5"/>
    <dgm:cxn modelId="{5E231899-BF5B-4A70-B478-F619B6AF3F27}" type="presParOf" srcId="{11B944B4-5B5F-427D-9742-9E4C48CFAA53}" destId="{4B78C099-B7EE-4658-B0DF-6CF55EB775F7}" srcOrd="0" destOrd="0" presId="urn:microsoft.com/office/officeart/2005/8/layout/vList5"/>
    <dgm:cxn modelId="{F09805D7-F254-4F04-BD0B-0BA3E1F687A0}" type="presParOf" srcId="{27720A7C-D181-45BD-BCCA-BB0BF8EA6B20}" destId="{39EC6B63-8962-46ED-88D8-F847DF026E68}" srcOrd="7" destOrd="0" presId="urn:microsoft.com/office/officeart/2005/8/layout/vList5"/>
    <dgm:cxn modelId="{BDDBFA03-FACB-4342-A9C2-FDD66F411AF4}" type="presParOf" srcId="{27720A7C-D181-45BD-BCCA-BB0BF8EA6B20}" destId="{6A066C79-B649-4E27-9DC5-D4EED8BEBEBD}" srcOrd="8" destOrd="0" presId="urn:microsoft.com/office/officeart/2005/8/layout/vList5"/>
    <dgm:cxn modelId="{0198B457-42FF-4F30-81EF-FDF7B61EADEA}" type="presParOf" srcId="{6A066C79-B649-4E27-9DC5-D4EED8BEBEBD}" destId="{273C434D-E00D-4342-A861-CE1FDADBE4EB}" srcOrd="0" destOrd="0" presId="urn:microsoft.com/office/officeart/2005/8/layout/vList5"/>
    <dgm:cxn modelId="{B914CED0-FC72-452C-94B6-262E679AF058}" type="presParOf" srcId="{27720A7C-D181-45BD-BCCA-BB0BF8EA6B20}" destId="{685E2BA3-C753-4F2F-B110-CC6968B0022B}" srcOrd="9" destOrd="0" presId="urn:microsoft.com/office/officeart/2005/8/layout/vList5"/>
    <dgm:cxn modelId="{D285CE51-EA1C-4922-9AD5-2813EDC879B6}" type="presParOf" srcId="{27720A7C-D181-45BD-BCCA-BB0BF8EA6B20}" destId="{17BFC949-097F-4D11-AA0E-4F48D9F9732F}" srcOrd="10" destOrd="0" presId="urn:microsoft.com/office/officeart/2005/8/layout/vList5"/>
    <dgm:cxn modelId="{BE2DCB37-8337-4D74-9763-B52BF28D0AB4}" type="presParOf" srcId="{17BFC949-097F-4D11-AA0E-4F48D9F9732F}" destId="{02250A02-CFD3-43C3-A11F-FE29494056A9}" srcOrd="0" destOrd="0" presId="urn:microsoft.com/office/officeart/2005/8/layout/vList5"/>
    <dgm:cxn modelId="{B407D417-1C89-4088-96F5-B2ABA111CDBA}" type="presParOf" srcId="{27720A7C-D181-45BD-BCCA-BB0BF8EA6B20}" destId="{3CAE2389-A604-444A-99A8-455FE3052E77}" srcOrd="11" destOrd="0" presId="urn:microsoft.com/office/officeart/2005/8/layout/vList5"/>
    <dgm:cxn modelId="{E9E6076D-02E6-497A-B287-96575F3E3BDB}" type="presParOf" srcId="{27720A7C-D181-45BD-BCCA-BB0BF8EA6B20}" destId="{60D0AE4E-E051-4012-BFBA-3DD6B6652ADF}" srcOrd="12" destOrd="0" presId="urn:microsoft.com/office/officeart/2005/8/layout/vList5"/>
    <dgm:cxn modelId="{437E54F4-DBEE-4B84-ADE1-805E651265F2}" type="presParOf" srcId="{60D0AE4E-E051-4012-BFBA-3DD6B6652ADF}" destId="{1DDF8C94-F42D-4DB5-92CA-31B4A8102962}" srcOrd="0" destOrd="0" presId="urn:microsoft.com/office/officeart/2005/8/layout/vList5"/>
    <dgm:cxn modelId="{21415942-B7DC-48B8-8DBC-BF867A9E1589}" type="presParOf" srcId="{27720A7C-D181-45BD-BCCA-BB0BF8EA6B20}" destId="{3D6D4413-BC5D-40DE-BCBE-ECEDE260500D}" srcOrd="13" destOrd="0" presId="urn:microsoft.com/office/officeart/2005/8/layout/vList5"/>
    <dgm:cxn modelId="{3D86008C-B58F-4155-BC78-4F676363654E}" type="presParOf" srcId="{27720A7C-D181-45BD-BCCA-BB0BF8EA6B20}" destId="{EDB0F8CE-8C56-49A8-A758-640245041317}" srcOrd="14" destOrd="0" presId="urn:microsoft.com/office/officeart/2005/8/layout/vList5"/>
    <dgm:cxn modelId="{D81C84AE-CA9C-4F16-B176-A2F3CF87787C}" type="presParOf" srcId="{EDB0F8CE-8C56-49A8-A758-640245041317}" destId="{99719616-40A0-4601-9983-5E54C113490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4F0602-5D59-40D5-ABD0-CABEF2E0FF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AFAF58-5907-4963-8ABE-3C59EAB4F936}">
      <dgm:prSet phldrT="[Text]" custT="1"/>
      <dgm:spPr>
        <a:solidFill>
          <a:srgbClr val="00B050"/>
        </a:solidFill>
      </dgm:spPr>
      <dgm:t>
        <a:bodyPr/>
        <a:lstStyle/>
        <a:p>
          <a:r>
            <a:rPr lang="en-GB" altLang="en-US" sz="3600" b="1" dirty="0"/>
            <a:t>Introduction and Motivation</a:t>
          </a:r>
          <a:endParaRPr lang="en-US" sz="3600" b="1" dirty="0">
            <a:solidFill>
              <a:schemeClr val="bg1"/>
            </a:solidFill>
          </a:endParaRPr>
        </a:p>
      </dgm:t>
    </dgm:pt>
    <dgm:pt modelId="{3BD27C73-1CBA-454A-BC9F-7704C0396A6E}" type="parTrans" cxnId="{CB669F52-9770-4227-8BE2-73C516352EC6}">
      <dgm:prSet/>
      <dgm:spPr/>
      <dgm:t>
        <a:bodyPr/>
        <a:lstStyle/>
        <a:p>
          <a:endParaRPr lang="en-US"/>
        </a:p>
      </dgm:t>
    </dgm:pt>
    <dgm:pt modelId="{77A6C20C-B1B8-4E26-87E8-DAC3E1AC56BF}" type="sibTrans" cxnId="{CB669F52-9770-4227-8BE2-73C516352EC6}">
      <dgm:prSet/>
      <dgm:spPr/>
      <dgm:t>
        <a:bodyPr/>
        <a:lstStyle/>
        <a:p>
          <a:endParaRPr lang="en-US"/>
        </a:p>
      </dgm:t>
    </dgm:pt>
    <dgm:pt modelId="{AFAA0F43-0FBE-4274-B2BD-362C00EC0774}">
      <dgm:prSet phldrT="[Text]" custT="1"/>
      <dgm:spPr/>
      <dgm:t>
        <a:bodyPr/>
        <a:lstStyle/>
        <a:p>
          <a:r>
            <a:rPr lang="en-US" sz="3600" b="1" dirty="0"/>
            <a:t>Social Online Routing Protocol (SOR)</a:t>
          </a:r>
        </a:p>
      </dgm:t>
    </dgm:pt>
    <dgm:pt modelId="{1E2BACF1-C47C-4760-B53A-EA73DFA1647D}" type="parTrans" cxnId="{AD96D9F9-0BE4-4DA1-8A8A-9B186EDACB68}">
      <dgm:prSet/>
      <dgm:spPr/>
      <dgm:t>
        <a:bodyPr/>
        <a:lstStyle/>
        <a:p>
          <a:endParaRPr lang="en-US"/>
        </a:p>
      </dgm:t>
    </dgm:pt>
    <dgm:pt modelId="{7EEAFADD-B550-494E-8F64-23E5380EE981}" type="sibTrans" cxnId="{AD96D9F9-0BE4-4DA1-8A8A-9B186EDACB68}">
      <dgm:prSet/>
      <dgm:spPr/>
      <dgm:t>
        <a:bodyPr/>
        <a:lstStyle/>
        <a:p>
          <a:endParaRPr lang="en-US"/>
        </a:p>
      </dgm:t>
    </dgm:pt>
    <dgm:pt modelId="{A5025DF4-8E51-43B3-8790-1579F84361B7}">
      <dgm:prSet phldrT="[Text]" custT="1"/>
      <dgm:spPr/>
      <dgm:t>
        <a:bodyPr/>
        <a:lstStyle/>
        <a:p>
          <a:r>
            <a:rPr lang="en-US" sz="3600" b="1" dirty="0"/>
            <a:t>Efficiency of SOR</a:t>
          </a:r>
        </a:p>
      </dgm:t>
    </dgm:pt>
    <dgm:pt modelId="{31A9B27E-DFD8-4A15-85DC-B10CAB25FC0A}" type="parTrans" cxnId="{0A8F5FB2-29F4-4A23-ACB2-77E9192AEBFA}">
      <dgm:prSet/>
      <dgm:spPr/>
      <dgm:t>
        <a:bodyPr/>
        <a:lstStyle/>
        <a:p>
          <a:endParaRPr lang="en-US"/>
        </a:p>
      </dgm:t>
    </dgm:pt>
    <dgm:pt modelId="{69165C2E-B2EE-4907-BADF-66E68278AE68}" type="sibTrans" cxnId="{0A8F5FB2-29F4-4A23-ACB2-77E9192AEBFA}">
      <dgm:prSet/>
      <dgm:spPr/>
      <dgm:t>
        <a:bodyPr/>
        <a:lstStyle/>
        <a:p>
          <a:endParaRPr lang="en-US"/>
        </a:p>
      </dgm:t>
    </dgm:pt>
    <dgm:pt modelId="{7EEA6C4A-7197-4DCB-861B-68D5A43846C7}">
      <dgm:prSet phldrT="[Text]" custT="1"/>
      <dgm:spPr/>
      <dgm:t>
        <a:bodyPr/>
        <a:lstStyle/>
        <a:p>
          <a:r>
            <a:rPr lang="en-US" sz="3600" b="1" kern="1200" dirty="0"/>
            <a:t>Autonomous Social Priority</a:t>
          </a:r>
          <a:endParaRPr lang="en-US" sz="3600" b="1" kern="1200" dirty="0">
            <a:solidFill>
              <a:prstClr val="white"/>
            </a:solidFill>
            <a:latin typeface="Calibri" panose="020F0502020204030204"/>
            <a:ea typeface="+mn-ea"/>
            <a:cs typeface="+mn-cs"/>
          </a:endParaRPr>
        </a:p>
      </dgm:t>
    </dgm:pt>
    <dgm:pt modelId="{67EC1DBB-780D-4BD8-81DC-571A2CC81D6A}" type="parTrans" cxnId="{9E86786D-8AC4-4286-A50C-7ED35B59F12A}">
      <dgm:prSet/>
      <dgm:spPr/>
      <dgm:t>
        <a:bodyPr/>
        <a:lstStyle/>
        <a:p>
          <a:endParaRPr lang="en-US"/>
        </a:p>
      </dgm:t>
    </dgm:pt>
    <dgm:pt modelId="{5D2CA2D7-0764-4DF8-B900-5C7B3816F634}" type="sibTrans" cxnId="{9E86786D-8AC4-4286-A50C-7ED35B59F12A}">
      <dgm:prSet/>
      <dgm:spPr/>
      <dgm:t>
        <a:bodyPr/>
        <a:lstStyle/>
        <a:p>
          <a:endParaRPr lang="en-US"/>
        </a:p>
      </dgm:t>
    </dgm:pt>
    <dgm:pt modelId="{A4A3592D-6503-4D8E-B819-817D119E4D71}">
      <dgm:prSet phldrT="[Text]" custT="1"/>
      <dgm:spPr/>
      <dgm:t>
        <a:bodyPr/>
        <a:lstStyle/>
        <a:p>
          <a:r>
            <a:rPr lang="en-US" sz="3600" b="1" dirty="0"/>
            <a:t>Privacy Preservation ability of SOR</a:t>
          </a:r>
        </a:p>
      </dgm:t>
    </dgm:pt>
    <dgm:pt modelId="{58D89839-BE7B-4E44-9089-215B2ECDDF3C}" type="parTrans" cxnId="{E8FD1D97-04C6-467B-859D-05154FF034D9}">
      <dgm:prSet/>
      <dgm:spPr/>
      <dgm:t>
        <a:bodyPr/>
        <a:lstStyle/>
        <a:p>
          <a:endParaRPr lang="en-US"/>
        </a:p>
      </dgm:t>
    </dgm:pt>
    <dgm:pt modelId="{88AAA5D9-CC7F-4515-A61E-8B93716B6CEF}" type="sibTrans" cxnId="{E8FD1D97-04C6-467B-859D-05154FF034D9}">
      <dgm:prSet/>
      <dgm:spPr/>
      <dgm:t>
        <a:bodyPr/>
        <a:lstStyle/>
        <a:p>
          <a:endParaRPr lang="en-US"/>
        </a:p>
      </dgm:t>
    </dgm:pt>
    <dgm:pt modelId="{6760C1CC-E38A-4D50-BAC6-BAF0A61813EC}">
      <dgm:prSet phldrT="[Text]" custT="1"/>
      <dgm:spPr/>
      <dgm:t>
        <a:bodyPr/>
        <a:lstStyle/>
        <a:p>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gm:t>
    </dgm:pt>
    <dgm:pt modelId="{74259895-345C-4405-A803-ED4BFF3C533A}" type="parTrans" cxnId="{210EE943-1FB7-4F08-9DCA-522A8DF95684}">
      <dgm:prSet/>
      <dgm:spPr/>
      <dgm:t>
        <a:bodyPr/>
        <a:lstStyle/>
        <a:p>
          <a:endParaRPr lang="en-US"/>
        </a:p>
      </dgm:t>
    </dgm:pt>
    <dgm:pt modelId="{266B8156-BBCE-477A-BFD8-2A804A1C68D4}" type="sibTrans" cxnId="{210EE943-1FB7-4F08-9DCA-522A8DF95684}">
      <dgm:prSet/>
      <dgm:spPr/>
      <dgm:t>
        <a:bodyPr/>
        <a:lstStyle/>
        <a:p>
          <a:endParaRPr lang="en-US"/>
        </a:p>
      </dgm:t>
    </dgm:pt>
    <dgm:pt modelId="{95FDFC89-E6C9-4949-BAB5-9BAA3CF1D5F9}">
      <dgm:prSet phldrT="[Text]" custT="1"/>
      <dgm:spPr>
        <a:solidFill>
          <a:schemeClr val="accent2"/>
        </a:solidFill>
      </dgm:spPr>
      <dgm:t>
        <a:bodyPr/>
        <a:lstStyle/>
        <a:p>
          <a:r>
            <a:rPr lang="en-US" sz="3600" b="1" dirty="0"/>
            <a:t>Stratified Privacy Model (SPM)</a:t>
          </a:r>
        </a:p>
      </dgm:t>
    </dgm:pt>
    <dgm:pt modelId="{7577AF28-D4FB-4832-BEE4-E971D7803959}" type="parTrans" cxnId="{D2181E3F-E30A-4163-8E63-1522D98C0305}">
      <dgm:prSet/>
      <dgm:spPr/>
      <dgm:t>
        <a:bodyPr/>
        <a:lstStyle/>
        <a:p>
          <a:endParaRPr lang="en-US"/>
        </a:p>
      </dgm:t>
    </dgm:pt>
    <dgm:pt modelId="{DAE771AF-28BE-49F1-A206-B0B55ED23142}" type="sibTrans" cxnId="{D2181E3F-E30A-4163-8E63-1522D98C0305}">
      <dgm:prSet/>
      <dgm:spPr/>
      <dgm:t>
        <a:bodyPr/>
        <a:lstStyle/>
        <a:p>
          <a:endParaRPr lang="en-US"/>
        </a:p>
      </dgm:t>
    </dgm:pt>
    <dgm:pt modelId="{35621CE2-75D5-4A1C-9E85-B072C8C1EFD6}">
      <dgm:prSet phldrT="[Text]" custT="1"/>
      <dgm:spPr>
        <a:solidFill>
          <a:srgbClr val="00B050"/>
        </a:solidFill>
      </dgm:spPr>
      <dgm:t>
        <a:bodyPr/>
        <a:lstStyle/>
        <a:p>
          <a:r>
            <a:rPr lang="en-GB" altLang="en-US" sz="3600" b="1" dirty="0">
              <a:solidFill>
                <a:schemeClr val="bg1"/>
              </a:solidFill>
            </a:rPr>
            <a:t>Related Work and </a:t>
          </a:r>
          <a:r>
            <a:rPr lang="en-US" sz="3600" b="1" dirty="0"/>
            <a:t>Research Questions </a:t>
          </a:r>
          <a:r>
            <a:rPr lang="en-GB" altLang="en-US" sz="3600" b="1" dirty="0">
              <a:solidFill>
                <a:schemeClr val="bg1"/>
              </a:solidFill>
            </a:rPr>
            <a:t> </a:t>
          </a:r>
          <a:endParaRPr lang="en-US" sz="3600" b="1" dirty="0">
            <a:solidFill>
              <a:schemeClr val="bg1"/>
            </a:solidFill>
          </a:endParaRPr>
        </a:p>
      </dgm:t>
    </dgm:pt>
    <dgm:pt modelId="{367A2FAA-9D4E-42C6-9CB5-368D26AEB9A0}" type="parTrans" cxnId="{191364BB-8739-4122-8F7F-14FA298C6E3C}">
      <dgm:prSet/>
      <dgm:spPr/>
      <dgm:t>
        <a:bodyPr/>
        <a:lstStyle/>
        <a:p>
          <a:endParaRPr lang="en-US"/>
        </a:p>
      </dgm:t>
    </dgm:pt>
    <dgm:pt modelId="{A72CDCAB-0C8A-43DC-BA3C-27BBC3811304}" type="sibTrans" cxnId="{191364BB-8739-4122-8F7F-14FA298C6E3C}">
      <dgm:prSet/>
      <dgm:spPr/>
      <dgm:t>
        <a:bodyPr/>
        <a:lstStyle/>
        <a:p>
          <a:endParaRPr lang="en-US"/>
        </a:p>
      </dgm:t>
    </dgm:pt>
    <dgm:pt modelId="{27720A7C-D181-45BD-BCCA-BB0BF8EA6B20}" type="pres">
      <dgm:prSet presAssocID="{A84F0602-5D59-40D5-ABD0-CABEF2E0FF55}" presName="Name0" presStyleCnt="0">
        <dgm:presLayoutVars>
          <dgm:dir/>
          <dgm:animLvl val="lvl"/>
          <dgm:resizeHandles val="exact"/>
        </dgm:presLayoutVars>
      </dgm:prSet>
      <dgm:spPr/>
    </dgm:pt>
    <dgm:pt modelId="{69A791EA-F8F3-4ECE-834D-5014A5DBC337}" type="pres">
      <dgm:prSet presAssocID="{44AFAF58-5907-4963-8ABE-3C59EAB4F936}" presName="linNode" presStyleCnt="0"/>
      <dgm:spPr/>
    </dgm:pt>
    <dgm:pt modelId="{45EF8BF8-5C0F-4EA0-A52F-60BE5D562D21}" type="pres">
      <dgm:prSet presAssocID="{44AFAF58-5907-4963-8ABE-3C59EAB4F936}" presName="parentText" presStyleLbl="node1" presStyleIdx="0" presStyleCnt="8" custScaleX="177116">
        <dgm:presLayoutVars>
          <dgm:chMax val="1"/>
          <dgm:bulletEnabled val="1"/>
        </dgm:presLayoutVars>
      </dgm:prSet>
      <dgm:spPr/>
    </dgm:pt>
    <dgm:pt modelId="{4775CEDD-CA85-45B0-9E65-7FCAAB847718}" type="pres">
      <dgm:prSet presAssocID="{77A6C20C-B1B8-4E26-87E8-DAC3E1AC56BF}" presName="sp" presStyleCnt="0"/>
      <dgm:spPr/>
    </dgm:pt>
    <dgm:pt modelId="{E8103FC1-6F53-403C-87DB-CF955B2E1903}" type="pres">
      <dgm:prSet presAssocID="{35621CE2-75D5-4A1C-9E85-B072C8C1EFD6}" presName="linNode" presStyleCnt="0"/>
      <dgm:spPr/>
    </dgm:pt>
    <dgm:pt modelId="{73181088-9D7C-4F3F-8995-320AA511A0FA}" type="pres">
      <dgm:prSet presAssocID="{35621CE2-75D5-4A1C-9E85-B072C8C1EFD6}" presName="parentText" presStyleLbl="node1" presStyleIdx="1" presStyleCnt="8" custScaleX="177116" custLinFactNeighborX="-506">
        <dgm:presLayoutVars>
          <dgm:chMax val="1"/>
          <dgm:bulletEnabled val="1"/>
        </dgm:presLayoutVars>
      </dgm:prSet>
      <dgm:spPr/>
    </dgm:pt>
    <dgm:pt modelId="{D6A81AB4-CAEE-4F8B-854D-E2C483F78CE0}" type="pres">
      <dgm:prSet presAssocID="{A72CDCAB-0C8A-43DC-BA3C-27BBC3811304}" presName="sp" presStyleCnt="0"/>
      <dgm:spPr/>
    </dgm:pt>
    <dgm:pt modelId="{4E592E14-AA96-46BC-AD66-FC8040155E9F}" type="pres">
      <dgm:prSet presAssocID="{95FDFC89-E6C9-4949-BAB5-9BAA3CF1D5F9}" presName="linNode" presStyleCnt="0"/>
      <dgm:spPr/>
    </dgm:pt>
    <dgm:pt modelId="{61AC8712-D725-4261-8F1F-E70226D7A60A}" type="pres">
      <dgm:prSet presAssocID="{95FDFC89-E6C9-4949-BAB5-9BAA3CF1D5F9}" presName="parentText" presStyleLbl="node1" presStyleIdx="2" presStyleCnt="8" custScaleX="177116">
        <dgm:presLayoutVars>
          <dgm:chMax val="1"/>
          <dgm:bulletEnabled val="1"/>
        </dgm:presLayoutVars>
      </dgm:prSet>
      <dgm:spPr/>
    </dgm:pt>
    <dgm:pt modelId="{35FE461A-3C60-4F20-A6D4-917D1E99D8FF}" type="pres">
      <dgm:prSet presAssocID="{DAE771AF-28BE-49F1-A206-B0B55ED23142}" presName="sp" presStyleCnt="0"/>
      <dgm:spPr/>
    </dgm:pt>
    <dgm:pt modelId="{11B944B4-5B5F-427D-9742-9E4C48CFAA53}" type="pres">
      <dgm:prSet presAssocID="{AFAA0F43-0FBE-4274-B2BD-362C00EC0774}" presName="linNode" presStyleCnt="0"/>
      <dgm:spPr/>
    </dgm:pt>
    <dgm:pt modelId="{4B78C099-B7EE-4658-B0DF-6CF55EB775F7}" type="pres">
      <dgm:prSet presAssocID="{AFAA0F43-0FBE-4274-B2BD-362C00EC0774}" presName="parentText" presStyleLbl="node1" presStyleIdx="3" presStyleCnt="8" custScaleX="177116">
        <dgm:presLayoutVars>
          <dgm:chMax val="1"/>
          <dgm:bulletEnabled val="1"/>
        </dgm:presLayoutVars>
      </dgm:prSet>
      <dgm:spPr/>
    </dgm:pt>
    <dgm:pt modelId="{39EC6B63-8962-46ED-88D8-F847DF026E68}" type="pres">
      <dgm:prSet presAssocID="{7EEAFADD-B550-494E-8F64-23E5380EE981}" presName="sp" presStyleCnt="0"/>
      <dgm:spPr/>
    </dgm:pt>
    <dgm:pt modelId="{6A066C79-B649-4E27-9DC5-D4EED8BEBEBD}" type="pres">
      <dgm:prSet presAssocID="{7EEA6C4A-7197-4DCB-861B-68D5A43846C7}" presName="linNode" presStyleCnt="0"/>
      <dgm:spPr/>
    </dgm:pt>
    <dgm:pt modelId="{273C434D-E00D-4342-A861-CE1FDADBE4EB}" type="pres">
      <dgm:prSet presAssocID="{7EEA6C4A-7197-4DCB-861B-68D5A43846C7}" presName="parentText" presStyleLbl="node1" presStyleIdx="4" presStyleCnt="8" custScaleX="177116">
        <dgm:presLayoutVars>
          <dgm:chMax val="1"/>
          <dgm:bulletEnabled val="1"/>
        </dgm:presLayoutVars>
      </dgm:prSet>
      <dgm:spPr/>
    </dgm:pt>
    <dgm:pt modelId="{685E2BA3-C753-4F2F-B110-CC6968B0022B}" type="pres">
      <dgm:prSet presAssocID="{5D2CA2D7-0764-4DF8-B900-5C7B3816F634}" presName="sp" presStyleCnt="0"/>
      <dgm:spPr/>
    </dgm:pt>
    <dgm:pt modelId="{17BFC949-097F-4D11-AA0E-4F48D9F9732F}" type="pres">
      <dgm:prSet presAssocID="{A4A3592D-6503-4D8E-B819-817D119E4D71}" presName="linNode" presStyleCnt="0"/>
      <dgm:spPr/>
    </dgm:pt>
    <dgm:pt modelId="{02250A02-CFD3-43C3-A11F-FE29494056A9}" type="pres">
      <dgm:prSet presAssocID="{A4A3592D-6503-4D8E-B819-817D119E4D71}" presName="parentText" presStyleLbl="node1" presStyleIdx="5" presStyleCnt="8" custScaleX="177116">
        <dgm:presLayoutVars>
          <dgm:chMax val="1"/>
          <dgm:bulletEnabled val="1"/>
        </dgm:presLayoutVars>
      </dgm:prSet>
      <dgm:spPr/>
    </dgm:pt>
    <dgm:pt modelId="{3CAE2389-A604-444A-99A8-455FE3052E77}" type="pres">
      <dgm:prSet presAssocID="{88AAA5D9-CC7F-4515-A61E-8B93716B6CEF}" presName="sp" presStyleCnt="0"/>
      <dgm:spPr/>
    </dgm:pt>
    <dgm:pt modelId="{60D0AE4E-E051-4012-BFBA-3DD6B6652ADF}" type="pres">
      <dgm:prSet presAssocID="{A5025DF4-8E51-43B3-8790-1579F84361B7}" presName="linNode" presStyleCnt="0"/>
      <dgm:spPr/>
    </dgm:pt>
    <dgm:pt modelId="{1DDF8C94-F42D-4DB5-92CA-31B4A8102962}" type="pres">
      <dgm:prSet presAssocID="{A5025DF4-8E51-43B3-8790-1579F84361B7}" presName="parentText" presStyleLbl="node1" presStyleIdx="6" presStyleCnt="8" custScaleX="177116">
        <dgm:presLayoutVars>
          <dgm:chMax val="1"/>
          <dgm:bulletEnabled val="1"/>
        </dgm:presLayoutVars>
      </dgm:prSet>
      <dgm:spPr/>
    </dgm:pt>
    <dgm:pt modelId="{3D6D4413-BC5D-40DE-BCBE-ECEDE260500D}" type="pres">
      <dgm:prSet presAssocID="{69165C2E-B2EE-4907-BADF-66E68278AE68}" presName="sp" presStyleCnt="0"/>
      <dgm:spPr/>
    </dgm:pt>
    <dgm:pt modelId="{EDB0F8CE-8C56-49A8-A758-640245041317}" type="pres">
      <dgm:prSet presAssocID="{6760C1CC-E38A-4D50-BAC6-BAF0A61813EC}" presName="linNode" presStyleCnt="0"/>
      <dgm:spPr/>
    </dgm:pt>
    <dgm:pt modelId="{99719616-40A0-4601-9983-5E54C1134909}" type="pres">
      <dgm:prSet presAssocID="{6760C1CC-E38A-4D50-BAC6-BAF0A61813EC}" presName="parentText" presStyleLbl="node1" presStyleIdx="7" presStyleCnt="8" custScaleX="177116">
        <dgm:presLayoutVars>
          <dgm:chMax val="1"/>
          <dgm:bulletEnabled val="1"/>
        </dgm:presLayoutVars>
      </dgm:prSet>
      <dgm:spPr/>
    </dgm:pt>
  </dgm:ptLst>
  <dgm:cxnLst>
    <dgm:cxn modelId="{EFD10A31-D318-45AA-A8FD-F33D1A28BAA6}" type="presOf" srcId="{35621CE2-75D5-4A1C-9E85-B072C8C1EFD6}" destId="{73181088-9D7C-4F3F-8995-320AA511A0FA}" srcOrd="0" destOrd="0" presId="urn:microsoft.com/office/officeart/2005/8/layout/vList5"/>
    <dgm:cxn modelId="{D2181E3F-E30A-4163-8E63-1522D98C0305}" srcId="{A84F0602-5D59-40D5-ABD0-CABEF2E0FF55}" destId="{95FDFC89-E6C9-4949-BAB5-9BAA3CF1D5F9}" srcOrd="2" destOrd="0" parTransId="{7577AF28-D4FB-4832-BEE4-E971D7803959}" sibTransId="{DAE771AF-28BE-49F1-A206-B0B55ED23142}"/>
    <dgm:cxn modelId="{210EE943-1FB7-4F08-9DCA-522A8DF95684}" srcId="{A84F0602-5D59-40D5-ABD0-CABEF2E0FF55}" destId="{6760C1CC-E38A-4D50-BAC6-BAF0A61813EC}" srcOrd="7" destOrd="0" parTransId="{74259895-345C-4405-A803-ED4BFF3C533A}" sibTransId="{266B8156-BBCE-477A-BFD8-2A804A1C68D4}"/>
    <dgm:cxn modelId="{E01BFC68-43D1-449F-94CC-617693A65A6B}" type="presOf" srcId="{44AFAF58-5907-4963-8ABE-3C59EAB4F936}" destId="{45EF8BF8-5C0F-4EA0-A52F-60BE5D562D21}" srcOrd="0" destOrd="0" presId="urn:microsoft.com/office/officeart/2005/8/layout/vList5"/>
    <dgm:cxn modelId="{9E86786D-8AC4-4286-A50C-7ED35B59F12A}" srcId="{A84F0602-5D59-40D5-ABD0-CABEF2E0FF55}" destId="{7EEA6C4A-7197-4DCB-861B-68D5A43846C7}" srcOrd="4" destOrd="0" parTransId="{67EC1DBB-780D-4BD8-81DC-571A2CC81D6A}" sibTransId="{5D2CA2D7-0764-4DF8-B900-5C7B3816F634}"/>
    <dgm:cxn modelId="{CB669F52-9770-4227-8BE2-73C516352EC6}" srcId="{A84F0602-5D59-40D5-ABD0-CABEF2E0FF55}" destId="{44AFAF58-5907-4963-8ABE-3C59EAB4F936}" srcOrd="0" destOrd="0" parTransId="{3BD27C73-1CBA-454A-BC9F-7704C0396A6E}" sibTransId="{77A6C20C-B1B8-4E26-87E8-DAC3E1AC56BF}"/>
    <dgm:cxn modelId="{352E6079-E9AE-40F1-A8B5-59803FF0868D}" type="presOf" srcId="{6760C1CC-E38A-4D50-BAC6-BAF0A61813EC}" destId="{99719616-40A0-4601-9983-5E54C1134909}" srcOrd="0" destOrd="0" presId="urn:microsoft.com/office/officeart/2005/8/layout/vList5"/>
    <dgm:cxn modelId="{E8FD1D97-04C6-467B-859D-05154FF034D9}" srcId="{A84F0602-5D59-40D5-ABD0-CABEF2E0FF55}" destId="{A4A3592D-6503-4D8E-B819-817D119E4D71}" srcOrd="5" destOrd="0" parTransId="{58D89839-BE7B-4E44-9089-215B2ECDDF3C}" sibTransId="{88AAA5D9-CC7F-4515-A61E-8B93716B6CEF}"/>
    <dgm:cxn modelId="{E19865A8-B192-44DA-A6E2-248854EAC1C1}" type="presOf" srcId="{AFAA0F43-0FBE-4274-B2BD-362C00EC0774}" destId="{4B78C099-B7EE-4658-B0DF-6CF55EB775F7}" srcOrd="0" destOrd="0" presId="urn:microsoft.com/office/officeart/2005/8/layout/vList5"/>
    <dgm:cxn modelId="{BBCB9EAA-75D4-43FC-A1B3-15880EF21166}" type="presOf" srcId="{A84F0602-5D59-40D5-ABD0-CABEF2E0FF55}" destId="{27720A7C-D181-45BD-BCCA-BB0BF8EA6B20}" srcOrd="0" destOrd="0" presId="urn:microsoft.com/office/officeart/2005/8/layout/vList5"/>
    <dgm:cxn modelId="{79D73AAC-438F-467D-A20F-4A960DAFA41A}" type="presOf" srcId="{A4A3592D-6503-4D8E-B819-817D119E4D71}" destId="{02250A02-CFD3-43C3-A11F-FE29494056A9}" srcOrd="0" destOrd="0" presId="urn:microsoft.com/office/officeart/2005/8/layout/vList5"/>
    <dgm:cxn modelId="{0F36F9B0-F319-4BF5-98B5-4C739AC1E37E}" type="presOf" srcId="{A5025DF4-8E51-43B3-8790-1579F84361B7}" destId="{1DDF8C94-F42D-4DB5-92CA-31B4A8102962}" srcOrd="0" destOrd="0" presId="urn:microsoft.com/office/officeart/2005/8/layout/vList5"/>
    <dgm:cxn modelId="{0A8F5FB2-29F4-4A23-ACB2-77E9192AEBFA}" srcId="{A84F0602-5D59-40D5-ABD0-CABEF2E0FF55}" destId="{A5025DF4-8E51-43B3-8790-1579F84361B7}" srcOrd="6" destOrd="0" parTransId="{31A9B27E-DFD8-4A15-85DC-B10CAB25FC0A}" sibTransId="{69165C2E-B2EE-4907-BADF-66E68278AE68}"/>
    <dgm:cxn modelId="{191364BB-8739-4122-8F7F-14FA298C6E3C}" srcId="{A84F0602-5D59-40D5-ABD0-CABEF2E0FF55}" destId="{35621CE2-75D5-4A1C-9E85-B072C8C1EFD6}" srcOrd="1" destOrd="0" parTransId="{367A2FAA-9D4E-42C6-9CB5-368D26AEB9A0}" sibTransId="{A72CDCAB-0C8A-43DC-BA3C-27BBC3811304}"/>
    <dgm:cxn modelId="{F594D8E8-DC77-4259-A4FC-8980C0760791}" type="presOf" srcId="{7EEA6C4A-7197-4DCB-861B-68D5A43846C7}" destId="{273C434D-E00D-4342-A861-CE1FDADBE4EB}" srcOrd="0" destOrd="0" presId="urn:microsoft.com/office/officeart/2005/8/layout/vList5"/>
    <dgm:cxn modelId="{9C9206F3-CE3D-4592-9C2F-5BA117A7EA88}" type="presOf" srcId="{95FDFC89-E6C9-4949-BAB5-9BAA3CF1D5F9}" destId="{61AC8712-D725-4261-8F1F-E70226D7A60A}" srcOrd="0" destOrd="0" presId="urn:microsoft.com/office/officeart/2005/8/layout/vList5"/>
    <dgm:cxn modelId="{AD96D9F9-0BE4-4DA1-8A8A-9B186EDACB68}" srcId="{A84F0602-5D59-40D5-ABD0-CABEF2E0FF55}" destId="{AFAA0F43-0FBE-4274-B2BD-362C00EC0774}" srcOrd="3" destOrd="0" parTransId="{1E2BACF1-C47C-4760-B53A-EA73DFA1647D}" sibTransId="{7EEAFADD-B550-494E-8F64-23E5380EE981}"/>
    <dgm:cxn modelId="{057CDFCE-3E38-4A61-B198-7060782EAA99}" type="presParOf" srcId="{27720A7C-D181-45BD-BCCA-BB0BF8EA6B20}" destId="{69A791EA-F8F3-4ECE-834D-5014A5DBC337}" srcOrd="0" destOrd="0" presId="urn:microsoft.com/office/officeart/2005/8/layout/vList5"/>
    <dgm:cxn modelId="{257082FC-2FE2-4F5B-9C49-5CA29D54BAF4}" type="presParOf" srcId="{69A791EA-F8F3-4ECE-834D-5014A5DBC337}" destId="{45EF8BF8-5C0F-4EA0-A52F-60BE5D562D21}" srcOrd="0" destOrd="0" presId="urn:microsoft.com/office/officeart/2005/8/layout/vList5"/>
    <dgm:cxn modelId="{4CD11C13-7AC2-4C56-9C85-23F1C0578879}" type="presParOf" srcId="{27720A7C-D181-45BD-BCCA-BB0BF8EA6B20}" destId="{4775CEDD-CA85-45B0-9E65-7FCAAB847718}" srcOrd="1" destOrd="0" presId="urn:microsoft.com/office/officeart/2005/8/layout/vList5"/>
    <dgm:cxn modelId="{22C8B0DC-12FC-4014-A6FC-D89130A97483}" type="presParOf" srcId="{27720A7C-D181-45BD-BCCA-BB0BF8EA6B20}" destId="{E8103FC1-6F53-403C-87DB-CF955B2E1903}" srcOrd="2" destOrd="0" presId="urn:microsoft.com/office/officeart/2005/8/layout/vList5"/>
    <dgm:cxn modelId="{FEF1B849-0035-4FF4-BAD4-1BCBF91C046D}" type="presParOf" srcId="{E8103FC1-6F53-403C-87DB-CF955B2E1903}" destId="{73181088-9D7C-4F3F-8995-320AA511A0FA}" srcOrd="0" destOrd="0" presId="urn:microsoft.com/office/officeart/2005/8/layout/vList5"/>
    <dgm:cxn modelId="{0EDCA381-F38C-4C56-BE21-D9CB4562F070}" type="presParOf" srcId="{27720A7C-D181-45BD-BCCA-BB0BF8EA6B20}" destId="{D6A81AB4-CAEE-4F8B-854D-E2C483F78CE0}" srcOrd="3" destOrd="0" presId="urn:microsoft.com/office/officeart/2005/8/layout/vList5"/>
    <dgm:cxn modelId="{BD4D160F-3585-4EC4-BB8F-B0A005B62720}" type="presParOf" srcId="{27720A7C-D181-45BD-BCCA-BB0BF8EA6B20}" destId="{4E592E14-AA96-46BC-AD66-FC8040155E9F}" srcOrd="4" destOrd="0" presId="urn:microsoft.com/office/officeart/2005/8/layout/vList5"/>
    <dgm:cxn modelId="{C3392396-9744-4A6F-81B9-FA94567E8199}" type="presParOf" srcId="{4E592E14-AA96-46BC-AD66-FC8040155E9F}" destId="{61AC8712-D725-4261-8F1F-E70226D7A60A}" srcOrd="0" destOrd="0" presId="urn:microsoft.com/office/officeart/2005/8/layout/vList5"/>
    <dgm:cxn modelId="{89C10469-4F7F-48B5-B093-F1EA7EA85B3D}" type="presParOf" srcId="{27720A7C-D181-45BD-BCCA-BB0BF8EA6B20}" destId="{35FE461A-3C60-4F20-A6D4-917D1E99D8FF}" srcOrd="5" destOrd="0" presId="urn:microsoft.com/office/officeart/2005/8/layout/vList5"/>
    <dgm:cxn modelId="{D43A76C0-BB7A-4536-8E40-B81E3BDD57AC}" type="presParOf" srcId="{27720A7C-D181-45BD-BCCA-BB0BF8EA6B20}" destId="{11B944B4-5B5F-427D-9742-9E4C48CFAA53}" srcOrd="6" destOrd="0" presId="urn:microsoft.com/office/officeart/2005/8/layout/vList5"/>
    <dgm:cxn modelId="{5E231899-BF5B-4A70-B478-F619B6AF3F27}" type="presParOf" srcId="{11B944B4-5B5F-427D-9742-9E4C48CFAA53}" destId="{4B78C099-B7EE-4658-B0DF-6CF55EB775F7}" srcOrd="0" destOrd="0" presId="urn:microsoft.com/office/officeart/2005/8/layout/vList5"/>
    <dgm:cxn modelId="{F09805D7-F254-4F04-BD0B-0BA3E1F687A0}" type="presParOf" srcId="{27720A7C-D181-45BD-BCCA-BB0BF8EA6B20}" destId="{39EC6B63-8962-46ED-88D8-F847DF026E68}" srcOrd="7" destOrd="0" presId="urn:microsoft.com/office/officeart/2005/8/layout/vList5"/>
    <dgm:cxn modelId="{BDDBFA03-FACB-4342-A9C2-FDD66F411AF4}" type="presParOf" srcId="{27720A7C-D181-45BD-BCCA-BB0BF8EA6B20}" destId="{6A066C79-B649-4E27-9DC5-D4EED8BEBEBD}" srcOrd="8" destOrd="0" presId="urn:microsoft.com/office/officeart/2005/8/layout/vList5"/>
    <dgm:cxn modelId="{0198B457-42FF-4F30-81EF-FDF7B61EADEA}" type="presParOf" srcId="{6A066C79-B649-4E27-9DC5-D4EED8BEBEBD}" destId="{273C434D-E00D-4342-A861-CE1FDADBE4EB}" srcOrd="0" destOrd="0" presId="urn:microsoft.com/office/officeart/2005/8/layout/vList5"/>
    <dgm:cxn modelId="{B914CED0-FC72-452C-94B6-262E679AF058}" type="presParOf" srcId="{27720A7C-D181-45BD-BCCA-BB0BF8EA6B20}" destId="{685E2BA3-C753-4F2F-B110-CC6968B0022B}" srcOrd="9" destOrd="0" presId="urn:microsoft.com/office/officeart/2005/8/layout/vList5"/>
    <dgm:cxn modelId="{D285CE51-EA1C-4922-9AD5-2813EDC879B6}" type="presParOf" srcId="{27720A7C-D181-45BD-BCCA-BB0BF8EA6B20}" destId="{17BFC949-097F-4D11-AA0E-4F48D9F9732F}" srcOrd="10" destOrd="0" presId="urn:microsoft.com/office/officeart/2005/8/layout/vList5"/>
    <dgm:cxn modelId="{BE2DCB37-8337-4D74-9763-B52BF28D0AB4}" type="presParOf" srcId="{17BFC949-097F-4D11-AA0E-4F48D9F9732F}" destId="{02250A02-CFD3-43C3-A11F-FE29494056A9}" srcOrd="0" destOrd="0" presId="urn:microsoft.com/office/officeart/2005/8/layout/vList5"/>
    <dgm:cxn modelId="{B407D417-1C89-4088-96F5-B2ABA111CDBA}" type="presParOf" srcId="{27720A7C-D181-45BD-BCCA-BB0BF8EA6B20}" destId="{3CAE2389-A604-444A-99A8-455FE3052E77}" srcOrd="11" destOrd="0" presId="urn:microsoft.com/office/officeart/2005/8/layout/vList5"/>
    <dgm:cxn modelId="{E9E6076D-02E6-497A-B287-96575F3E3BDB}" type="presParOf" srcId="{27720A7C-D181-45BD-BCCA-BB0BF8EA6B20}" destId="{60D0AE4E-E051-4012-BFBA-3DD6B6652ADF}" srcOrd="12" destOrd="0" presId="urn:microsoft.com/office/officeart/2005/8/layout/vList5"/>
    <dgm:cxn modelId="{437E54F4-DBEE-4B84-ADE1-805E651265F2}" type="presParOf" srcId="{60D0AE4E-E051-4012-BFBA-3DD6B6652ADF}" destId="{1DDF8C94-F42D-4DB5-92CA-31B4A8102962}" srcOrd="0" destOrd="0" presId="urn:microsoft.com/office/officeart/2005/8/layout/vList5"/>
    <dgm:cxn modelId="{21415942-B7DC-48B8-8DBC-BF867A9E1589}" type="presParOf" srcId="{27720A7C-D181-45BD-BCCA-BB0BF8EA6B20}" destId="{3D6D4413-BC5D-40DE-BCBE-ECEDE260500D}" srcOrd="13" destOrd="0" presId="urn:microsoft.com/office/officeart/2005/8/layout/vList5"/>
    <dgm:cxn modelId="{3D86008C-B58F-4155-BC78-4F676363654E}" type="presParOf" srcId="{27720A7C-D181-45BD-BCCA-BB0BF8EA6B20}" destId="{EDB0F8CE-8C56-49A8-A758-640245041317}" srcOrd="14" destOrd="0" presId="urn:microsoft.com/office/officeart/2005/8/layout/vList5"/>
    <dgm:cxn modelId="{D81C84AE-CA9C-4F16-B176-A2F3CF87787C}" type="presParOf" srcId="{EDB0F8CE-8C56-49A8-A758-640245041317}" destId="{99719616-40A0-4601-9983-5E54C113490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4F0602-5D59-40D5-ABD0-CABEF2E0FF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AFAF58-5907-4963-8ABE-3C59EAB4F936}">
      <dgm:prSet phldrT="[Text]" custT="1"/>
      <dgm:spPr>
        <a:solidFill>
          <a:srgbClr val="00B050"/>
        </a:solidFill>
      </dgm:spPr>
      <dgm:t>
        <a:bodyPr/>
        <a:lstStyle/>
        <a:p>
          <a:r>
            <a:rPr lang="en-GB" altLang="en-US" sz="3600" b="1" dirty="0"/>
            <a:t>Introduction and Motivation</a:t>
          </a:r>
          <a:endParaRPr lang="en-US" sz="3600" b="1" dirty="0">
            <a:solidFill>
              <a:schemeClr val="bg1"/>
            </a:solidFill>
          </a:endParaRPr>
        </a:p>
      </dgm:t>
    </dgm:pt>
    <dgm:pt modelId="{3BD27C73-1CBA-454A-BC9F-7704C0396A6E}" type="parTrans" cxnId="{CB669F52-9770-4227-8BE2-73C516352EC6}">
      <dgm:prSet/>
      <dgm:spPr/>
      <dgm:t>
        <a:bodyPr/>
        <a:lstStyle/>
        <a:p>
          <a:endParaRPr lang="en-US"/>
        </a:p>
      </dgm:t>
    </dgm:pt>
    <dgm:pt modelId="{77A6C20C-B1B8-4E26-87E8-DAC3E1AC56BF}" type="sibTrans" cxnId="{CB669F52-9770-4227-8BE2-73C516352EC6}">
      <dgm:prSet/>
      <dgm:spPr/>
      <dgm:t>
        <a:bodyPr/>
        <a:lstStyle/>
        <a:p>
          <a:endParaRPr lang="en-US"/>
        </a:p>
      </dgm:t>
    </dgm:pt>
    <dgm:pt modelId="{AFAA0F43-0FBE-4274-B2BD-362C00EC0774}">
      <dgm:prSet phldrT="[Text]" custT="1"/>
      <dgm:spPr>
        <a:solidFill>
          <a:schemeClr val="accent2"/>
        </a:solidFill>
      </dgm:spPr>
      <dgm:t>
        <a:bodyPr/>
        <a:lstStyle/>
        <a:p>
          <a:r>
            <a:rPr lang="en-US" sz="3600" b="1" dirty="0"/>
            <a:t>Social Online Routing Protocol (SOR)</a:t>
          </a:r>
        </a:p>
      </dgm:t>
    </dgm:pt>
    <dgm:pt modelId="{1E2BACF1-C47C-4760-B53A-EA73DFA1647D}" type="parTrans" cxnId="{AD96D9F9-0BE4-4DA1-8A8A-9B186EDACB68}">
      <dgm:prSet/>
      <dgm:spPr/>
      <dgm:t>
        <a:bodyPr/>
        <a:lstStyle/>
        <a:p>
          <a:endParaRPr lang="en-US"/>
        </a:p>
      </dgm:t>
    </dgm:pt>
    <dgm:pt modelId="{7EEAFADD-B550-494E-8F64-23E5380EE981}" type="sibTrans" cxnId="{AD96D9F9-0BE4-4DA1-8A8A-9B186EDACB68}">
      <dgm:prSet/>
      <dgm:spPr/>
      <dgm:t>
        <a:bodyPr/>
        <a:lstStyle/>
        <a:p>
          <a:endParaRPr lang="en-US"/>
        </a:p>
      </dgm:t>
    </dgm:pt>
    <dgm:pt modelId="{A5025DF4-8E51-43B3-8790-1579F84361B7}">
      <dgm:prSet phldrT="[Text]" custT="1"/>
      <dgm:spPr/>
      <dgm:t>
        <a:bodyPr/>
        <a:lstStyle/>
        <a:p>
          <a:r>
            <a:rPr lang="en-US" sz="3600" b="1" dirty="0"/>
            <a:t>Efficiency of SOR</a:t>
          </a:r>
        </a:p>
      </dgm:t>
    </dgm:pt>
    <dgm:pt modelId="{31A9B27E-DFD8-4A15-85DC-B10CAB25FC0A}" type="parTrans" cxnId="{0A8F5FB2-29F4-4A23-ACB2-77E9192AEBFA}">
      <dgm:prSet/>
      <dgm:spPr/>
      <dgm:t>
        <a:bodyPr/>
        <a:lstStyle/>
        <a:p>
          <a:endParaRPr lang="en-US"/>
        </a:p>
      </dgm:t>
    </dgm:pt>
    <dgm:pt modelId="{69165C2E-B2EE-4907-BADF-66E68278AE68}" type="sibTrans" cxnId="{0A8F5FB2-29F4-4A23-ACB2-77E9192AEBFA}">
      <dgm:prSet/>
      <dgm:spPr/>
      <dgm:t>
        <a:bodyPr/>
        <a:lstStyle/>
        <a:p>
          <a:endParaRPr lang="en-US"/>
        </a:p>
      </dgm:t>
    </dgm:pt>
    <dgm:pt modelId="{7EEA6C4A-7197-4DCB-861B-68D5A43846C7}">
      <dgm:prSet phldrT="[Text]" custT="1"/>
      <dgm:spPr/>
      <dgm:t>
        <a:bodyPr/>
        <a:lstStyle/>
        <a:p>
          <a:r>
            <a:rPr lang="en-US" sz="3600" b="1" kern="1200" dirty="0"/>
            <a:t>Autonomous Social Priority</a:t>
          </a:r>
          <a:endParaRPr lang="en-US" sz="3600" b="1" kern="1200" dirty="0">
            <a:solidFill>
              <a:prstClr val="white"/>
            </a:solidFill>
            <a:latin typeface="Calibri" panose="020F0502020204030204"/>
            <a:ea typeface="+mn-ea"/>
            <a:cs typeface="+mn-cs"/>
          </a:endParaRPr>
        </a:p>
      </dgm:t>
    </dgm:pt>
    <dgm:pt modelId="{67EC1DBB-780D-4BD8-81DC-571A2CC81D6A}" type="parTrans" cxnId="{9E86786D-8AC4-4286-A50C-7ED35B59F12A}">
      <dgm:prSet/>
      <dgm:spPr/>
      <dgm:t>
        <a:bodyPr/>
        <a:lstStyle/>
        <a:p>
          <a:endParaRPr lang="en-US"/>
        </a:p>
      </dgm:t>
    </dgm:pt>
    <dgm:pt modelId="{5D2CA2D7-0764-4DF8-B900-5C7B3816F634}" type="sibTrans" cxnId="{9E86786D-8AC4-4286-A50C-7ED35B59F12A}">
      <dgm:prSet/>
      <dgm:spPr/>
      <dgm:t>
        <a:bodyPr/>
        <a:lstStyle/>
        <a:p>
          <a:endParaRPr lang="en-US"/>
        </a:p>
      </dgm:t>
    </dgm:pt>
    <dgm:pt modelId="{A4A3592D-6503-4D8E-B819-817D119E4D71}">
      <dgm:prSet phldrT="[Text]" custT="1"/>
      <dgm:spPr/>
      <dgm:t>
        <a:bodyPr/>
        <a:lstStyle/>
        <a:p>
          <a:r>
            <a:rPr lang="en-US" sz="3600" b="1" dirty="0"/>
            <a:t>Privacy Preservation ability of SOR</a:t>
          </a:r>
        </a:p>
      </dgm:t>
    </dgm:pt>
    <dgm:pt modelId="{58D89839-BE7B-4E44-9089-215B2ECDDF3C}" type="parTrans" cxnId="{E8FD1D97-04C6-467B-859D-05154FF034D9}">
      <dgm:prSet/>
      <dgm:spPr/>
      <dgm:t>
        <a:bodyPr/>
        <a:lstStyle/>
        <a:p>
          <a:endParaRPr lang="en-US"/>
        </a:p>
      </dgm:t>
    </dgm:pt>
    <dgm:pt modelId="{88AAA5D9-CC7F-4515-A61E-8B93716B6CEF}" type="sibTrans" cxnId="{E8FD1D97-04C6-467B-859D-05154FF034D9}">
      <dgm:prSet/>
      <dgm:spPr/>
      <dgm:t>
        <a:bodyPr/>
        <a:lstStyle/>
        <a:p>
          <a:endParaRPr lang="en-US"/>
        </a:p>
      </dgm:t>
    </dgm:pt>
    <dgm:pt modelId="{6760C1CC-E38A-4D50-BAC6-BAF0A61813EC}">
      <dgm:prSet phldrT="[Text]" custT="1"/>
      <dgm:spPr/>
      <dgm:t>
        <a:bodyPr/>
        <a:lstStyle/>
        <a:p>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gm:t>
    </dgm:pt>
    <dgm:pt modelId="{74259895-345C-4405-A803-ED4BFF3C533A}" type="parTrans" cxnId="{210EE943-1FB7-4F08-9DCA-522A8DF95684}">
      <dgm:prSet/>
      <dgm:spPr/>
      <dgm:t>
        <a:bodyPr/>
        <a:lstStyle/>
        <a:p>
          <a:endParaRPr lang="en-US"/>
        </a:p>
      </dgm:t>
    </dgm:pt>
    <dgm:pt modelId="{266B8156-BBCE-477A-BFD8-2A804A1C68D4}" type="sibTrans" cxnId="{210EE943-1FB7-4F08-9DCA-522A8DF95684}">
      <dgm:prSet/>
      <dgm:spPr/>
      <dgm:t>
        <a:bodyPr/>
        <a:lstStyle/>
        <a:p>
          <a:endParaRPr lang="en-US"/>
        </a:p>
      </dgm:t>
    </dgm:pt>
    <dgm:pt modelId="{95FDFC89-E6C9-4949-BAB5-9BAA3CF1D5F9}">
      <dgm:prSet phldrT="[Text]" custT="1"/>
      <dgm:spPr>
        <a:solidFill>
          <a:srgbClr val="00B050"/>
        </a:solidFill>
      </dgm:spPr>
      <dgm:t>
        <a:bodyPr/>
        <a:lstStyle/>
        <a:p>
          <a:r>
            <a:rPr lang="en-US" sz="3600" b="1" dirty="0"/>
            <a:t>Stratified Privacy Model (SPM)</a:t>
          </a:r>
        </a:p>
      </dgm:t>
    </dgm:pt>
    <dgm:pt modelId="{7577AF28-D4FB-4832-BEE4-E971D7803959}" type="parTrans" cxnId="{D2181E3F-E30A-4163-8E63-1522D98C0305}">
      <dgm:prSet/>
      <dgm:spPr/>
      <dgm:t>
        <a:bodyPr/>
        <a:lstStyle/>
        <a:p>
          <a:endParaRPr lang="en-US"/>
        </a:p>
      </dgm:t>
    </dgm:pt>
    <dgm:pt modelId="{DAE771AF-28BE-49F1-A206-B0B55ED23142}" type="sibTrans" cxnId="{D2181E3F-E30A-4163-8E63-1522D98C0305}">
      <dgm:prSet/>
      <dgm:spPr/>
      <dgm:t>
        <a:bodyPr/>
        <a:lstStyle/>
        <a:p>
          <a:endParaRPr lang="en-US"/>
        </a:p>
      </dgm:t>
    </dgm:pt>
    <dgm:pt modelId="{35621CE2-75D5-4A1C-9E85-B072C8C1EFD6}">
      <dgm:prSet phldrT="[Text]" custT="1"/>
      <dgm:spPr>
        <a:solidFill>
          <a:srgbClr val="00B050"/>
        </a:solidFill>
      </dgm:spPr>
      <dgm:t>
        <a:bodyPr/>
        <a:lstStyle/>
        <a:p>
          <a:r>
            <a:rPr lang="en-GB" altLang="en-US" sz="3600" b="1" dirty="0">
              <a:solidFill>
                <a:schemeClr val="bg1"/>
              </a:solidFill>
            </a:rPr>
            <a:t>Related Work and </a:t>
          </a:r>
          <a:r>
            <a:rPr lang="en-US" sz="3600" b="1" dirty="0"/>
            <a:t>Research Questions </a:t>
          </a:r>
          <a:r>
            <a:rPr lang="en-GB" altLang="en-US" sz="3600" b="1" dirty="0">
              <a:solidFill>
                <a:schemeClr val="bg1"/>
              </a:solidFill>
            </a:rPr>
            <a:t> </a:t>
          </a:r>
          <a:endParaRPr lang="en-US" sz="3600" b="1" dirty="0">
            <a:solidFill>
              <a:schemeClr val="bg1"/>
            </a:solidFill>
          </a:endParaRPr>
        </a:p>
      </dgm:t>
    </dgm:pt>
    <dgm:pt modelId="{367A2FAA-9D4E-42C6-9CB5-368D26AEB9A0}" type="parTrans" cxnId="{191364BB-8739-4122-8F7F-14FA298C6E3C}">
      <dgm:prSet/>
      <dgm:spPr/>
      <dgm:t>
        <a:bodyPr/>
        <a:lstStyle/>
        <a:p>
          <a:endParaRPr lang="en-US"/>
        </a:p>
      </dgm:t>
    </dgm:pt>
    <dgm:pt modelId="{A72CDCAB-0C8A-43DC-BA3C-27BBC3811304}" type="sibTrans" cxnId="{191364BB-8739-4122-8F7F-14FA298C6E3C}">
      <dgm:prSet/>
      <dgm:spPr/>
      <dgm:t>
        <a:bodyPr/>
        <a:lstStyle/>
        <a:p>
          <a:endParaRPr lang="en-US"/>
        </a:p>
      </dgm:t>
    </dgm:pt>
    <dgm:pt modelId="{27720A7C-D181-45BD-BCCA-BB0BF8EA6B20}" type="pres">
      <dgm:prSet presAssocID="{A84F0602-5D59-40D5-ABD0-CABEF2E0FF55}" presName="Name0" presStyleCnt="0">
        <dgm:presLayoutVars>
          <dgm:dir/>
          <dgm:animLvl val="lvl"/>
          <dgm:resizeHandles val="exact"/>
        </dgm:presLayoutVars>
      </dgm:prSet>
      <dgm:spPr/>
    </dgm:pt>
    <dgm:pt modelId="{69A791EA-F8F3-4ECE-834D-5014A5DBC337}" type="pres">
      <dgm:prSet presAssocID="{44AFAF58-5907-4963-8ABE-3C59EAB4F936}" presName="linNode" presStyleCnt="0"/>
      <dgm:spPr/>
    </dgm:pt>
    <dgm:pt modelId="{45EF8BF8-5C0F-4EA0-A52F-60BE5D562D21}" type="pres">
      <dgm:prSet presAssocID="{44AFAF58-5907-4963-8ABE-3C59EAB4F936}" presName="parentText" presStyleLbl="node1" presStyleIdx="0" presStyleCnt="8" custScaleX="177116">
        <dgm:presLayoutVars>
          <dgm:chMax val="1"/>
          <dgm:bulletEnabled val="1"/>
        </dgm:presLayoutVars>
      </dgm:prSet>
      <dgm:spPr/>
    </dgm:pt>
    <dgm:pt modelId="{4775CEDD-CA85-45B0-9E65-7FCAAB847718}" type="pres">
      <dgm:prSet presAssocID="{77A6C20C-B1B8-4E26-87E8-DAC3E1AC56BF}" presName="sp" presStyleCnt="0"/>
      <dgm:spPr/>
    </dgm:pt>
    <dgm:pt modelId="{E8103FC1-6F53-403C-87DB-CF955B2E1903}" type="pres">
      <dgm:prSet presAssocID="{35621CE2-75D5-4A1C-9E85-B072C8C1EFD6}" presName="linNode" presStyleCnt="0"/>
      <dgm:spPr/>
    </dgm:pt>
    <dgm:pt modelId="{73181088-9D7C-4F3F-8995-320AA511A0FA}" type="pres">
      <dgm:prSet presAssocID="{35621CE2-75D5-4A1C-9E85-B072C8C1EFD6}" presName="parentText" presStyleLbl="node1" presStyleIdx="1" presStyleCnt="8" custScaleX="177116" custLinFactNeighborX="-506">
        <dgm:presLayoutVars>
          <dgm:chMax val="1"/>
          <dgm:bulletEnabled val="1"/>
        </dgm:presLayoutVars>
      </dgm:prSet>
      <dgm:spPr/>
    </dgm:pt>
    <dgm:pt modelId="{D6A81AB4-CAEE-4F8B-854D-E2C483F78CE0}" type="pres">
      <dgm:prSet presAssocID="{A72CDCAB-0C8A-43DC-BA3C-27BBC3811304}" presName="sp" presStyleCnt="0"/>
      <dgm:spPr/>
    </dgm:pt>
    <dgm:pt modelId="{4E592E14-AA96-46BC-AD66-FC8040155E9F}" type="pres">
      <dgm:prSet presAssocID="{95FDFC89-E6C9-4949-BAB5-9BAA3CF1D5F9}" presName="linNode" presStyleCnt="0"/>
      <dgm:spPr/>
    </dgm:pt>
    <dgm:pt modelId="{61AC8712-D725-4261-8F1F-E70226D7A60A}" type="pres">
      <dgm:prSet presAssocID="{95FDFC89-E6C9-4949-BAB5-9BAA3CF1D5F9}" presName="parentText" presStyleLbl="node1" presStyleIdx="2" presStyleCnt="8" custScaleX="177116">
        <dgm:presLayoutVars>
          <dgm:chMax val="1"/>
          <dgm:bulletEnabled val="1"/>
        </dgm:presLayoutVars>
      </dgm:prSet>
      <dgm:spPr/>
    </dgm:pt>
    <dgm:pt modelId="{35FE461A-3C60-4F20-A6D4-917D1E99D8FF}" type="pres">
      <dgm:prSet presAssocID="{DAE771AF-28BE-49F1-A206-B0B55ED23142}" presName="sp" presStyleCnt="0"/>
      <dgm:spPr/>
    </dgm:pt>
    <dgm:pt modelId="{11B944B4-5B5F-427D-9742-9E4C48CFAA53}" type="pres">
      <dgm:prSet presAssocID="{AFAA0F43-0FBE-4274-B2BD-362C00EC0774}" presName="linNode" presStyleCnt="0"/>
      <dgm:spPr/>
    </dgm:pt>
    <dgm:pt modelId="{4B78C099-B7EE-4658-B0DF-6CF55EB775F7}" type="pres">
      <dgm:prSet presAssocID="{AFAA0F43-0FBE-4274-B2BD-362C00EC0774}" presName="parentText" presStyleLbl="node1" presStyleIdx="3" presStyleCnt="8" custScaleX="177116">
        <dgm:presLayoutVars>
          <dgm:chMax val="1"/>
          <dgm:bulletEnabled val="1"/>
        </dgm:presLayoutVars>
      </dgm:prSet>
      <dgm:spPr/>
    </dgm:pt>
    <dgm:pt modelId="{39EC6B63-8962-46ED-88D8-F847DF026E68}" type="pres">
      <dgm:prSet presAssocID="{7EEAFADD-B550-494E-8F64-23E5380EE981}" presName="sp" presStyleCnt="0"/>
      <dgm:spPr/>
    </dgm:pt>
    <dgm:pt modelId="{6A066C79-B649-4E27-9DC5-D4EED8BEBEBD}" type="pres">
      <dgm:prSet presAssocID="{7EEA6C4A-7197-4DCB-861B-68D5A43846C7}" presName="linNode" presStyleCnt="0"/>
      <dgm:spPr/>
    </dgm:pt>
    <dgm:pt modelId="{273C434D-E00D-4342-A861-CE1FDADBE4EB}" type="pres">
      <dgm:prSet presAssocID="{7EEA6C4A-7197-4DCB-861B-68D5A43846C7}" presName="parentText" presStyleLbl="node1" presStyleIdx="4" presStyleCnt="8" custScaleX="177116">
        <dgm:presLayoutVars>
          <dgm:chMax val="1"/>
          <dgm:bulletEnabled val="1"/>
        </dgm:presLayoutVars>
      </dgm:prSet>
      <dgm:spPr/>
    </dgm:pt>
    <dgm:pt modelId="{685E2BA3-C753-4F2F-B110-CC6968B0022B}" type="pres">
      <dgm:prSet presAssocID="{5D2CA2D7-0764-4DF8-B900-5C7B3816F634}" presName="sp" presStyleCnt="0"/>
      <dgm:spPr/>
    </dgm:pt>
    <dgm:pt modelId="{17BFC949-097F-4D11-AA0E-4F48D9F9732F}" type="pres">
      <dgm:prSet presAssocID="{A4A3592D-6503-4D8E-B819-817D119E4D71}" presName="linNode" presStyleCnt="0"/>
      <dgm:spPr/>
    </dgm:pt>
    <dgm:pt modelId="{02250A02-CFD3-43C3-A11F-FE29494056A9}" type="pres">
      <dgm:prSet presAssocID="{A4A3592D-6503-4D8E-B819-817D119E4D71}" presName="parentText" presStyleLbl="node1" presStyleIdx="5" presStyleCnt="8" custScaleX="177116">
        <dgm:presLayoutVars>
          <dgm:chMax val="1"/>
          <dgm:bulletEnabled val="1"/>
        </dgm:presLayoutVars>
      </dgm:prSet>
      <dgm:spPr/>
    </dgm:pt>
    <dgm:pt modelId="{3CAE2389-A604-444A-99A8-455FE3052E77}" type="pres">
      <dgm:prSet presAssocID="{88AAA5D9-CC7F-4515-A61E-8B93716B6CEF}" presName="sp" presStyleCnt="0"/>
      <dgm:spPr/>
    </dgm:pt>
    <dgm:pt modelId="{60D0AE4E-E051-4012-BFBA-3DD6B6652ADF}" type="pres">
      <dgm:prSet presAssocID="{A5025DF4-8E51-43B3-8790-1579F84361B7}" presName="linNode" presStyleCnt="0"/>
      <dgm:spPr/>
    </dgm:pt>
    <dgm:pt modelId="{1DDF8C94-F42D-4DB5-92CA-31B4A8102962}" type="pres">
      <dgm:prSet presAssocID="{A5025DF4-8E51-43B3-8790-1579F84361B7}" presName="parentText" presStyleLbl="node1" presStyleIdx="6" presStyleCnt="8" custScaleX="177116">
        <dgm:presLayoutVars>
          <dgm:chMax val="1"/>
          <dgm:bulletEnabled val="1"/>
        </dgm:presLayoutVars>
      </dgm:prSet>
      <dgm:spPr/>
    </dgm:pt>
    <dgm:pt modelId="{3D6D4413-BC5D-40DE-BCBE-ECEDE260500D}" type="pres">
      <dgm:prSet presAssocID="{69165C2E-B2EE-4907-BADF-66E68278AE68}" presName="sp" presStyleCnt="0"/>
      <dgm:spPr/>
    </dgm:pt>
    <dgm:pt modelId="{EDB0F8CE-8C56-49A8-A758-640245041317}" type="pres">
      <dgm:prSet presAssocID="{6760C1CC-E38A-4D50-BAC6-BAF0A61813EC}" presName="linNode" presStyleCnt="0"/>
      <dgm:spPr/>
    </dgm:pt>
    <dgm:pt modelId="{99719616-40A0-4601-9983-5E54C1134909}" type="pres">
      <dgm:prSet presAssocID="{6760C1CC-E38A-4D50-BAC6-BAF0A61813EC}" presName="parentText" presStyleLbl="node1" presStyleIdx="7" presStyleCnt="8" custScaleX="177116">
        <dgm:presLayoutVars>
          <dgm:chMax val="1"/>
          <dgm:bulletEnabled val="1"/>
        </dgm:presLayoutVars>
      </dgm:prSet>
      <dgm:spPr/>
    </dgm:pt>
  </dgm:ptLst>
  <dgm:cxnLst>
    <dgm:cxn modelId="{EFD10A31-D318-45AA-A8FD-F33D1A28BAA6}" type="presOf" srcId="{35621CE2-75D5-4A1C-9E85-B072C8C1EFD6}" destId="{73181088-9D7C-4F3F-8995-320AA511A0FA}" srcOrd="0" destOrd="0" presId="urn:microsoft.com/office/officeart/2005/8/layout/vList5"/>
    <dgm:cxn modelId="{D2181E3F-E30A-4163-8E63-1522D98C0305}" srcId="{A84F0602-5D59-40D5-ABD0-CABEF2E0FF55}" destId="{95FDFC89-E6C9-4949-BAB5-9BAA3CF1D5F9}" srcOrd="2" destOrd="0" parTransId="{7577AF28-D4FB-4832-BEE4-E971D7803959}" sibTransId="{DAE771AF-28BE-49F1-A206-B0B55ED23142}"/>
    <dgm:cxn modelId="{210EE943-1FB7-4F08-9DCA-522A8DF95684}" srcId="{A84F0602-5D59-40D5-ABD0-CABEF2E0FF55}" destId="{6760C1CC-E38A-4D50-BAC6-BAF0A61813EC}" srcOrd="7" destOrd="0" parTransId="{74259895-345C-4405-A803-ED4BFF3C533A}" sibTransId="{266B8156-BBCE-477A-BFD8-2A804A1C68D4}"/>
    <dgm:cxn modelId="{E01BFC68-43D1-449F-94CC-617693A65A6B}" type="presOf" srcId="{44AFAF58-5907-4963-8ABE-3C59EAB4F936}" destId="{45EF8BF8-5C0F-4EA0-A52F-60BE5D562D21}" srcOrd="0" destOrd="0" presId="urn:microsoft.com/office/officeart/2005/8/layout/vList5"/>
    <dgm:cxn modelId="{9E86786D-8AC4-4286-A50C-7ED35B59F12A}" srcId="{A84F0602-5D59-40D5-ABD0-CABEF2E0FF55}" destId="{7EEA6C4A-7197-4DCB-861B-68D5A43846C7}" srcOrd="4" destOrd="0" parTransId="{67EC1DBB-780D-4BD8-81DC-571A2CC81D6A}" sibTransId="{5D2CA2D7-0764-4DF8-B900-5C7B3816F634}"/>
    <dgm:cxn modelId="{CB669F52-9770-4227-8BE2-73C516352EC6}" srcId="{A84F0602-5D59-40D5-ABD0-CABEF2E0FF55}" destId="{44AFAF58-5907-4963-8ABE-3C59EAB4F936}" srcOrd="0" destOrd="0" parTransId="{3BD27C73-1CBA-454A-BC9F-7704C0396A6E}" sibTransId="{77A6C20C-B1B8-4E26-87E8-DAC3E1AC56BF}"/>
    <dgm:cxn modelId="{352E6079-E9AE-40F1-A8B5-59803FF0868D}" type="presOf" srcId="{6760C1CC-E38A-4D50-BAC6-BAF0A61813EC}" destId="{99719616-40A0-4601-9983-5E54C1134909}" srcOrd="0" destOrd="0" presId="urn:microsoft.com/office/officeart/2005/8/layout/vList5"/>
    <dgm:cxn modelId="{E8FD1D97-04C6-467B-859D-05154FF034D9}" srcId="{A84F0602-5D59-40D5-ABD0-CABEF2E0FF55}" destId="{A4A3592D-6503-4D8E-B819-817D119E4D71}" srcOrd="5" destOrd="0" parTransId="{58D89839-BE7B-4E44-9089-215B2ECDDF3C}" sibTransId="{88AAA5D9-CC7F-4515-A61E-8B93716B6CEF}"/>
    <dgm:cxn modelId="{E19865A8-B192-44DA-A6E2-248854EAC1C1}" type="presOf" srcId="{AFAA0F43-0FBE-4274-B2BD-362C00EC0774}" destId="{4B78C099-B7EE-4658-B0DF-6CF55EB775F7}" srcOrd="0" destOrd="0" presId="urn:microsoft.com/office/officeart/2005/8/layout/vList5"/>
    <dgm:cxn modelId="{BBCB9EAA-75D4-43FC-A1B3-15880EF21166}" type="presOf" srcId="{A84F0602-5D59-40D5-ABD0-CABEF2E0FF55}" destId="{27720A7C-D181-45BD-BCCA-BB0BF8EA6B20}" srcOrd="0" destOrd="0" presId="urn:microsoft.com/office/officeart/2005/8/layout/vList5"/>
    <dgm:cxn modelId="{79D73AAC-438F-467D-A20F-4A960DAFA41A}" type="presOf" srcId="{A4A3592D-6503-4D8E-B819-817D119E4D71}" destId="{02250A02-CFD3-43C3-A11F-FE29494056A9}" srcOrd="0" destOrd="0" presId="urn:microsoft.com/office/officeart/2005/8/layout/vList5"/>
    <dgm:cxn modelId="{0F36F9B0-F319-4BF5-98B5-4C739AC1E37E}" type="presOf" srcId="{A5025DF4-8E51-43B3-8790-1579F84361B7}" destId="{1DDF8C94-F42D-4DB5-92CA-31B4A8102962}" srcOrd="0" destOrd="0" presId="urn:microsoft.com/office/officeart/2005/8/layout/vList5"/>
    <dgm:cxn modelId="{0A8F5FB2-29F4-4A23-ACB2-77E9192AEBFA}" srcId="{A84F0602-5D59-40D5-ABD0-CABEF2E0FF55}" destId="{A5025DF4-8E51-43B3-8790-1579F84361B7}" srcOrd="6" destOrd="0" parTransId="{31A9B27E-DFD8-4A15-85DC-B10CAB25FC0A}" sibTransId="{69165C2E-B2EE-4907-BADF-66E68278AE68}"/>
    <dgm:cxn modelId="{191364BB-8739-4122-8F7F-14FA298C6E3C}" srcId="{A84F0602-5D59-40D5-ABD0-CABEF2E0FF55}" destId="{35621CE2-75D5-4A1C-9E85-B072C8C1EFD6}" srcOrd="1" destOrd="0" parTransId="{367A2FAA-9D4E-42C6-9CB5-368D26AEB9A0}" sibTransId="{A72CDCAB-0C8A-43DC-BA3C-27BBC3811304}"/>
    <dgm:cxn modelId="{F594D8E8-DC77-4259-A4FC-8980C0760791}" type="presOf" srcId="{7EEA6C4A-7197-4DCB-861B-68D5A43846C7}" destId="{273C434D-E00D-4342-A861-CE1FDADBE4EB}" srcOrd="0" destOrd="0" presId="urn:microsoft.com/office/officeart/2005/8/layout/vList5"/>
    <dgm:cxn modelId="{9C9206F3-CE3D-4592-9C2F-5BA117A7EA88}" type="presOf" srcId="{95FDFC89-E6C9-4949-BAB5-9BAA3CF1D5F9}" destId="{61AC8712-D725-4261-8F1F-E70226D7A60A}" srcOrd="0" destOrd="0" presId="urn:microsoft.com/office/officeart/2005/8/layout/vList5"/>
    <dgm:cxn modelId="{AD96D9F9-0BE4-4DA1-8A8A-9B186EDACB68}" srcId="{A84F0602-5D59-40D5-ABD0-CABEF2E0FF55}" destId="{AFAA0F43-0FBE-4274-B2BD-362C00EC0774}" srcOrd="3" destOrd="0" parTransId="{1E2BACF1-C47C-4760-B53A-EA73DFA1647D}" sibTransId="{7EEAFADD-B550-494E-8F64-23E5380EE981}"/>
    <dgm:cxn modelId="{057CDFCE-3E38-4A61-B198-7060782EAA99}" type="presParOf" srcId="{27720A7C-D181-45BD-BCCA-BB0BF8EA6B20}" destId="{69A791EA-F8F3-4ECE-834D-5014A5DBC337}" srcOrd="0" destOrd="0" presId="urn:microsoft.com/office/officeart/2005/8/layout/vList5"/>
    <dgm:cxn modelId="{257082FC-2FE2-4F5B-9C49-5CA29D54BAF4}" type="presParOf" srcId="{69A791EA-F8F3-4ECE-834D-5014A5DBC337}" destId="{45EF8BF8-5C0F-4EA0-A52F-60BE5D562D21}" srcOrd="0" destOrd="0" presId="urn:microsoft.com/office/officeart/2005/8/layout/vList5"/>
    <dgm:cxn modelId="{4CD11C13-7AC2-4C56-9C85-23F1C0578879}" type="presParOf" srcId="{27720A7C-D181-45BD-BCCA-BB0BF8EA6B20}" destId="{4775CEDD-CA85-45B0-9E65-7FCAAB847718}" srcOrd="1" destOrd="0" presId="urn:microsoft.com/office/officeart/2005/8/layout/vList5"/>
    <dgm:cxn modelId="{22C8B0DC-12FC-4014-A6FC-D89130A97483}" type="presParOf" srcId="{27720A7C-D181-45BD-BCCA-BB0BF8EA6B20}" destId="{E8103FC1-6F53-403C-87DB-CF955B2E1903}" srcOrd="2" destOrd="0" presId="urn:microsoft.com/office/officeart/2005/8/layout/vList5"/>
    <dgm:cxn modelId="{FEF1B849-0035-4FF4-BAD4-1BCBF91C046D}" type="presParOf" srcId="{E8103FC1-6F53-403C-87DB-CF955B2E1903}" destId="{73181088-9D7C-4F3F-8995-320AA511A0FA}" srcOrd="0" destOrd="0" presId="urn:microsoft.com/office/officeart/2005/8/layout/vList5"/>
    <dgm:cxn modelId="{0EDCA381-F38C-4C56-BE21-D9CB4562F070}" type="presParOf" srcId="{27720A7C-D181-45BD-BCCA-BB0BF8EA6B20}" destId="{D6A81AB4-CAEE-4F8B-854D-E2C483F78CE0}" srcOrd="3" destOrd="0" presId="urn:microsoft.com/office/officeart/2005/8/layout/vList5"/>
    <dgm:cxn modelId="{BD4D160F-3585-4EC4-BB8F-B0A005B62720}" type="presParOf" srcId="{27720A7C-D181-45BD-BCCA-BB0BF8EA6B20}" destId="{4E592E14-AA96-46BC-AD66-FC8040155E9F}" srcOrd="4" destOrd="0" presId="urn:microsoft.com/office/officeart/2005/8/layout/vList5"/>
    <dgm:cxn modelId="{C3392396-9744-4A6F-81B9-FA94567E8199}" type="presParOf" srcId="{4E592E14-AA96-46BC-AD66-FC8040155E9F}" destId="{61AC8712-D725-4261-8F1F-E70226D7A60A}" srcOrd="0" destOrd="0" presId="urn:microsoft.com/office/officeart/2005/8/layout/vList5"/>
    <dgm:cxn modelId="{89C10469-4F7F-48B5-B093-F1EA7EA85B3D}" type="presParOf" srcId="{27720A7C-D181-45BD-BCCA-BB0BF8EA6B20}" destId="{35FE461A-3C60-4F20-A6D4-917D1E99D8FF}" srcOrd="5" destOrd="0" presId="urn:microsoft.com/office/officeart/2005/8/layout/vList5"/>
    <dgm:cxn modelId="{D43A76C0-BB7A-4536-8E40-B81E3BDD57AC}" type="presParOf" srcId="{27720A7C-D181-45BD-BCCA-BB0BF8EA6B20}" destId="{11B944B4-5B5F-427D-9742-9E4C48CFAA53}" srcOrd="6" destOrd="0" presId="urn:microsoft.com/office/officeart/2005/8/layout/vList5"/>
    <dgm:cxn modelId="{5E231899-BF5B-4A70-B478-F619B6AF3F27}" type="presParOf" srcId="{11B944B4-5B5F-427D-9742-9E4C48CFAA53}" destId="{4B78C099-B7EE-4658-B0DF-6CF55EB775F7}" srcOrd="0" destOrd="0" presId="urn:microsoft.com/office/officeart/2005/8/layout/vList5"/>
    <dgm:cxn modelId="{F09805D7-F254-4F04-BD0B-0BA3E1F687A0}" type="presParOf" srcId="{27720A7C-D181-45BD-BCCA-BB0BF8EA6B20}" destId="{39EC6B63-8962-46ED-88D8-F847DF026E68}" srcOrd="7" destOrd="0" presId="urn:microsoft.com/office/officeart/2005/8/layout/vList5"/>
    <dgm:cxn modelId="{BDDBFA03-FACB-4342-A9C2-FDD66F411AF4}" type="presParOf" srcId="{27720A7C-D181-45BD-BCCA-BB0BF8EA6B20}" destId="{6A066C79-B649-4E27-9DC5-D4EED8BEBEBD}" srcOrd="8" destOrd="0" presId="urn:microsoft.com/office/officeart/2005/8/layout/vList5"/>
    <dgm:cxn modelId="{0198B457-42FF-4F30-81EF-FDF7B61EADEA}" type="presParOf" srcId="{6A066C79-B649-4E27-9DC5-D4EED8BEBEBD}" destId="{273C434D-E00D-4342-A861-CE1FDADBE4EB}" srcOrd="0" destOrd="0" presId="urn:microsoft.com/office/officeart/2005/8/layout/vList5"/>
    <dgm:cxn modelId="{B914CED0-FC72-452C-94B6-262E679AF058}" type="presParOf" srcId="{27720A7C-D181-45BD-BCCA-BB0BF8EA6B20}" destId="{685E2BA3-C753-4F2F-B110-CC6968B0022B}" srcOrd="9" destOrd="0" presId="urn:microsoft.com/office/officeart/2005/8/layout/vList5"/>
    <dgm:cxn modelId="{D285CE51-EA1C-4922-9AD5-2813EDC879B6}" type="presParOf" srcId="{27720A7C-D181-45BD-BCCA-BB0BF8EA6B20}" destId="{17BFC949-097F-4D11-AA0E-4F48D9F9732F}" srcOrd="10" destOrd="0" presId="urn:microsoft.com/office/officeart/2005/8/layout/vList5"/>
    <dgm:cxn modelId="{BE2DCB37-8337-4D74-9763-B52BF28D0AB4}" type="presParOf" srcId="{17BFC949-097F-4D11-AA0E-4F48D9F9732F}" destId="{02250A02-CFD3-43C3-A11F-FE29494056A9}" srcOrd="0" destOrd="0" presId="urn:microsoft.com/office/officeart/2005/8/layout/vList5"/>
    <dgm:cxn modelId="{B407D417-1C89-4088-96F5-B2ABA111CDBA}" type="presParOf" srcId="{27720A7C-D181-45BD-BCCA-BB0BF8EA6B20}" destId="{3CAE2389-A604-444A-99A8-455FE3052E77}" srcOrd="11" destOrd="0" presId="urn:microsoft.com/office/officeart/2005/8/layout/vList5"/>
    <dgm:cxn modelId="{E9E6076D-02E6-497A-B287-96575F3E3BDB}" type="presParOf" srcId="{27720A7C-D181-45BD-BCCA-BB0BF8EA6B20}" destId="{60D0AE4E-E051-4012-BFBA-3DD6B6652ADF}" srcOrd="12" destOrd="0" presId="urn:microsoft.com/office/officeart/2005/8/layout/vList5"/>
    <dgm:cxn modelId="{437E54F4-DBEE-4B84-ADE1-805E651265F2}" type="presParOf" srcId="{60D0AE4E-E051-4012-BFBA-3DD6B6652ADF}" destId="{1DDF8C94-F42D-4DB5-92CA-31B4A8102962}" srcOrd="0" destOrd="0" presId="urn:microsoft.com/office/officeart/2005/8/layout/vList5"/>
    <dgm:cxn modelId="{21415942-B7DC-48B8-8DBC-BF867A9E1589}" type="presParOf" srcId="{27720A7C-D181-45BD-BCCA-BB0BF8EA6B20}" destId="{3D6D4413-BC5D-40DE-BCBE-ECEDE260500D}" srcOrd="13" destOrd="0" presId="urn:microsoft.com/office/officeart/2005/8/layout/vList5"/>
    <dgm:cxn modelId="{3D86008C-B58F-4155-BC78-4F676363654E}" type="presParOf" srcId="{27720A7C-D181-45BD-BCCA-BB0BF8EA6B20}" destId="{EDB0F8CE-8C56-49A8-A758-640245041317}" srcOrd="14" destOrd="0" presId="urn:microsoft.com/office/officeart/2005/8/layout/vList5"/>
    <dgm:cxn modelId="{D81C84AE-CA9C-4F16-B176-A2F3CF87787C}" type="presParOf" srcId="{EDB0F8CE-8C56-49A8-A758-640245041317}" destId="{99719616-40A0-4601-9983-5E54C113490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4F0602-5D59-40D5-ABD0-CABEF2E0FF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AFAF58-5907-4963-8ABE-3C59EAB4F936}">
      <dgm:prSet phldrT="[Text]" custT="1"/>
      <dgm:spPr>
        <a:solidFill>
          <a:srgbClr val="00B050"/>
        </a:solidFill>
      </dgm:spPr>
      <dgm:t>
        <a:bodyPr/>
        <a:lstStyle/>
        <a:p>
          <a:r>
            <a:rPr lang="en-GB" altLang="en-US" sz="3600" b="1" dirty="0"/>
            <a:t>Introduction and Motivation</a:t>
          </a:r>
          <a:endParaRPr lang="en-US" sz="3600" b="1" dirty="0">
            <a:solidFill>
              <a:schemeClr val="bg1"/>
            </a:solidFill>
          </a:endParaRPr>
        </a:p>
      </dgm:t>
    </dgm:pt>
    <dgm:pt modelId="{3BD27C73-1CBA-454A-BC9F-7704C0396A6E}" type="parTrans" cxnId="{CB669F52-9770-4227-8BE2-73C516352EC6}">
      <dgm:prSet/>
      <dgm:spPr/>
      <dgm:t>
        <a:bodyPr/>
        <a:lstStyle/>
        <a:p>
          <a:endParaRPr lang="en-US"/>
        </a:p>
      </dgm:t>
    </dgm:pt>
    <dgm:pt modelId="{77A6C20C-B1B8-4E26-87E8-DAC3E1AC56BF}" type="sibTrans" cxnId="{CB669F52-9770-4227-8BE2-73C516352EC6}">
      <dgm:prSet/>
      <dgm:spPr/>
      <dgm:t>
        <a:bodyPr/>
        <a:lstStyle/>
        <a:p>
          <a:endParaRPr lang="en-US"/>
        </a:p>
      </dgm:t>
    </dgm:pt>
    <dgm:pt modelId="{AFAA0F43-0FBE-4274-B2BD-362C00EC0774}">
      <dgm:prSet phldrT="[Text]" custT="1"/>
      <dgm:spPr>
        <a:solidFill>
          <a:srgbClr val="00B050"/>
        </a:solidFill>
      </dgm:spPr>
      <dgm:t>
        <a:bodyPr/>
        <a:lstStyle/>
        <a:p>
          <a:r>
            <a:rPr lang="en-US" sz="3600" b="1" dirty="0"/>
            <a:t>Social Online Routing Protocol (SOR)</a:t>
          </a:r>
        </a:p>
      </dgm:t>
    </dgm:pt>
    <dgm:pt modelId="{1E2BACF1-C47C-4760-B53A-EA73DFA1647D}" type="parTrans" cxnId="{AD96D9F9-0BE4-4DA1-8A8A-9B186EDACB68}">
      <dgm:prSet/>
      <dgm:spPr/>
      <dgm:t>
        <a:bodyPr/>
        <a:lstStyle/>
        <a:p>
          <a:endParaRPr lang="en-US"/>
        </a:p>
      </dgm:t>
    </dgm:pt>
    <dgm:pt modelId="{7EEAFADD-B550-494E-8F64-23E5380EE981}" type="sibTrans" cxnId="{AD96D9F9-0BE4-4DA1-8A8A-9B186EDACB68}">
      <dgm:prSet/>
      <dgm:spPr/>
      <dgm:t>
        <a:bodyPr/>
        <a:lstStyle/>
        <a:p>
          <a:endParaRPr lang="en-US"/>
        </a:p>
      </dgm:t>
    </dgm:pt>
    <dgm:pt modelId="{A5025DF4-8E51-43B3-8790-1579F84361B7}">
      <dgm:prSet phldrT="[Text]" custT="1"/>
      <dgm:spPr/>
      <dgm:t>
        <a:bodyPr/>
        <a:lstStyle/>
        <a:p>
          <a:r>
            <a:rPr lang="en-US" sz="3600" b="1" dirty="0"/>
            <a:t>Efficiency of SOR</a:t>
          </a:r>
        </a:p>
      </dgm:t>
    </dgm:pt>
    <dgm:pt modelId="{31A9B27E-DFD8-4A15-85DC-B10CAB25FC0A}" type="parTrans" cxnId="{0A8F5FB2-29F4-4A23-ACB2-77E9192AEBFA}">
      <dgm:prSet/>
      <dgm:spPr/>
      <dgm:t>
        <a:bodyPr/>
        <a:lstStyle/>
        <a:p>
          <a:endParaRPr lang="en-US"/>
        </a:p>
      </dgm:t>
    </dgm:pt>
    <dgm:pt modelId="{69165C2E-B2EE-4907-BADF-66E68278AE68}" type="sibTrans" cxnId="{0A8F5FB2-29F4-4A23-ACB2-77E9192AEBFA}">
      <dgm:prSet/>
      <dgm:spPr/>
      <dgm:t>
        <a:bodyPr/>
        <a:lstStyle/>
        <a:p>
          <a:endParaRPr lang="en-US"/>
        </a:p>
      </dgm:t>
    </dgm:pt>
    <dgm:pt modelId="{7EEA6C4A-7197-4DCB-861B-68D5A43846C7}">
      <dgm:prSet phldrT="[Text]" custT="1"/>
      <dgm:spPr>
        <a:solidFill>
          <a:schemeClr val="accent2"/>
        </a:solidFill>
      </dgm:spPr>
      <dgm:t>
        <a:bodyPr/>
        <a:lstStyle/>
        <a:p>
          <a:r>
            <a:rPr lang="en-US" sz="3600" b="1" kern="1200" dirty="0"/>
            <a:t>Autonomous Social Priority</a:t>
          </a:r>
          <a:endParaRPr lang="en-US" sz="3600" b="1" kern="1200" dirty="0">
            <a:solidFill>
              <a:prstClr val="white"/>
            </a:solidFill>
            <a:latin typeface="Calibri" panose="020F0502020204030204"/>
            <a:ea typeface="+mn-ea"/>
            <a:cs typeface="+mn-cs"/>
          </a:endParaRPr>
        </a:p>
      </dgm:t>
    </dgm:pt>
    <dgm:pt modelId="{67EC1DBB-780D-4BD8-81DC-571A2CC81D6A}" type="parTrans" cxnId="{9E86786D-8AC4-4286-A50C-7ED35B59F12A}">
      <dgm:prSet/>
      <dgm:spPr/>
      <dgm:t>
        <a:bodyPr/>
        <a:lstStyle/>
        <a:p>
          <a:endParaRPr lang="en-US"/>
        </a:p>
      </dgm:t>
    </dgm:pt>
    <dgm:pt modelId="{5D2CA2D7-0764-4DF8-B900-5C7B3816F634}" type="sibTrans" cxnId="{9E86786D-8AC4-4286-A50C-7ED35B59F12A}">
      <dgm:prSet/>
      <dgm:spPr/>
      <dgm:t>
        <a:bodyPr/>
        <a:lstStyle/>
        <a:p>
          <a:endParaRPr lang="en-US"/>
        </a:p>
      </dgm:t>
    </dgm:pt>
    <dgm:pt modelId="{A4A3592D-6503-4D8E-B819-817D119E4D71}">
      <dgm:prSet phldrT="[Text]" custT="1"/>
      <dgm:spPr/>
      <dgm:t>
        <a:bodyPr/>
        <a:lstStyle/>
        <a:p>
          <a:r>
            <a:rPr lang="en-US" sz="3600" b="1" dirty="0"/>
            <a:t>Privacy Preservation ability of SOR</a:t>
          </a:r>
        </a:p>
      </dgm:t>
    </dgm:pt>
    <dgm:pt modelId="{58D89839-BE7B-4E44-9089-215B2ECDDF3C}" type="parTrans" cxnId="{E8FD1D97-04C6-467B-859D-05154FF034D9}">
      <dgm:prSet/>
      <dgm:spPr/>
      <dgm:t>
        <a:bodyPr/>
        <a:lstStyle/>
        <a:p>
          <a:endParaRPr lang="en-US"/>
        </a:p>
      </dgm:t>
    </dgm:pt>
    <dgm:pt modelId="{88AAA5D9-CC7F-4515-A61E-8B93716B6CEF}" type="sibTrans" cxnId="{E8FD1D97-04C6-467B-859D-05154FF034D9}">
      <dgm:prSet/>
      <dgm:spPr/>
      <dgm:t>
        <a:bodyPr/>
        <a:lstStyle/>
        <a:p>
          <a:endParaRPr lang="en-US"/>
        </a:p>
      </dgm:t>
    </dgm:pt>
    <dgm:pt modelId="{6760C1CC-E38A-4D50-BAC6-BAF0A61813EC}">
      <dgm:prSet phldrT="[Text]" custT="1"/>
      <dgm:spPr/>
      <dgm:t>
        <a:bodyPr/>
        <a:lstStyle/>
        <a:p>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gm:t>
    </dgm:pt>
    <dgm:pt modelId="{74259895-345C-4405-A803-ED4BFF3C533A}" type="parTrans" cxnId="{210EE943-1FB7-4F08-9DCA-522A8DF95684}">
      <dgm:prSet/>
      <dgm:spPr/>
      <dgm:t>
        <a:bodyPr/>
        <a:lstStyle/>
        <a:p>
          <a:endParaRPr lang="en-US"/>
        </a:p>
      </dgm:t>
    </dgm:pt>
    <dgm:pt modelId="{266B8156-BBCE-477A-BFD8-2A804A1C68D4}" type="sibTrans" cxnId="{210EE943-1FB7-4F08-9DCA-522A8DF95684}">
      <dgm:prSet/>
      <dgm:spPr/>
      <dgm:t>
        <a:bodyPr/>
        <a:lstStyle/>
        <a:p>
          <a:endParaRPr lang="en-US"/>
        </a:p>
      </dgm:t>
    </dgm:pt>
    <dgm:pt modelId="{95FDFC89-E6C9-4949-BAB5-9BAA3CF1D5F9}">
      <dgm:prSet phldrT="[Text]" custT="1"/>
      <dgm:spPr>
        <a:solidFill>
          <a:srgbClr val="00B050"/>
        </a:solidFill>
      </dgm:spPr>
      <dgm:t>
        <a:bodyPr/>
        <a:lstStyle/>
        <a:p>
          <a:r>
            <a:rPr lang="en-US" sz="3600" b="1" dirty="0"/>
            <a:t>Stratified Privacy Model (SPM)</a:t>
          </a:r>
        </a:p>
      </dgm:t>
    </dgm:pt>
    <dgm:pt modelId="{7577AF28-D4FB-4832-BEE4-E971D7803959}" type="parTrans" cxnId="{D2181E3F-E30A-4163-8E63-1522D98C0305}">
      <dgm:prSet/>
      <dgm:spPr/>
      <dgm:t>
        <a:bodyPr/>
        <a:lstStyle/>
        <a:p>
          <a:endParaRPr lang="en-US"/>
        </a:p>
      </dgm:t>
    </dgm:pt>
    <dgm:pt modelId="{DAE771AF-28BE-49F1-A206-B0B55ED23142}" type="sibTrans" cxnId="{D2181E3F-E30A-4163-8E63-1522D98C0305}">
      <dgm:prSet/>
      <dgm:spPr/>
      <dgm:t>
        <a:bodyPr/>
        <a:lstStyle/>
        <a:p>
          <a:endParaRPr lang="en-US"/>
        </a:p>
      </dgm:t>
    </dgm:pt>
    <dgm:pt modelId="{35621CE2-75D5-4A1C-9E85-B072C8C1EFD6}">
      <dgm:prSet phldrT="[Text]" custT="1"/>
      <dgm:spPr>
        <a:solidFill>
          <a:srgbClr val="00B050"/>
        </a:solidFill>
      </dgm:spPr>
      <dgm:t>
        <a:bodyPr/>
        <a:lstStyle/>
        <a:p>
          <a:r>
            <a:rPr lang="en-GB" altLang="en-US" sz="3600" b="1" dirty="0">
              <a:solidFill>
                <a:schemeClr val="bg1"/>
              </a:solidFill>
            </a:rPr>
            <a:t>Related Work and </a:t>
          </a:r>
          <a:r>
            <a:rPr lang="en-US" sz="3600" b="1" dirty="0"/>
            <a:t>Research Questions </a:t>
          </a:r>
          <a:r>
            <a:rPr lang="en-GB" altLang="en-US" sz="3600" b="1" dirty="0">
              <a:solidFill>
                <a:schemeClr val="bg1"/>
              </a:solidFill>
            </a:rPr>
            <a:t> </a:t>
          </a:r>
          <a:endParaRPr lang="en-US" sz="3600" b="1" dirty="0">
            <a:solidFill>
              <a:schemeClr val="bg1"/>
            </a:solidFill>
          </a:endParaRPr>
        </a:p>
      </dgm:t>
    </dgm:pt>
    <dgm:pt modelId="{367A2FAA-9D4E-42C6-9CB5-368D26AEB9A0}" type="parTrans" cxnId="{191364BB-8739-4122-8F7F-14FA298C6E3C}">
      <dgm:prSet/>
      <dgm:spPr/>
      <dgm:t>
        <a:bodyPr/>
        <a:lstStyle/>
        <a:p>
          <a:endParaRPr lang="en-US"/>
        </a:p>
      </dgm:t>
    </dgm:pt>
    <dgm:pt modelId="{A72CDCAB-0C8A-43DC-BA3C-27BBC3811304}" type="sibTrans" cxnId="{191364BB-8739-4122-8F7F-14FA298C6E3C}">
      <dgm:prSet/>
      <dgm:spPr/>
      <dgm:t>
        <a:bodyPr/>
        <a:lstStyle/>
        <a:p>
          <a:endParaRPr lang="en-US"/>
        </a:p>
      </dgm:t>
    </dgm:pt>
    <dgm:pt modelId="{27720A7C-D181-45BD-BCCA-BB0BF8EA6B20}" type="pres">
      <dgm:prSet presAssocID="{A84F0602-5D59-40D5-ABD0-CABEF2E0FF55}" presName="Name0" presStyleCnt="0">
        <dgm:presLayoutVars>
          <dgm:dir/>
          <dgm:animLvl val="lvl"/>
          <dgm:resizeHandles val="exact"/>
        </dgm:presLayoutVars>
      </dgm:prSet>
      <dgm:spPr/>
    </dgm:pt>
    <dgm:pt modelId="{69A791EA-F8F3-4ECE-834D-5014A5DBC337}" type="pres">
      <dgm:prSet presAssocID="{44AFAF58-5907-4963-8ABE-3C59EAB4F936}" presName="linNode" presStyleCnt="0"/>
      <dgm:spPr/>
    </dgm:pt>
    <dgm:pt modelId="{45EF8BF8-5C0F-4EA0-A52F-60BE5D562D21}" type="pres">
      <dgm:prSet presAssocID="{44AFAF58-5907-4963-8ABE-3C59EAB4F936}" presName="parentText" presStyleLbl="node1" presStyleIdx="0" presStyleCnt="8" custScaleX="177116">
        <dgm:presLayoutVars>
          <dgm:chMax val="1"/>
          <dgm:bulletEnabled val="1"/>
        </dgm:presLayoutVars>
      </dgm:prSet>
      <dgm:spPr/>
    </dgm:pt>
    <dgm:pt modelId="{4775CEDD-CA85-45B0-9E65-7FCAAB847718}" type="pres">
      <dgm:prSet presAssocID="{77A6C20C-B1B8-4E26-87E8-DAC3E1AC56BF}" presName="sp" presStyleCnt="0"/>
      <dgm:spPr/>
    </dgm:pt>
    <dgm:pt modelId="{E8103FC1-6F53-403C-87DB-CF955B2E1903}" type="pres">
      <dgm:prSet presAssocID="{35621CE2-75D5-4A1C-9E85-B072C8C1EFD6}" presName="linNode" presStyleCnt="0"/>
      <dgm:spPr/>
    </dgm:pt>
    <dgm:pt modelId="{73181088-9D7C-4F3F-8995-320AA511A0FA}" type="pres">
      <dgm:prSet presAssocID="{35621CE2-75D5-4A1C-9E85-B072C8C1EFD6}" presName="parentText" presStyleLbl="node1" presStyleIdx="1" presStyleCnt="8" custScaleX="177116" custLinFactNeighborX="-506">
        <dgm:presLayoutVars>
          <dgm:chMax val="1"/>
          <dgm:bulletEnabled val="1"/>
        </dgm:presLayoutVars>
      </dgm:prSet>
      <dgm:spPr/>
    </dgm:pt>
    <dgm:pt modelId="{D6A81AB4-CAEE-4F8B-854D-E2C483F78CE0}" type="pres">
      <dgm:prSet presAssocID="{A72CDCAB-0C8A-43DC-BA3C-27BBC3811304}" presName="sp" presStyleCnt="0"/>
      <dgm:spPr/>
    </dgm:pt>
    <dgm:pt modelId="{4E592E14-AA96-46BC-AD66-FC8040155E9F}" type="pres">
      <dgm:prSet presAssocID="{95FDFC89-E6C9-4949-BAB5-9BAA3CF1D5F9}" presName="linNode" presStyleCnt="0"/>
      <dgm:spPr/>
    </dgm:pt>
    <dgm:pt modelId="{61AC8712-D725-4261-8F1F-E70226D7A60A}" type="pres">
      <dgm:prSet presAssocID="{95FDFC89-E6C9-4949-BAB5-9BAA3CF1D5F9}" presName="parentText" presStyleLbl="node1" presStyleIdx="2" presStyleCnt="8" custScaleX="177116">
        <dgm:presLayoutVars>
          <dgm:chMax val="1"/>
          <dgm:bulletEnabled val="1"/>
        </dgm:presLayoutVars>
      </dgm:prSet>
      <dgm:spPr/>
    </dgm:pt>
    <dgm:pt modelId="{35FE461A-3C60-4F20-A6D4-917D1E99D8FF}" type="pres">
      <dgm:prSet presAssocID="{DAE771AF-28BE-49F1-A206-B0B55ED23142}" presName="sp" presStyleCnt="0"/>
      <dgm:spPr/>
    </dgm:pt>
    <dgm:pt modelId="{11B944B4-5B5F-427D-9742-9E4C48CFAA53}" type="pres">
      <dgm:prSet presAssocID="{AFAA0F43-0FBE-4274-B2BD-362C00EC0774}" presName="linNode" presStyleCnt="0"/>
      <dgm:spPr/>
    </dgm:pt>
    <dgm:pt modelId="{4B78C099-B7EE-4658-B0DF-6CF55EB775F7}" type="pres">
      <dgm:prSet presAssocID="{AFAA0F43-0FBE-4274-B2BD-362C00EC0774}" presName="parentText" presStyleLbl="node1" presStyleIdx="3" presStyleCnt="8" custScaleX="177116">
        <dgm:presLayoutVars>
          <dgm:chMax val="1"/>
          <dgm:bulletEnabled val="1"/>
        </dgm:presLayoutVars>
      </dgm:prSet>
      <dgm:spPr/>
    </dgm:pt>
    <dgm:pt modelId="{39EC6B63-8962-46ED-88D8-F847DF026E68}" type="pres">
      <dgm:prSet presAssocID="{7EEAFADD-B550-494E-8F64-23E5380EE981}" presName="sp" presStyleCnt="0"/>
      <dgm:spPr/>
    </dgm:pt>
    <dgm:pt modelId="{6A066C79-B649-4E27-9DC5-D4EED8BEBEBD}" type="pres">
      <dgm:prSet presAssocID="{7EEA6C4A-7197-4DCB-861B-68D5A43846C7}" presName="linNode" presStyleCnt="0"/>
      <dgm:spPr/>
    </dgm:pt>
    <dgm:pt modelId="{273C434D-E00D-4342-A861-CE1FDADBE4EB}" type="pres">
      <dgm:prSet presAssocID="{7EEA6C4A-7197-4DCB-861B-68D5A43846C7}" presName="parentText" presStyleLbl="node1" presStyleIdx="4" presStyleCnt="8" custScaleX="177116">
        <dgm:presLayoutVars>
          <dgm:chMax val="1"/>
          <dgm:bulletEnabled val="1"/>
        </dgm:presLayoutVars>
      </dgm:prSet>
      <dgm:spPr/>
    </dgm:pt>
    <dgm:pt modelId="{685E2BA3-C753-4F2F-B110-CC6968B0022B}" type="pres">
      <dgm:prSet presAssocID="{5D2CA2D7-0764-4DF8-B900-5C7B3816F634}" presName="sp" presStyleCnt="0"/>
      <dgm:spPr/>
    </dgm:pt>
    <dgm:pt modelId="{17BFC949-097F-4D11-AA0E-4F48D9F9732F}" type="pres">
      <dgm:prSet presAssocID="{A4A3592D-6503-4D8E-B819-817D119E4D71}" presName="linNode" presStyleCnt="0"/>
      <dgm:spPr/>
    </dgm:pt>
    <dgm:pt modelId="{02250A02-CFD3-43C3-A11F-FE29494056A9}" type="pres">
      <dgm:prSet presAssocID="{A4A3592D-6503-4D8E-B819-817D119E4D71}" presName="parentText" presStyleLbl="node1" presStyleIdx="5" presStyleCnt="8" custScaleX="177116">
        <dgm:presLayoutVars>
          <dgm:chMax val="1"/>
          <dgm:bulletEnabled val="1"/>
        </dgm:presLayoutVars>
      </dgm:prSet>
      <dgm:spPr/>
    </dgm:pt>
    <dgm:pt modelId="{3CAE2389-A604-444A-99A8-455FE3052E77}" type="pres">
      <dgm:prSet presAssocID="{88AAA5D9-CC7F-4515-A61E-8B93716B6CEF}" presName="sp" presStyleCnt="0"/>
      <dgm:spPr/>
    </dgm:pt>
    <dgm:pt modelId="{60D0AE4E-E051-4012-BFBA-3DD6B6652ADF}" type="pres">
      <dgm:prSet presAssocID="{A5025DF4-8E51-43B3-8790-1579F84361B7}" presName="linNode" presStyleCnt="0"/>
      <dgm:spPr/>
    </dgm:pt>
    <dgm:pt modelId="{1DDF8C94-F42D-4DB5-92CA-31B4A8102962}" type="pres">
      <dgm:prSet presAssocID="{A5025DF4-8E51-43B3-8790-1579F84361B7}" presName="parentText" presStyleLbl="node1" presStyleIdx="6" presStyleCnt="8" custScaleX="177116">
        <dgm:presLayoutVars>
          <dgm:chMax val="1"/>
          <dgm:bulletEnabled val="1"/>
        </dgm:presLayoutVars>
      </dgm:prSet>
      <dgm:spPr/>
    </dgm:pt>
    <dgm:pt modelId="{3D6D4413-BC5D-40DE-BCBE-ECEDE260500D}" type="pres">
      <dgm:prSet presAssocID="{69165C2E-B2EE-4907-BADF-66E68278AE68}" presName="sp" presStyleCnt="0"/>
      <dgm:spPr/>
    </dgm:pt>
    <dgm:pt modelId="{EDB0F8CE-8C56-49A8-A758-640245041317}" type="pres">
      <dgm:prSet presAssocID="{6760C1CC-E38A-4D50-BAC6-BAF0A61813EC}" presName="linNode" presStyleCnt="0"/>
      <dgm:spPr/>
    </dgm:pt>
    <dgm:pt modelId="{99719616-40A0-4601-9983-5E54C1134909}" type="pres">
      <dgm:prSet presAssocID="{6760C1CC-E38A-4D50-BAC6-BAF0A61813EC}" presName="parentText" presStyleLbl="node1" presStyleIdx="7" presStyleCnt="8" custScaleX="177116">
        <dgm:presLayoutVars>
          <dgm:chMax val="1"/>
          <dgm:bulletEnabled val="1"/>
        </dgm:presLayoutVars>
      </dgm:prSet>
      <dgm:spPr/>
    </dgm:pt>
  </dgm:ptLst>
  <dgm:cxnLst>
    <dgm:cxn modelId="{EFD10A31-D318-45AA-A8FD-F33D1A28BAA6}" type="presOf" srcId="{35621CE2-75D5-4A1C-9E85-B072C8C1EFD6}" destId="{73181088-9D7C-4F3F-8995-320AA511A0FA}" srcOrd="0" destOrd="0" presId="urn:microsoft.com/office/officeart/2005/8/layout/vList5"/>
    <dgm:cxn modelId="{D2181E3F-E30A-4163-8E63-1522D98C0305}" srcId="{A84F0602-5D59-40D5-ABD0-CABEF2E0FF55}" destId="{95FDFC89-E6C9-4949-BAB5-9BAA3CF1D5F9}" srcOrd="2" destOrd="0" parTransId="{7577AF28-D4FB-4832-BEE4-E971D7803959}" sibTransId="{DAE771AF-28BE-49F1-A206-B0B55ED23142}"/>
    <dgm:cxn modelId="{210EE943-1FB7-4F08-9DCA-522A8DF95684}" srcId="{A84F0602-5D59-40D5-ABD0-CABEF2E0FF55}" destId="{6760C1CC-E38A-4D50-BAC6-BAF0A61813EC}" srcOrd="7" destOrd="0" parTransId="{74259895-345C-4405-A803-ED4BFF3C533A}" sibTransId="{266B8156-BBCE-477A-BFD8-2A804A1C68D4}"/>
    <dgm:cxn modelId="{E01BFC68-43D1-449F-94CC-617693A65A6B}" type="presOf" srcId="{44AFAF58-5907-4963-8ABE-3C59EAB4F936}" destId="{45EF8BF8-5C0F-4EA0-A52F-60BE5D562D21}" srcOrd="0" destOrd="0" presId="urn:microsoft.com/office/officeart/2005/8/layout/vList5"/>
    <dgm:cxn modelId="{9E86786D-8AC4-4286-A50C-7ED35B59F12A}" srcId="{A84F0602-5D59-40D5-ABD0-CABEF2E0FF55}" destId="{7EEA6C4A-7197-4DCB-861B-68D5A43846C7}" srcOrd="4" destOrd="0" parTransId="{67EC1DBB-780D-4BD8-81DC-571A2CC81D6A}" sibTransId="{5D2CA2D7-0764-4DF8-B900-5C7B3816F634}"/>
    <dgm:cxn modelId="{CB669F52-9770-4227-8BE2-73C516352EC6}" srcId="{A84F0602-5D59-40D5-ABD0-CABEF2E0FF55}" destId="{44AFAF58-5907-4963-8ABE-3C59EAB4F936}" srcOrd="0" destOrd="0" parTransId="{3BD27C73-1CBA-454A-BC9F-7704C0396A6E}" sibTransId="{77A6C20C-B1B8-4E26-87E8-DAC3E1AC56BF}"/>
    <dgm:cxn modelId="{352E6079-E9AE-40F1-A8B5-59803FF0868D}" type="presOf" srcId="{6760C1CC-E38A-4D50-BAC6-BAF0A61813EC}" destId="{99719616-40A0-4601-9983-5E54C1134909}" srcOrd="0" destOrd="0" presId="urn:microsoft.com/office/officeart/2005/8/layout/vList5"/>
    <dgm:cxn modelId="{E8FD1D97-04C6-467B-859D-05154FF034D9}" srcId="{A84F0602-5D59-40D5-ABD0-CABEF2E0FF55}" destId="{A4A3592D-6503-4D8E-B819-817D119E4D71}" srcOrd="5" destOrd="0" parTransId="{58D89839-BE7B-4E44-9089-215B2ECDDF3C}" sibTransId="{88AAA5D9-CC7F-4515-A61E-8B93716B6CEF}"/>
    <dgm:cxn modelId="{E19865A8-B192-44DA-A6E2-248854EAC1C1}" type="presOf" srcId="{AFAA0F43-0FBE-4274-B2BD-362C00EC0774}" destId="{4B78C099-B7EE-4658-B0DF-6CF55EB775F7}" srcOrd="0" destOrd="0" presId="urn:microsoft.com/office/officeart/2005/8/layout/vList5"/>
    <dgm:cxn modelId="{BBCB9EAA-75D4-43FC-A1B3-15880EF21166}" type="presOf" srcId="{A84F0602-5D59-40D5-ABD0-CABEF2E0FF55}" destId="{27720A7C-D181-45BD-BCCA-BB0BF8EA6B20}" srcOrd="0" destOrd="0" presId="urn:microsoft.com/office/officeart/2005/8/layout/vList5"/>
    <dgm:cxn modelId="{79D73AAC-438F-467D-A20F-4A960DAFA41A}" type="presOf" srcId="{A4A3592D-6503-4D8E-B819-817D119E4D71}" destId="{02250A02-CFD3-43C3-A11F-FE29494056A9}" srcOrd="0" destOrd="0" presId="urn:microsoft.com/office/officeart/2005/8/layout/vList5"/>
    <dgm:cxn modelId="{0F36F9B0-F319-4BF5-98B5-4C739AC1E37E}" type="presOf" srcId="{A5025DF4-8E51-43B3-8790-1579F84361B7}" destId="{1DDF8C94-F42D-4DB5-92CA-31B4A8102962}" srcOrd="0" destOrd="0" presId="urn:microsoft.com/office/officeart/2005/8/layout/vList5"/>
    <dgm:cxn modelId="{0A8F5FB2-29F4-4A23-ACB2-77E9192AEBFA}" srcId="{A84F0602-5D59-40D5-ABD0-CABEF2E0FF55}" destId="{A5025DF4-8E51-43B3-8790-1579F84361B7}" srcOrd="6" destOrd="0" parTransId="{31A9B27E-DFD8-4A15-85DC-B10CAB25FC0A}" sibTransId="{69165C2E-B2EE-4907-BADF-66E68278AE68}"/>
    <dgm:cxn modelId="{191364BB-8739-4122-8F7F-14FA298C6E3C}" srcId="{A84F0602-5D59-40D5-ABD0-CABEF2E0FF55}" destId="{35621CE2-75D5-4A1C-9E85-B072C8C1EFD6}" srcOrd="1" destOrd="0" parTransId="{367A2FAA-9D4E-42C6-9CB5-368D26AEB9A0}" sibTransId="{A72CDCAB-0C8A-43DC-BA3C-27BBC3811304}"/>
    <dgm:cxn modelId="{F594D8E8-DC77-4259-A4FC-8980C0760791}" type="presOf" srcId="{7EEA6C4A-7197-4DCB-861B-68D5A43846C7}" destId="{273C434D-E00D-4342-A861-CE1FDADBE4EB}" srcOrd="0" destOrd="0" presId="urn:microsoft.com/office/officeart/2005/8/layout/vList5"/>
    <dgm:cxn modelId="{9C9206F3-CE3D-4592-9C2F-5BA117A7EA88}" type="presOf" srcId="{95FDFC89-E6C9-4949-BAB5-9BAA3CF1D5F9}" destId="{61AC8712-D725-4261-8F1F-E70226D7A60A}" srcOrd="0" destOrd="0" presId="urn:microsoft.com/office/officeart/2005/8/layout/vList5"/>
    <dgm:cxn modelId="{AD96D9F9-0BE4-4DA1-8A8A-9B186EDACB68}" srcId="{A84F0602-5D59-40D5-ABD0-CABEF2E0FF55}" destId="{AFAA0F43-0FBE-4274-B2BD-362C00EC0774}" srcOrd="3" destOrd="0" parTransId="{1E2BACF1-C47C-4760-B53A-EA73DFA1647D}" sibTransId="{7EEAFADD-B550-494E-8F64-23E5380EE981}"/>
    <dgm:cxn modelId="{057CDFCE-3E38-4A61-B198-7060782EAA99}" type="presParOf" srcId="{27720A7C-D181-45BD-BCCA-BB0BF8EA6B20}" destId="{69A791EA-F8F3-4ECE-834D-5014A5DBC337}" srcOrd="0" destOrd="0" presId="urn:microsoft.com/office/officeart/2005/8/layout/vList5"/>
    <dgm:cxn modelId="{257082FC-2FE2-4F5B-9C49-5CA29D54BAF4}" type="presParOf" srcId="{69A791EA-F8F3-4ECE-834D-5014A5DBC337}" destId="{45EF8BF8-5C0F-4EA0-A52F-60BE5D562D21}" srcOrd="0" destOrd="0" presId="urn:microsoft.com/office/officeart/2005/8/layout/vList5"/>
    <dgm:cxn modelId="{4CD11C13-7AC2-4C56-9C85-23F1C0578879}" type="presParOf" srcId="{27720A7C-D181-45BD-BCCA-BB0BF8EA6B20}" destId="{4775CEDD-CA85-45B0-9E65-7FCAAB847718}" srcOrd="1" destOrd="0" presId="urn:microsoft.com/office/officeart/2005/8/layout/vList5"/>
    <dgm:cxn modelId="{22C8B0DC-12FC-4014-A6FC-D89130A97483}" type="presParOf" srcId="{27720A7C-D181-45BD-BCCA-BB0BF8EA6B20}" destId="{E8103FC1-6F53-403C-87DB-CF955B2E1903}" srcOrd="2" destOrd="0" presId="urn:microsoft.com/office/officeart/2005/8/layout/vList5"/>
    <dgm:cxn modelId="{FEF1B849-0035-4FF4-BAD4-1BCBF91C046D}" type="presParOf" srcId="{E8103FC1-6F53-403C-87DB-CF955B2E1903}" destId="{73181088-9D7C-4F3F-8995-320AA511A0FA}" srcOrd="0" destOrd="0" presId="urn:microsoft.com/office/officeart/2005/8/layout/vList5"/>
    <dgm:cxn modelId="{0EDCA381-F38C-4C56-BE21-D9CB4562F070}" type="presParOf" srcId="{27720A7C-D181-45BD-BCCA-BB0BF8EA6B20}" destId="{D6A81AB4-CAEE-4F8B-854D-E2C483F78CE0}" srcOrd="3" destOrd="0" presId="urn:microsoft.com/office/officeart/2005/8/layout/vList5"/>
    <dgm:cxn modelId="{BD4D160F-3585-4EC4-BB8F-B0A005B62720}" type="presParOf" srcId="{27720A7C-D181-45BD-BCCA-BB0BF8EA6B20}" destId="{4E592E14-AA96-46BC-AD66-FC8040155E9F}" srcOrd="4" destOrd="0" presId="urn:microsoft.com/office/officeart/2005/8/layout/vList5"/>
    <dgm:cxn modelId="{C3392396-9744-4A6F-81B9-FA94567E8199}" type="presParOf" srcId="{4E592E14-AA96-46BC-AD66-FC8040155E9F}" destId="{61AC8712-D725-4261-8F1F-E70226D7A60A}" srcOrd="0" destOrd="0" presId="urn:microsoft.com/office/officeart/2005/8/layout/vList5"/>
    <dgm:cxn modelId="{89C10469-4F7F-48B5-B093-F1EA7EA85B3D}" type="presParOf" srcId="{27720A7C-D181-45BD-BCCA-BB0BF8EA6B20}" destId="{35FE461A-3C60-4F20-A6D4-917D1E99D8FF}" srcOrd="5" destOrd="0" presId="urn:microsoft.com/office/officeart/2005/8/layout/vList5"/>
    <dgm:cxn modelId="{D43A76C0-BB7A-4536-8E40-B81E3BDD57AC}" type="presParOf" srcId="{27720A7C-D181-45BD-BCCA-BB0BF8EA6B20}" destId="{11B944B4-5B5F-427D-9742-9E4C48CFAA53}" srcOrd="6" destOrd="0" presId="urn:microsoft.com/office/officeart/2005/8/layout/vList5"/>
    <dgm:cxn modelId="{5E231899-BF5B-4A70-B478-F619B6AF3F27}" type="presParOf" srcId="{11B944B4-5B5F-427D-9742-9E4C48CFAA53}" destId="{4B78C099-B7EE-4658-B0DF-6CF55EB775F7}" srcOrd="0" destOrd="0" presId="urn:microsoft.com/office/officeart/2005/8/layout/vList5"/>
    <dgm:cxn modelId="{F09805D7-F254-4F04-BD0B-0BA3E1F687A0}" type="presParOf" srcId="{27720A7C-D181-45BD-BCCA-BB0BF8EA6B20}" destId="{39EC6B63-8962-46ED-88D8-F847DF026E68}" srcOrd="7" destOrd="0" presId="urn:microsoft.com/office/officeart/2005/8/layout/vList5"/>
    <dgm:cxn modelId="{BDDBFA03-FACB-4342-A9C2-FDD66F411AF4}" type="presParOf" srcId="{27720A7C-D181-45BD-BCCA-BB0BF8EA6B20}" destId="{6A066C79-B649-4E27-9DC5-D4EED8BEBEBD}" srcOrd="8" destOrd="0" presId="urn:microsoft.com/office/officeart/2005/8/layout/vList5"/>
    <dgm:cxn modelId="{0198B457-42FF-4F30-81EF-FDF7B61EADEA}" type="presParOf" srcId="{6A066C79-B649-4E27-9DC5-D4EED8BEBEBD}" destId="{273C434D-E00D-4342-A861-CE1FDADBE4EB}" srcOrd="0" destOrd="0" presId="urn:microsoft.com/office/officeart/2005/8/layout/vList5"/>
    <dgm:cxn modelId="{B914CED0-FC72-452C-94B6-262E679AF058}" type="presParOf" srcId="{27720A7C-D181-45BD-BCCA-BB0BF8EA6B20}" destId="{685E2BA3-C753-4F2F-B110-CC6968B0022B}" srcOrd="9" destOrd="0" presId="urn:microsoft.com/office/officeart/2005/8/layout/vList5"/>
    <dgm:cxn modelId="{D285CE51-EA1C-4922-9AD5-2813EDC879B6}" type="presParOf" srcId="{27720A7C-D181-45BD-BCCA-BB0BF8EA6B20}" destId="{17BFC949-097F-4D11-AA0E-4F48D9F9732F}" srcOrd="10" destOrd="0" presId="urn:microsoft.com/office/officeart/2005/8/layout/vList5"/>
    <dgm:cxn modelId="{BE2DCB37-8337-4D74-9763-B52BF28D0AB4}" type="presParOf" srcId="{17BFC949-097F-4D11-AA0E-4F48D9F9732F}" destId="{02250A02-CFD3-43C3-A11F-FE29494056A9}" srcOrd="0" destOrd="0" presId="urn:microsoft.com/office/officeart/2005/8/layout/vList5"/>
    <dgm:cxn modelId="{B407D417-1C89-4088-96F5-B2ABA111CDBA}" type="presParOf" srcId="{27720A7C-D181-45BD-BCCA-BB0BF8EA6B20}" destId="{3CAE2389-A604-444A-99A8-455FE3052E77}" srcOrd="11" destOrd="0" presId="urn:microsoft.com/office/officeart/2005/8/layout/vList5"/>
    <dgm:cxn modelId="{E9E6076D-02E6-497A-B287-96575F3E3BDB}" type="presParOf" srcId="{27720A7C-D181-45BD-BCCA-BB0BF8EA6B20}" destId="{60D0AE4E-E051-4012-BFBA-3DD6B6652ADF}" srcOrd="12" destOrd="0" presId="urn:microsoft.com/office/officeart/2005/8/layout/vList5"/>
    <dgm:cxn modelId="{437E54F4-DBEE-4B84-ADE1-805E651265F2}" type="presParOf" srcId="{60D0AE4E-E051-4012-BFBA-3DD6B6652ADF}" destId="{1DDF8C94-F42D-4DB5-92CA-31B4A8102962}" srcOrd="0" destOrd="0" presId="urn:microsoft.com/office/officeart/2005/8/layout/vList5"/>
    <dgm:cxn modelId="{21415942-B7DC-48B8-8DBC-BF867A9E1589}" type="presParOf" srcId="{27720A7C-D181-45BD-BCCA-BB0BF8EA6B20}" destId="{3D6D4413-BC5D-40DE-BCBE-ECEDE260500D}" srcOrd="13" destOrd="0" presId="urn:microsoft.com/office/officeart/2005/8/layout/vList5"/>
    <dgm:cxn modelId="{3D86008C-B58F-4155-BC78-4F676363654E}" type="presParOf" srcId="{27720A7C-D181-45BD-BCCA-BB0BF8EA6B20}" destId="{EDB0F8CE-8C56-49A8-A758-640245041317}" srcOrd="14" destOrd="0" presId="urn:microsoft.com/office/officeart/2005/8/layout/vList5"/>
    <dgm:cxn modelId="{D81C84AE-CA9C-4F16-B176-A2F3CF87787C}" type="presParOf" srcId="{EDB0F8CE-8C56-49A8-A758-640245041317}" destId="{99719616-40A0-4601-9983-5E54C113490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4F0602-5D59-40D5-ABD0-CABEF2E0FF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AFAF58-5907-4963-8ABE-3C59EAB4F936}">
      <dgm:prSet phldrT="[Text]" custT="1"/>
      <dgm:spPr>
        <a:solidFill>
          <a:srgbClr val="00B050"/>
        </a:solidFill>
      </dgm:spPr>
      <dgm:t>
        <a:bodyPr/>
        <a:lstStyle/>
        <a:p>
          <a:r>
            <a:rPr lang="en-GB" altLang="en-US" sz="3600" b="1" dirty="0"/>
            <a:t>Introduction and Motivation</a:t>
          </a:r>
          <a:endParaRPr lang="en-US" sz="3600" b="1" dirty="0">
            <a:solidFill>
              <a:schemeClr val="bg1"/>
            </a:solidFill>
          </a:endParaRPr>
        </a:p>
      </dgm:t>
    </dgm:pt>
    <dgm:pt modelId="{3BD27C73-1CBA-454A-BC9F-7704C0396A6E}" type="parTrans" cxnId="{CB669F52-9770-4227-8BE2-73C516352EC6}">
      <dgm:prSet/>
      <dgm:spPr/>
      <dgm:t>
        <a:bodyPr/>
        <a:lstStyle/>
        <a:p>
          <a:endParaRPr lang="en-US"/>
        </a:p>
      </dgm:t>
    </dgm:pt>
    <dgm:pt modelId="{77A6C20C-B1B8-4E26-87E8-DAC3E1AC56BF}" type="sibTrans" cxnId="{CB669F52-9770-4227-8BE2-73C516352EC6}">
      <dgm:prSet/>
      <dgm:spPr/>
      <dgm:t>
        <a:bodyPr/>
        <a:lstStyle/>
        <a:p>
          <a:endParaRPr lang="en-US"/>
        </a:p>
      </dgm:t>
    </dgm:pt>
    <dgm:pt modelId="{AFAA0F43-0FBE-4274-B2BD-362C00EC0774}">
      <dgm:prSet phldrT="[Text]" custT="1"/>
      <dgm:spPr>
        <a:solidFill>
          <a:srgbClr val="00B050"/>
        </a:solidFill>
      </dgm:spPr>
      <dgm:t>
        <a:bodyPr/>
        <a:lstStyle/>
        <a:p>
          <a:r>
            <a:rPr lang="en-US" sz="3600" b="1" dirty="0"/>
            <a:t>Social Online Routing Protocol (SOR)</a:t>
          </a:r>
        </a:p>
      </dgm:t>
    </dgm:pt>
    <dgm:pt modelId="{1E2BACF1-C47C-4760-B53A-EA73DFA1647D}" type="parTrans" cxnId="{AD96D9F9-0BE4-4DA1-8A8A-9B186EDACB68}">
      <dgm:prSet/>
      <dgm:spPr/>
      <dgm:t>
        <a:bodyPr/>
        <a:lstStyle/>
        <a:p>
          <a:endParaRPr lang="en-US"/>
        </a:p>
      </dgm:t>
    </dgm:pt>
    <dgm:pt modelId="{7EEAFADD-B550-494E-8F64-23E5380EE981}" type="sibTrans" cxnId="{AD96D9F9-0BE4-4DA1-8A8A-9B186EDACB68}">
      <dgm:prSet/>
      <dgm:spPr/>
      <dgm:t>
        <a:bodyPr/>
        <a:lstStyle/>
        <a:p>
          <a:endParaRPr lang="en-US"/>
        </a:p>
      </dgm:t>
    </dgm:pt>
    <dgm:pt modelId="{A5025DF4-8E51-43B3-8790-1579F84361B7}">
      <dgm:prSet phldrT="[Text]" custT="1"/>
      <dgm:spPr/>
      <dgm:t>
        <a:bodyPr/>
        <a:lstStyle/>
        <a:p>
          <a:r>
            <a:rPr lang="en-US" sz="3600" b="1" dirty="0"/>
            <a:t>Efficiency of SOR</a:t>
          </a:r>
        </a:p>
      </dgm:t>
    </dgm:pt>
    <dgm:pt modelId="{31A9B27E-DFD8-4A15-85DC-B10CAB25FC0A}" type="parTrans" cxnId="{0A8F5FB2-29F4-4A23-ACB2-77E9192AEBFA}">
      <dgm:prSet/>
      <dgm:spPr/>
      <dgm:t>
        <a:bodyPr/>
        <a:lstStyle/>
        <a:p>
          <a:endParaRPr lang="en-US"/>
        </a:p>
      </dgm:t>
    </dgm:pt>
    <dgm:pt modelId="{69165C2E-B2EE-4907-BADF-66E68278AE68}" type="sibTrans" cxnId="{0A8F5FB2-29F4-4A23-ACB2-77E9192AEBFA}">
      <dgm:prSet/>
      <dgm:spPr/>
      <dgm:t>
        <a:bodyPr/>
        <a:lstStyle/>
        <a:p>
          <a:endParaRPr lang="en-US"/>
        </a:p>
      </dgm:t>
    </dgm:pt>
    <dgm:pt modelId="{7EEA6C4A-7197-4DCB-861B-68D5A43846C7}">
      <dgm:prSet phldrT="[Text]" custT="1"/>
      <dgm:spPr>
        <a:solidFill>
          <a:srgbClr val="00B050"/>
        </a:solidFill>
      </dgm:spPr>
      <dgm:t>
        <a:bodyPr/>
        <a:lstStyle/>
        <a:p>
          <a:r>
            <a:rPr lang="en-US" sz="3600" b="1" kern="1200" dirty="0"/>
            <a:t>Autonomous Social Priority</a:t>
          </a:r>
          <a:endParaRPr lang="en-US" sz="3600" b="1" kern="1200" dirty="0">
            <a:solidFill>
              <a:prstClr val="white"/>
            </a:solidFill>
            <a:latin typeface="Calibri" panose="020F0502020204030204"/>
            <a:ea typeface="+mn-ea"/>
            <a:cs typeface="+mn-cs"/>
          </a:endParaRPr>
        </a:p>
      </dgm:t>
    </dgm:pt>
    <dgm:pt modelId="{67EC1DBB-780D-4BD8-81DC-571A2CC81D6A}" type="parTrans" cxnId="{9E86786D-8AC4-4286-A50C-7ED35B59F12A}">
      <dgm:prSet/>
      <dgm:spPr/>
      <dgm:t>
        <a:bodyPr/>
        <a:lstStyle/>
        <a:p>
          <a:endParaRPr lang="en-US"/>
        </a:p>
      </dgm:t>
    </dgm:pt>
    <dgm:pt modelId="{5D2CA2D7-0764-4DF8-B900-5C7B3816F634}" type="sibTrans" cxnId="{9E86786D-8AC4-4286-A50C-7ED35B59F12A}">
      <dgm:prSet/>
      <dgm:spPr/>
      <dgm:t>
        <a:bodyPr/>
        <a:lstStyle/>
        <a:p>
          <a:endParaRPr lang="en-US"/>
        </a:p>
      </dgm:t>
    </dgm:pt>
    <dgm:pt modelId="{A4A3592D-6503-4D8E-B819-817D119E4D71}">
      <dgm:prSet phldrT="[Text]" custT="1"/>
      <dgm:spPr>
        <a:solidFill>
          <a:schemeClr val="accent2"/>
        </a:solidFill>
      </dgm:spPr>
      <dgm:t>
        <a:bodyPr/>
        <a:lstStyle/>
        <a:p>
          <a:r>
            <a:rPr lang="en-US" sz="3600" b="1" dirty="0"/>
            <a:t>Privacy Preservation ability of SOR</a:t>
          </a:r>
        </a:p>
      </dgm:t>
    </dgm:pt>
    <dgm:pt modelId="{58D89839-BE7B-4E44-9089-215B2ECDDF3C}" type="parTrans" cxnId="{E8FD1D97-04C6-467B-859D-05154FF034D9}">
      <dgm:prSet/>
      <dgm:spPr/>
      <dgm:t>
        <a:bodyPr/>
        <a:lstStyle/>
        <a:p>
          <a:endParaRPr lang="en-US"/>
        </a:p>
      </dgm:t>
    </dgm:pt>
    <dgm:pt modelId="{88AAA5D9-CC7F-4515-A61E-8B93716B6CEF}" type="sibTrans" cxnId="{E8FD1D97-04C6-467B-859D-05154FF034D9}">
      <dgm:prSet/>
      <dgm:spPr/>
      <dgm:t>
        <a:bodyPr/>
        <a:lstStyle/>
        <a:p>
          <a:endParaRPr lang="en-US"/>
        </a:p>
      </dgm:t>
    </dgm:pt>
    <dgm:pt modelId="{6760C1CC-E38A-4D50-BAC6-BAF0A61813EC}">
      <dgm:prSet phldrT="[Text]" custT="1"/>
      <dgm:spPr/>
      <dgm:t>
        <a:bodyPr/>
        <a:lstStyle/>
        <a:p>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gm:t>
    </dgm:pt>
    <dgm:pt modelId="{74259895-345C-4405-A803-ED4BFF3C533A}" type="parTrans" cxnId="{210EE943-1FB7-4F08-9DCA-522A8DF95684}">
      <dgm:prSet/>
      <dgm:spPr/>
      <dgm:t>
        <a:bodyPr/>
        <a:lstStyle/>
        <a:p>
          <a:endParaRPr lang="en-US"/>
        </a:p>
      </dgm:t>
    </dgm:pt>
    <dgm:pt modelId="{266B8156-BBCE-477A-BFD8-2A804A1C68D4}" type="sibTrans" cxnId="{210EE943-1FB7-4F08-9DCA-522A8DF95684}">
      <dgm:prSet/>
      <dgm:spPr/>
      <dgm:t>
        <a:bodyPr/>
        <a:lstStyle/>
        <a:p>
          <a:endParaRPr lang="en-US"/>
        </a:p>
      </dgm:t>
    </dgm:pt>
    <dgm:pt modelId="{95FDFC89-E6C9-4949-BAB5-9BAA3CF1D5F9}">
      <dgm:prSet phldrT="[Text]" custT="1"/>
      <dgm:spPr>
        <a:solidFill>
          <a:srgbClr val="00B050"/>
        </a:solidFill>
      </dgm:spPr>
      <dgm:t>
        <a:bodyPr/>
        <a:lstStyle/>
        <a:p>
          <a:r>
            <a:rPr lang="en-US" sz="3600" b="1" dirty="0"/>
            <a:t>Stratified Privacy Model (SPM)</a:t>
          </a:r>
        </a:p>
      </dgm:t>
    </dgm:pt>
    <dgm:pt modelId="{7577AF28-D4FB-4832-BEE4-E971D7803959}" type="parTrans" cxnId="{D2181E3F-E30A-4163-8E63-1522D98C0305}">
      <dgm:prSet/>
      <dgm:spPr/>
      <dgm:t>
        <a:bodyPr/>
        <a:lstStyle/>
        <a:p>
          <a:endParaRPr lang="en-US"/>
        </a:p>
      </dgm:t>
    </dgm:pt>
    <dgm:pt modelId="{DAE771AF-28BE-49F1-A206-B0B55ED23142}" type="sibTrans" cxnId="{D2181E3F-E30A-4163-8E63-1522D98C0305}">
      <dgm:prSet/>
      <dgm:spPr/>
      <dgm:t>
        <a:bodyPr/>
        <a:lstStyle/>
        <a:p>
          <a:endParaRPr lang="en-US"/>
        </a:p>
      </dgm:t>
    </dgm:pt>
    <dgm:pt modelId="{35621CE2-75D5-4A1C-9E85-B072C8C1EFD6}">
      <dgm:prSet phldrT="[Text]" custT="1"/>
      <dgm:spPr>
        <a:solidFill>
          <a:srgbClr val="00B050"/>
        </a:solidFill>
      </dgm:spPr>
      <dgm:t>
        <a:bodyPr/>
        <a:lstStyle/>
        <a:p>
          <a:r>
            <a:rPr lang="en-GB" altLang="en-US" sz="3600" b="1" dirty="0">
              <a:solidFill>
                <a:schemeClr val="bg1"/>
              </a:solidFill>
            </a:rPr>
            <a:t>Related Work and </a:t>
          </a:r>
          <a:r>
            <a:rPr lang="en-US" sz="3600" b="1" dirty="0"/>
            <a:t>Research Questions </a:t>
          </a:r>
          <a:r>
            <a:rPr lang="en-GB" altLang="en-US" sz="3600" b="1" dirty="0">
              <a:solidFill>
                <a:schemeClr val="bg1"/>
              </a:solidFill>
            </a:rPr>
            <a:t> </a:t>
          </a:r>
          <a:endParaRPr lang="en-US" sz="3600" b="1" dirty="0">
            <a:solidFill>
              <a:schemeClr val="bg1"/>
            </a:solidFill>
          </a:endParaRPr>
        </a:p>
      </dgm:t>
    </dgm:pt>
    <dgm:pt modelId="{367A2FAA-9D4E-42C6-9CB5-368D26AEB9A0}" type="parTrans" cxnId="{191364BB-8739-4122-8F7F-14FA298C6E3C}">
      <dgm:prSet/>
      <dgm:spPr/>
      <dgm:t>
        <a:bodyPr/>
        <a:lstStyle/>
        <a:p>
          <a:endParaRPr lang="en-US"/>
        </a:p>
      </dgm:t>
    </dgm:pt>
    <dgm:pt modelId="{A72CDCAB-0C8A-43DC-BA3C-27BBC3811304}" type="sibTrans" cxnId="{191364BB-8739-4122-8F7F-14FA298C6E3C}">
      <dgm:prSet/>
      <dgm:spPr/>
      <dgm:t>
        <a:bodyPr/>
        <a:lstStyle/>
        <a:p>
          <a:endParaRPr lang="en-US"/>
        </a:p>
      </dgm:t>
    </dgm:pt>
    <dgm:pt modelId="{27720A7C-D181-45BD-BCCA-BB0BF8EA6B20}" type="pres">
      <dgm:prSet presAssocID="{A84F0602-5D59-40D5-ABD0-CABEF2E0FF55}" presName="Name0" presStyleCnt="0">
        <dgm:presLayoutVars>
          <dgm:dir/>
          <dgm:animLvl val="lvl"/>
          <dgm:resizeHandles val="exact"/>
        </dgm:presLayoutVars>
      </dgm:prSet>
      <dgm:spPr/>
    </dgm:pt>
    <dgm:pt modelId="{69A791EA-F8F3-4ECE-834D-5014A5DBC337}" type="pres">
      <dgm:prSet presAssocID="{44AFAF58-5907-4963-8ABE-3C59EAB4F936}" presName="linNode" presStyleCnt="0"/>
      <dgm:spPr/>
    </dgm:pt>
    <dgm:pt modelId="{45EF8BF8-5C0F-4EA0-A52F-60BE5D562D21}" type="pres">
      <dgm:prSet presAssocID="{44AFAF58-5907-4963-8ABE-3C59EAB4F936}" presName="parentText" presStyleLbl="node1" presStyleIdx="0" presStyleCnt="8" custScaleX="177116">
        <dgm:presLayoutVars>
          <dgm:chMax val="1"/>
          <dgm:bulletEnabled val="1"/>
        </dgm:presLayoutVars>
      </dgm:prSet>
      <dgm:spPr/>
    </dgm:pt>
    <dgm:pt modelId="{4775CEDD-CA85-45B0-9E65-7FCAAB847718}" type="pres">
      <dgm:prSet presAssocID="{77A6C20C-B1B8-4E26-87E8-DAC3E1AC56BF}" presName="sp" presStyleCnt="0"/>
      <dgm:spPr/>
    </dgm:pt>
    <dgm:pt modelId="{E8103FC1-6F53-403C-87DB-CF955B2E1903}" type="pres">
      <dgm:prSet presAssocID="{35621CE2-75D5-4A1C-9E85-B072C8C1EFD6}" presName="linNode" presStyleCnt="0"/>
      <dgm:spPr/>
    </dgm:pt>
    <dgm:pt modelId="{73181088-9D7C-4F3F-8995-320AA511A0FA}" type="pres">
      <dgm:prSet presAssocID="{35621CE2-75D5-4A1C-9E85-B072C8C1EFD6}" presName="parentText" presStyleLbl="node1" presStyleIdx="1" presStyleCnt="8" custScaleX="177116" custLinFactNeighborX="-506">
        <dgm:presLayoutVars>
          <dgm:chMax val="1"/>
          <dgm:bulletEnabled val="1"/>
        </dgm:presLayoutVars>
      </dgm:prSet>
      <dgm:spPr/>
    </dgm:pt>
    <dgm:pt modelId="{D6A81AB4-CAEE-4F8B-854D-E2C483F78CE0}" type="pres">
      <dgm:prSet presAssocID="{A72CDCAB-0C8A-43DC-BA3C-27BBC3811304}" presName="sp" presStyleCnt="0"/>
      <dgm:spPr/>
    </dgm:pt>
    <dgm:pt modelId="{4E592E14-AA96-46BC-AD66-FC8040155E9F}" type="pres">
      <dgm:prSet presAssocID="{95FDFC89-E6C9-4949-BAB5-9BAA3CF1D5F9}" presName="linNode" presStyleCnt="0"/>
      <dgm:spPr/>
    </dgm:pt>
    <dgm:pt modelId="{61AC8712-D725-4261-8F1F-E70226D7A60A}" type="pres">
      <dgm:prSet presAssocID="{95FDFC89-E6C9-4949-BAB5-9BAA3CF1D5F9}" presName="parentText" presStyleLbl="node1" presStyleIdx="2" presStyleCnt="8" custScaleX="177116">
        <dgm:presLayoutVars>
          <dgm:chMax val="1"/>
          <dgm:bulletEnabled val="1"/>
        </dgm:presLayoutVars>
      </dgm:prSet>
      <dgm:spPr/>
    </dgm:pt>
    <dgm:pt modelId="{35FE461A-3C60-4F20-A6D4-917D1E99D8FF}" type="pres">
      <dgm:prSet presAssocID="{DAE771AF-28BE-49F1-A206-B0B55ED23142}" presName="sp" presStyleCnt="0"/>
      <dgm:spPr/>
    </dgm:pt>
    <dgm:pt modelId="{11B944B4-5B5F-427D-9742-9E4C48CFAA53}" type="pres">
      <dgm:prSet presAssocID="{AFAA0F43-0FBE-4274-B2BD-362C00EC0774}" presName="linNode" presStyleCnt="0"/>
      <dgm:spPr/>
    </dgm:pt>
    <dgm:pt modelId="{4B78C099-B7EE-4658-B0DF-6CF55EB775F7}" type="pres">
      <dgm:prSet presAssocID="{AFAA0F43-0FBE-4274-B2BD-362C00EC0774}" presName="parentText" presStyleLbl="node1" presStyleIdx="3" presStyleCnt="8" custScaleX="177116">
        <dgm:presLayoutVars>
          <dgm:chMax val="1"/>
          <dgm:bulletEnabled val="1"/>
        </dgm:presLayoutVars>
      </dgm:prSet>
      <dgm:spPr/>
    </dgm:pt>
    <dgm:pt modelId="{39EC6B63-8962-46ED-88D8-F847DF026E68}" type="pres">
      <dgm:prSet presAssocID="{7EEAFADD-B550-494E-8F64-23E5380EE981}" presName="sp" presStyleCnt="0"/>
      <dgm:spPr/>
    </dgm:pt>
    <dgm:pt modelId="{6A066C79-B649-4E27-9DC5-D4EED8BEBEBD}" type="pres">
      <dgm:prSet presAssocID="{7EEA6C4A-7197-4DCB-861B-68D5A43846C7}" presName="linNode" presStyleCnt="0"/>
      <dgm:spPr/>
    </dgm:pt>
    <dgm:pt modelId="{273C434D-E00D-4342-A861-CE1FDADBE4EB}" type="pres">
      <dgm:prSet presAssocID="{7EEA6C4A-7197-4DCB-861B-68D5A43846C7}" presName="parentText" presStyleLbl="node1" presStyleIdx="4" presStyleCnt="8" custScaleX="177116">
        <dgm:presLayoutVars>
          <dgm:chMax val="1"/>
          <dgm:bulletEnabled val="1"/>
        </dgm:presLayoutVars>
      </dgm:prSet>
      <dgm:spPr/>
    </dgm:pt>
    <dgm:pt modelId="{685E2BA3-C753-4F2F-B110-CC6968B0022B}" type="pres">
      <dgm:prSet presAssocID="{5D2CA2D7-0764-4DF8-B900-5C7B3816F634}" presName="sp" presStyleCnt="0"/>
      <dgm:spPr/>
    </dgm:pt>
    <dgm:pt modelId="{17BFC949-097F-4D11-AA0E-4F48D9F9732F}" type="pres">
      <dgm:prSet presAssocID="{A4A3592D-6503-4D8E-B819-817D119E4D71}" presName="linNode" presStyleCnt="0"/>
      <dgm:spPr/>
    </dgm:pt>
    <dgm:pt modelId="{02250A02-CFD3-43C3-A11F-FE29494056A9}" type="pres">
      <dgm:prSet presAssocID="{A4A3592D-6503-4D8E-B819-817D119E4D71}" presName="parentText" presStyleLbl="node1" presStyleIdx="5" presStyleCnt="8" custScaleX="177116">
        <dgm:presLayoutVars>
          <dgm:chMax val="1"/>
          <dgm:bulletEnabled val="1"/>
        </dgm:presLayoutVars>
      </dgm:prSet>
      <dgm:spPr/>
    </dgm:pt>
    <dgm:pt modelId="{3CAE2389-A604-444A-99A8-455FE3052E77}" type="pres">
      <dgm:prSet presAssocID="{88AAA5D9-CC7F-4515-A61E-8B93716B6CEF}" presName="sp" presStyleCnt="0"/>
      <dgm:spPr/>
    </dgm:pt>
    <dgm:pt modelId="{60D0AE4E-E051-4012-BFBA-3DD6B6652ADF}" type="pres">
      <dgm:prSet presAssocID="{A5025DF4-8E51-43B3-8790-1579F84361B7}" presName="linNode" presStyleCnt="0"/>
      <dgm:spPr/>
    </dgm:pt>
    <dgm:pt modelId="{1DDF8C94-F42D-4DB5-92CA-31B4A8102962}" type="pres">
      <dgm:prSet presAssocID="{A5025DF4-8E51-43B3-8790-1579F84361B7}" presName="parentText" presStyleLbl="node1" presStyleIdx="6" presStyleCnt="8" custScaleX="177116">
        <dgm:presLayoutVars>
          <dgm:chMax val="1"/>
          <dgm:bulletEnabled val="1"/>
        </dgm:presLayoutVars>
      </dgm:prSet>
      <dgm:spPr/>
    </dgm:pt>
    <dgm:pt modelId="{3D6D4413-BC5D-40DE-BCBE-ECEDE260500D}" type="pres">
      <dgm:prSet presAssocID="{69165C2E-B2EE-4907-BADF-66E68278AE68}" presName="sp" presStyleCnt="0"/>
      <dgm:spPr/>
    </dgm:pt>
    <dgm:pt modelId="{EDB0F8CE-8C56-49A8-A758-640245041317}" type="pres">
      <dgm:prSet presAssocID="{6760C1CC-E38A-4D50-BAC6-BAF0A61813EC}" presName="linNode" presStyleCnt="0"/>
      <dgm:spPr/>
    </dgm:pt>
    <dgm:pt modelId="{99719616-40A0-4601-9983-5E54C1134909}" type="pres">
      <dgm:prSet presAssocID="{6760C1CC-E38A-4D50-BAC6-BAF0A61813EC}" presName="parentText" presStyleLbl="node1" presStyleIdx="7" presStyleCnt="8" custScaleX="177116">
        <dgm:presLayoutVars>
          <dgm:chMax val="1"/>
          <dgm:bulletEnabled val="1"/>
        </dgm:presLayoutVars>
      </dgm:prSet>
      <dgm:spPr/>
    </dgm:pt>
  </dgm:ptLst>
  <dgm:cxnLst>
    <dgm:cxn modelId="{EFD10A31-D318-45AA-A8FD-F33D1A28BAA6}" type="presOf" srcId="{35621CE2-75D5-4A1C-9E85-B072C8C1EFD6}" destId="{73181088-9D7C-4F3F-8995-320AA511A0FA}" srcOrd="0" destOrd="0" presId="urn:microsoft.com/office/officeart/2005/8/layout/vList5"/>
    <dgm:cxn modelId="{D2181E3F-E30A-4163-8E63-1522D98C0305}" srcId="{A84F0602-5D59-40D5-ABD0-CABEF2E0FF55}" destId="{95FDFC89-E6C9-4949-BAB5-9BAA3CF1D5F9}" srcOrd="2" destOrd="0" parTransId="{7577AF28-D4FB-4832-BEE4-E971D7803959}" sibTransId="{DAE771AF-28BE-49F1-A206-B0B55ED23142}"/>
    <dgm:cxn modelId="{210EE943-1FB7-4F08-9DCA-522A8DF95684}" srcId="{A84F0602-5D59-40D5-ABD0-CABEF2E0FF55}" destId="{6760C1CC-E38A-4D50-BAC6-BAF0A61813EC}" srcOrd="7" destOrd="0" parTransId="{74259895-345C-4405-A803-ED4BFF3C533A}" sibTransId="{266B8156-BBCE-477A-BFD8-2A804A1C68D4}"/>
    <dgm:cxn modelId="{E01BFC68-43D1-449F-94CC-617693A65A6B}" type="presOf" srcId="{44AFAF58-5907-4963-8ABE-3C59EAB4F936}" destId="{45EF8BF8-5C0F-4EA0-A52F-60BE5D562D21}" srcOrd="0" destOrd="0" presId="urn:microsoft.com/office/officeart/2005/8/layout/vList5"/>
    <dgm:cxn modelId="{9E86786D-8AC4-4286-A50C-7ED35B59F12A}" srcId="{A84F0602-5D59-40D5-ABD0-CABEF2E0FF55}" destId="{7EEA6C4A-7197-4DCB-861B-68D5A43846C7}" srcOrd="4" destOrd="0" parTransId="{67EC1DBB-780D-4BD8-81DC-571A2CC81D6A}" sibTransId="{5D2CA2D7-0764-4DF8-B900-5C7B3816F634}"/>
    <dgm:cxn modelId="{CB669F52-9770-4227-8BE2-73C516352EC6}" srcId="{A84F0602-5D59-40D5-ABD0-CABEF2E0FF55}" destId="{44AFAF58-5907-4963-8ABE-3C59EAB4F936}" srcOrd="0" destOrd="0" parTransId="{3BD27C73-1CBA-454A-BC9F-7704C0396A6E}" sibTransId="{77A6C20C-B1B8-4E26-87E8-DAC3E1AC56BF}"/>
    <dgm:cxn modelId="{352E6079-E9AE-40F1-A8B5-59803FF0868D}" type="presOf" srcId="{6760C1CC-E38A-4D50-BAC6-BAF0A61813EC}" destId="{99719616-40A0-4601-9983-5E54C1134909}" srcOrd="0" destOrd="0" presId="urn:microsoft.com/office/officeart/2005/8/layout/vList5"/>
    <dgm:cxn modelId="{E8FD1D97-04C6-467B-859D-05154FF034D9}" srcId="{A84F0602-5D59-40D5-ABD0-CABEF2E0FF55}" destId="{A4A3592D-6503-4D8E-B819-817D119E4D71}" srcOrd="5" destOrd="0" parTransId="{58D89839-BE7B-4E44-9089-215B2ECDDF3C}" sibTransId="{88AAA5D9-CC7F-4515-A61E-8B93716B6CEF}"/>
    <dgm:cxn modelId="{E19865A8-B192-44DA-A6E2-248854EAC1C1}" type="presOf" srcId="{AFAA0F43-0FBE-4274-B2BD-362C00EC0774}" destId="{4B78C099-B7EE-4658-B0DF-6CF55EB775F7}" srcOrd="0" destOrd="0" presId="urn:microsoft.com/office/officeart/2005/8/layout/vList5"/>
    <dgm:cxn modelId="{BBCB9EAA-75D4-43FC-A1B3-15880EF21166}" type="presOf" srcId="{A84F0602-5D59-40D5-ABD0-CABEF2E0FF55}" destId="{27720A7C-D181-45BD-BCCA-BB0BF8EA6B20}" srcOrd="0" destOrd="0" presId="urn:microsoft.com/office/officeart/2005/8/layout/vList5"/>
    <dgm:cxn modelId="{79D73AAC-438F-467D-A20F-4A960DAFA41A}" type="presOf" srcId="{A4A3592D-6503-4D8E-B819-817D119E4D71}" destId="{02250A02-CFD3-43C3-A11F-FE29494056A9}" srcOrd="0" destOrd="0" presId="urn:microsoft.com/office/officeart/2005/8/layout/vList5"/>
    <dgm:cxn modelId="{0F36F9B0-F319-4BF5-98B5-4C739AC1E37E}" type="presOf" srcId="{A5025DF4-8E51-43B3-8790-1579F84361B7}" destId="{1DDF8C94-F42D-4DB5-92CA-31B4A8102962}" srcOrd="0" destOrd="0" presId="urn:microsoft.com/office/officeart/2005/8/layout/vList5"/>
    <dgm:cxn modelId="{0A8F5FB2-29F4-4A23-ACB2-77E9192AEBFA}" srcId="{A84F0602-5D59-40D5-ABD0-CABEF2E0FF55}" destId="{A5025DF4-8E51-43B3-8790-1579F84361B7}" srcOrd="6" destOrd="0" parTransId="{31A9B27E-DFD8-4A15-85DC-B10CAB25FC0A}" sibTransId="{69165C2E-B2EE-4907-BADF-66E68278AE68}"/>
    <dgm:cxn modelId="{191364BB-8739-4122-8F7F-14FA298C6E3C}" srcId="{A84F0602-5D59-40D5-ABD0-CABEF2E0FF55}" destId="{35621CE2-75D5-4A1C-9E85-B072C8C1EFD6}" srcOrd="1" destOrd="0" parTransId="{367A2FAA-9D4E-42C6-9CB5-368D26AEB9A0}" sibTransId="{A72CDCAB-0C8A-43DC-BA3C-27BBC3811304}"/>
    <dgm:cxn modelId="{F594D8E8-DC77-4259-A4FC-8980C0760791}" type="presOf" srcId="{7EEA6C4A-7197-4DCB-861B-68D5A43846C7}" destId="{273C434D-E00D-4342-A861-CE1FDADBE4EB}" srcOrd="0" destOrd="0" presId="urn:microsoft.com/office/officeart/2005/8/layout/vList5"/>
    <dgm:cxn modelId="{9C9206F3-CE3D-4592-9C2F-5BA117A7EA88}" type="presOf" srcId="{95FDFC89-E6C9-4949-BAB5-9BAA3CF1D5F9}" destId="{61AC8712-D725-4261-8F1F-E70226D7A60A}" srcOrd="0" destOrd="0" presId="urn:microsoft.com/office/officeart/2005/8/layout/vList5"/>
    <dgm:cxn modelId="{AD96D9F9-0BE4-4DA1-8A8A-9B186EDACB68}" srcId="{A84F0602-5D59-40D5-ABD0-CABEF2E0FF55}" destId="{AFAA0F43-0FBE-4274-B2BD-362C00EC0774}" srcOrd="3" destOrd="0" parTransId="{1E2BACF1-C47C-4760-B53A-EA73DFA1647D}" sibTransId="{7EEAFADD-B550-494E-8F64-23E5380EE981}"/>
    <dgm:cxn modelId="{057CDFCE-3E38-4A61-B198-7060782EAA99}" type="presParOf" srcId="{27720A7C-D181-45BD-BCCA-BB0BF8EA6B20}" destId="{69A791EA-F8F3-4ECE-834D-5014A5DBC337}" srcOrd="0" destOrd="0" presId="urn:microsoft.com/office/officeart/2005/8/layout/vList5"/>
    <dgm:cxn modelId="{257082FC-2FE2-4F5B-9C49-5CA29D54BAF4}" type="presParOf" srcId="{69A791EA-F8F3-4ECE-834D-5014A5DBC337}" destId="{45EF8BF8-5C0F-4EA0-A52F-60BE5D562D21}" srcOrd="0" destOrd="0" presId="urn:microsoft.com/office/officeart/2005/8/layout/vList5"/>
    <dgm:cxn modelId="{4CD11C13-7AC2-4C56-9C85-23F1C0578879}" type="presParOf" srcId="{27720A7C-D181-45BD-BCCA-BB0BF8EA6B20}" destId="{4775CEDD-CA85-45B0-9E65-7FCAAB847718}" srcOrd="1" destOrd="0" presId="urn:microsoft.com/office/officeart/2005/8/layout/vList5"/>
    <dgm:cxn modelId="{22C8B0DC-12FC-4014-A6FC-D89130A97483}" type="presParOf" srcId="{27720A7C-D181-45BD-BCCA-BB0BF8EA6B20}" destId="{E8103FC1-6F53-403C-87DB-CF955B2E1903}" srcOrd="2" destOrd="0" presId="urn:microsoft.com/office/officeart/2005/8/layout/vList5"/>
    <dgm:cxn modelId="{FEF1B849-0035-4FF4-BAD4-1BCBF91C046D}" type="presParOf" srcId="{E8103FC1-6F53-403C-87DB-CF955B2E1903}" destId="{73181088-9D7C-4F3F-8995-320AA511A0FA}" srcOrd="0" destOrd="0" presId="urn:microsoft.com/office/officeart/2005/8/layout/vList5"/>
    <dgm:cxn modelId="{0EDCA381-F38C-4C56-BE21-D9CB4562F070}" type="presParOf" srcId="{27720A7C-D181-45BD-BCCA-BB0BF8EA6B20}" destId="{D6A81AB4-CAEE-4F8B-854D-E2C483F78CE0}" srcOrd="3" destOrd="0" presId="urn:microsoft.com/office/officeart/2005/8/layout/vList5"/>
    <dgm:cxn modelId="{BD4D160F-3585-4EC4-BB8F-B0A005B62720}" type="presParOf" srcId="{27720A7C-D181-45BD-BCCA-BB0BF8EA6B20}" destId="{4E592E14-AA96-46BC-AD66-FC8040155E9F}" srcOrd="4" destOrd="0" presId="urn:microsoft.com/office/officeart/2005/8/layout/vList5"/>
    <dgm:cxn modelId="{C3392396-9744-4A6F-81B9-FA94567E8199}" type="presParOf" srcId="{4E592E14-AA96-46BC-AD66-FC8040155E9F}" destId="{61AC8712-D725-4261-8F1F-E70226D7A60A}" srcOrd="0" destOrd="0" presId="urn:microsoft.com/office/officeart/2005/8/layout/vList5"/>
    <dgm:cxn modelId="{89C10469-4F7F-48B5-B093-F1EA7EA85B3D}" type="presParOf" srcId="{27720A7C-D181-45BD-BCCA-BB0BF8EA6B20}" destId="{35FE461A-3C60-4F20-A6D4-917D1E99D8FF}" srcOrd="5" destOrd="0" presId="urn:microsoft.com/office/officeart/2005/8/layout/vList5"/>
    <dgm:cxn modelId="{D43A76C0-BB7A-4536-8E40-B81E3BDD57AC}" type="presParOf" srcId="{27720A7C-D181-45BD-BCCA-BB0BF8EA6B20}" destId="{11B944B4-5B5F-427D-9742-9E4C48CFAA53}" srcOrd="6" destOrd="0" presId="urn:microsoft.com/office/officeart/2005/8/layout/vList5"/>
    <dgm:cxn modelId="{5E231899-BF5B-4A70-B478-F619B6AF3F27}" type="presParOf" srcId="{11B944B4-5B5F-427D-9742-9E4C48CFAA53}" destId="{4B78C099-B7EE-4658-B0DF-6CF55EB775F7}" srcOrd="0" destOrd="0" presId="urn:microsoft.com/office/officeart/2005/8/layout/vList5"/>
    <dgm:cxn modelId="{F09805D7-F254-4F04-BD0B-0BA3E1F687A0}" type="presParOf" srcId="{27720A7C-D181-45BD-BCCA-BB0BF8EA6B20}" destId="{39EC6B63-8962-46ED-88D8-F847DF026E68}" srcOrd="7" destOrd="0" presId="urn:microsoft.com/office/officeart/2005/8/layout/vList5"/>
    <dgm:cxn modelId="{BDDBFA03-FACB-4342-A9C2-FDD66F411AF4}" type="presParOf" srcId="{27720A7C-D181-45BD-BCCA-BB0BF8EA6B20}" destId="{6A066C79-B649-4E27-9DC5-D4EED8BEBEBD}" srcOrd="8" destOrd="0" presId="urn:microsoft.com/office/officeart/2005/8/layout/vList5"/>
    <dgm:cxn modelId="{0198B457-42FF-4F30-81EF-FDF7B61EADEA}" type="presParOf" srcId="{6A066C79-B649-4E27-9DC5-D4EED8BEBEBD}" destId="{273C434D-E00D-4342-A861-CE1FDADBE4EB}" srcOrd="0" destOrd="0" presId="urn:microsoft.com/office/officeart/2005/8/layout/vList5"/>
    <dgm:cxn modelId="{B914CED0-FC72-452C-94B6-262E679AF058}" type="presParOf" srcId="{27720A7C-D181-45BD-BCCA-BB0BF8EA6B20}" destId="{685E2BA3-C753-4F2F-B110-CC6968B0022B}" srcOrd="9" destOrd="0" presId="urn:microsoft.com/office/officeart/2005/8/layout/vList5"/>
    <dgm:cxn modelId="{D285CE51-EA1C-4922-9AD5-2813EDC879B6}" type="presParOf" srcId="{27720A7C-D181-45BD-BCCA-BB0BF8EA6B20}" destId="{17BFC949-097F-4D11-AA0E-4F48D9F9732F}" srcOrd="10" destOrd="0" presId="urn:microsoft.com/office/officeart/2005/8/layout/vList5"/>
    <dgm:cxn modelId="{BE2DCB37-8337-4D74-9763-B52BF28D0AB4}" type="presParOf" srcId="{17BFC949-097F-4D11-AA0E-4F48D9F9732F}" destId="{02250A02-CFD3-43C3-A11F-FE29494056A9}" srcOrd="0" destOrd="0" presId="urn:microsoft.com/office/officeart/2005/8/layout/vList5"/>
    <dgm:cxn modelId="{B407D417-1C89-4088-96F5-B2ABA111CDBA}" type="presParOf" srcId="{27720A7C-D181-45BD-BCCA-BB0BF8EA6B20}" destId="{3CAE2389-A604-444A-99A8-455FE3052E77}" srcOrd="11" destOrd="0" presId="urn:microsoft.com/office/officeart/2005/8/layout/vList5"/>
    <dgm:cxn modelId="{E9E6076D-02E6-497A-B287-96575F3E3BDB}" type="presParOf" srcId="{27720A7C-D181-45BD-BCCA-BB0BF8EA6B20}" destId="{60D0AE4E-E051-4012-BFBA-3DD6B6652ADF}" srcOrd="12" destOrd="0" presId="urn:microsoft.com/office/officeart/2005/8/layout/vList5"/>
    <dgm:cxn modelId="{437E54F4-DBEE-4B84-ADE1-805E651265F2}" type="presParOf" srcId="{60D0AE4E-E051-4012-BFBA-3DD6B6652ADF}" destId="{1DDF8C94-F42D-4DB5-92CA-31B4A8102962}" srcOrd="0" destOrd="0" presId="urn:microsoft.com/office/officeart/2005/8/layout/vList5"/>
    <dgm:cxn modelId="{21415942-B7DC-48B8-8DBC-BF867A9E1589}" type="presParOf" srcId="{27720A7C-D181-45BD-BCCA-BB0BF8EA6B20}" destId="{3D6D4413-BC5D-40DE-BCBE-ECEDE260500D}" srcOrd="13" destOrd="0" presId="urn:microsoft.com/office/officeart/2005/8/layout/vList5"/>
    <dgm:cxn modelId="{3D86008C-B58F-4155-BC78-4F676363654E}" type="presParOf" srcId="{27720A7C-D181-45BD-BCCA-BB0BF8EA6B20}" destId="{EDB0F8CE-8C56-49A8-A758-640245041317}" srcOrd="14" destOrd="0" presId="urn:microsoft.com/office/officeart/2005/8/layout/vList5"/>
    <dgm:cxn modelId="{D81C84AE-CA9C-4F16-B176-A2F3CF87787C}" type="presParOf" srcId="{EDB0F8CE-8C56-49A8-A758-640245041317}" destId="{99719616-40A0-4601-9983-5E54C113490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4F0602-5D59-40D5-ABD0-CABEF2E0FF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AFAF58-5907-4963-8ABE-3C59EAB4F936}">
      <dgm:prSet phldrT="[Text]" custT="1"/>
      <dgm:spPr>
        <a:solidFill>
          <a:srgbClr val="00B050"/>
        </a:solidFill>
      </dgm:spPr>
      <dgm:t>
        <a:bodyPr/>
        <a:lstStyle/>
        <a:p>
          <a:r>
            <a:rPr lang="en-GB" altLang="en-US" sz="3600" b="1" dirty="0"/>
            <a:t>Introduction and Motivation</a:t>
          </a:r>
          <a:endParaRPr lang="en-US" sz="3600" b="1" dirty="0">
            <a:solidFill>
              <a:schemeClr val="bg1"/>
            </a:solidFill>
          </a:endParaRPr>
        </a:p>
      </dgm:t>
    </dgm:pt>
    <dgm:pt modelId="{3BD27C73-1CBA-454A-BC9F-7704C0396A6E}" type="parTrans" cxnId="{CB669F52-9770-4227-8BE2-73C516352EC6}">
      <dgm:prSet/>
      <dgm:spPr/>
      <dgm:t>
        <a:bodyPr/>
        <a:lstStyle/>
        <a:p>
          <a:endParaRPr lang="en-US"/>
        </a:p>
      </dgm:t>
    </dgm:pt>
    <dgm:pt modelId="{77A6C20C-B1B8-4E26-87E8-DAC3E1AC56BF}" type="sibTrans" cxnId="{CB669F52-9770-4227-8BE2-73C516352EC6}">
      <dgm:prSet/>
      <dgm:spPr/>
      <dgm:t>
        <a:bodyPr/>
        <a:lstStyle/>
        <a:p>
          <a:endParaRPr lang="en-US"/>
        </a:p>
      </dgm:t>
    </dgm:pt>
    <dgm:pt modelId="{AFAA0F43-0FBE-4274-B2BD-362C00EC0774}">
      <dgm:prSet phldrT="[Text]" custT="1"/>
      <dgm:spPr>
        <a:solidFill>
          <a:srgbClr val="00B050"/>
        </a:solidFill>
      </dgm:spPr>
      <dgm:t>
        <a:bodyPr/>
        <a:lstStyle/>
        <a:p>
          <a:r>
            <a:rPr lang="en-US" sz="3600" b="1" dirty="0"/>
            <a:t>Social Online Routing Protocol (SOR)</a:t>
          </a:r>
        </a:p>
      </dgm:t>
    </dgm:pt>
    <dgm:pt modelId="{1E2BACF1-C47C-4760-B53A-EA73DFA1647D}" type="parTrans" cxnId="{AD96D9F9-0BE4-4DA1-8A8A-9B186EDACB68}">
      <dgm:prSet/>
      <dgm:spPr/>
      <dgm:t>
        <a:bodyPr/>
        <a:lstStyle/>
        <a:p>
          <a:endParaRPr lang="en-US"/>
        </a:p>
      </dgm:t>
    </dgm:pt>
    <dgm:pt modelId="{7EEAFADD-B550-494E-8F64-23E5380EE981}" type="sibTrans" cxnId="{AD96D9F9-0BE4-4DA1-8A8A-9B186EDACB68}">
      <dgm:prSet/>
      <dgm:spPr/>
      <dgm:t>
        <a:bodyPr/>
        <a:lstStyle/>
        <a:p>
          <a:endParaRPr lang="en-US"/>
        </a:p>
      </dgm:t>
    </dgm:pt>
    <dgm:pt modelId="{A5025DF4-8E51-43B3-8790-1579F84361B7}">
      <dgm:prSet phldrT="[Text]" custT="1"/>
      <dgm:spPr>
        <a:solidFill>
          <a:schemeClr val="accent2"/>
        </a:solidFill>
      </dgm:spPr>
      <dgm:t>
        <a:bodyPr/>
        <a:lstStyle/>
        <a:p>
          <a:r>
            <a:rPr lang="en-US" sz="3600" b="1" dirty="0"/>
            <a:t>Efficiency of SOR</a:t>
          </a:r>
        </a:p>
      </dgm:t>
    </dgm:pt>
    <dgm:pt modelId="{31A9B27E-DFD8-4A15-85DC-B10CAB25FC0A}" type="parTrans" cxnId="{0A8F5FB2-29F4-4A23-ACB2-77E9192AEBFA}">
      <dgm:prSet/>
      <dgm:spPr/>
      <dgm:t>
        <a:bodyPr/>
        <a:lstStyle/>
        <a:p>
          <a:endParaRPr lang="en-US"/>
        </a:p>
      </dgm:t>
    </dgm:pt>
    <dgm:pt modelId="{69165C2E-B2EE-4907-BADF-66E68278AE68}" type="sibTrans" cxnId="{0A8F5FB2-29F4-4A23-ACB2-77E9192AEBFA}">
      <dgm:prSet/>
      <dgm:spPr/>
      <dgm:t>
        <a:bodyPr/>
        <a:lstStyle/>
        <a:p>
          <a:endParaRPr lang="en-US"/>
        </a:p>
      </dgm:t>
    </dgm:pt>
    <dgm:pt modelId="{7EEA6C4A-7197-4DCB-861B-68D5A43846C7}">
      <dgm:prSet phldrT="[Text]" custT="1"/>
      <dgm:spPr>
        <a:solidFill>
          <a:srgbClr val="00B050"/>
        </a:solidFill>
      </dgm:spPr>
      <dgm:t>
        <a:bodyPr/>
        <a:lstStyle/>
        <a:p>
          <a:r>
            <a:rPr lang="en-US" sz="3600" b="1" kern="1200" dirty="0"/>
            <a:t>Autonomous Social Priority</a:t>
          </a:r>
          <a:endParaRPr lang="en-US" sz="3600" b="1" kern="1200" dirty="0">
            <a:solidFill>
              <a:prstClr val="white"/>
            </a:solidFill>
            <a:latin typeface="Calibri" panose="020F0502020204030204"/>
            <a:ea typeface="+mn-ea"/>
            <a:cs typeface="+mn-cs"/>
          </a:endParaRPr>
        </a:p>
      </dgm:t>
    </dgm:pt>
    <dgm:pt modelId="{67EC1DBB-780D-4BD8-81DC-571A2CC81D6A}" type="parTrans" cxnId="{9E86786D-8AC4-4286-A50C-7ED35B59F12A}">
      <dgm:prSet/>
      <dgm:spPr/>
      <dgm:t>
        <a:bodyPr/>
        <a:lstStyle/>
        <a:p>
          <a:endParaRPr lang="en-US"/>
        </a:p>
      </dgm:t>
    </dgm:pt>
    <dgm:pt modelId="{5D2CA2D7-0764-4DF8-B900-5C7B3816F634}" type="sibTrans" cxnId="{9E86786D-8AC4-4286-A50C-7ED35B59F12A}">
      <dgm:prSet/>
      <dgm:spPr/>
      <dgm:t>
        <a:bodyPr/>
        <a:lstStyle/>
        <a:p>
          <a:endParaRPr lang="en-US"/>
        </a:p>
      </dgm:t>
    </dgm:pt>
    <dgm:pt modelId="{A4A3592D-6503-4D8E-B819-817D119E4D71}">
      <dgm:prSet phldrT="[Text]" custT="1"/>
      <dgm:spPr>
        <a:solidFill>
          <a:srgbClr val="00B050"/>
        </a:solidFill>
      </dgm:spPr>
      <dgm:t>
        <a:bodyPr/>
        <a:lstStyle/>
        <a:p>
          <a:r>
            <a:rPr lang="en-US" sz="3600" b="1" dirty="0"/>
            <a:t>Privacy Preservation ability of SOR</a:t>
          </a:r>
        </a:p>
      </dgm:t>
    </dgm:pt>
    <dgm:pt modelId="{58D89839-BE7B-4E44-9089-215B2ECDDF3C}" type="parTrans" cxnId="{E8FD1D97-04C6-467B-859D-05154FF034D9}">
      <dgm:prSet/>
      <dgm:spPr/>
      <dgm:t>
        <a:bodyPr/>
        <a:lstStyle/>
        <a:p>
          <a:endParaRPr lang="en-US"/>
        </a:p>
      </dgm:t>
    </dgm:pt>
    <dgm:pt modelId="{88AAA5D9-CC7F-4515-A61E-8B93716B6CEF}" type="sibTrans" cxnId="{E8FD1D97-04C6-467B-859D-05154FF034D9}">
      <dgm:prSet/>
      <dgm:spPr/>
      <dgm:t>
        <a:bodyPr/>
        <a:lstStyle/>
        <a:p>
          <a:endParaRPr lang="en-US"/>
        </a:p>
      </dgm:t>
    </dgm:pt>
    <dgm:pt modelId="{6760C1CC-E38A-4D50-BAC6-BAF0A61813EC}">
      <dgm:prSet phldrT="[Text]" custT="1"/>
      <dgm:spPr/>
      <dgm:t>
        <a:bodyPr/>
        <a:lstStyle/>
        <a:p>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gm:t>
    </dgm:pt>
    <dgm:pt modelId="{74259895-345C-4405-A803-ED4BFF3C533A}" type="parTrans" cxnId="{210EE943-1FB7-4F08-9DCA-522A8DF95684}">
      <dgm:prSet/>
      <dgm:spPr/>
      <dgm:t>
        <a:bodyPr/>
        <a:lstStyle/>
        <a:p>
          <a:endParaRPr lang="en-US"/>
        </a:p>
      </dgm:t>
    </dgm:pt>
    <dgm:pt modelId="{266B8156-BBCE-477A-BFD8-2A804A1C68D4}" type="sibTrans" cxnId="{210EE943-1FB7-4F08-9DCA-522A8DF95684}">
      <dgm:prSet/>
      <dgm:spPr/>
      <dgm:t>
        <a:bodyPr/>
        <a:lstStyle/>
        <a:p>
          <a:endParaRPr lang="en-US"/>
        </a:p>
      </dgm:t>
    </dgm:pt>
    <dgm:pt modelId="{95FDFC89-E6C9-4949-BAB5-9BAA3CF1D5F9}">
      <dgm:prSet phldrT="[Text]" custT="1"/>
      <dgm:spPr>
        <a:solidFill>
          <a:srgbClr val="00B050"/>
        </a:solidFill>
      </dgm:spPr>
      <dgm:t>
        <a:bodyPr/>
        <a:lstStyle/>
        <a:p>
          <a:r>
            <a:rPr lang="en-US" sz="3600" b="1" dirty="0"/>
            <a:t>Stratified Privacy Model (SPM)</a:t>
          </a:r>
        </a:p>
      </dgm:t>
    </dgm:pt>
    <dgm:pt modelId="{7577AF28-D4FB-4832-BEE4-E971D7803959}" type="parTrans" cxnId="{D2181E3F-E30A-4163-8E63-1522D98C0305}">
      <dgm:prSet/>
      <dgm:spPr/>
      <dgm:t>
        <a:bodyPr/>
        <a:lstStyle/>
        <a:p>
          <a:endParaRPr lang="en-US"/>
        </a:p>
      </dgm:t>
    </dgm:pt>
    <dgm:pt modelId="{DAE771AF-28BE-49F1-A206-B0B55ED23142}" type="sibTrans" cxnId="{D2181E3F-E30A-4163-8E63-1522D98C0305}">
      <dgm:prSet/>
      <dgm:spPr/>
      <dgm:t>
        <a:bodyPr/>
        <a:lstStyle/>
        <a:p>
          <a:endParaRPr lang="en-US"/>
        </a:p>
      </dgm:t>
    </dgm:pt>
    <dgm:pt modelId="{35621CE2-75D5-4A1C-9E85-B072C8C1EFD6}">
      <dgm:prSet phldrT="[Text]" custT="1"/>
      <dgm:spPr>
        <a:solidFill>
          <a:srgbClr val="00B050"/>
        </a:solidFill>
      </dgm:spPr>
      <dgm:t>
        <a:bodyPr/>
        <a:lstStyle/>
        <a:p>
          <a:r>
            <a:rPr lang="en-GB" altLang="en-US" sz="3600" b="1" dirty="0">
              <a:solidFill>
                <a:schemeClr val="bg1"/>
              </a:solidFill>
            </a:rPr>
            <a:t>Related Work and </a:t>
          </a:r>
          <a:r>
            <a:rPr lang="en-US" sz="3600" b="1" dirty="0"/>
            <a:t>Research Questions </a:t>
          </a:r>
          <a:r>
            <a:rPr lang="en-GB" altLang="en-US" sz="3600" b="1" dirty="0">
              <a:solidFill>
                <a:schemeClr val="bg1"/>
              </a:solidFill>
            </a:rPr>
            <a:t> </a:t>
          </a:r>
          <a:endParaRPr lang="en-US" sz="3600" b="1" dirty="0">
            <a:solidFill>
              <a:schemeClr val="bg1"/>
            </a:solidFill>
          </a:endParaRPr>
        </a:p>
      </dgm:t>
    </dgm:pt>
    <dgm:pt modelId="{367A2FAA-9D4E-42C6-9CB5-368D26AEB9A0}" type="parTrans" cxnId="{191364BB-8739-4122-8F7F-14FA298C6E3C}">
      <dgm:prSet/>
      <dgm:spPr/>
      <dgm:t>
        <a:bodyPr/>
        <a:lstStyle/>
        <a:p>
          <a:endParaRPr lang="en-US"/>
        </a:p>
      </dgm:t>
    </dgm:pt>
    <dgm:pt modelId="{A72CDCAB-0C8A-43DC-BA3C-27BBC3811304}" type="sibTrans" cxnId="{191364BB-8739-4122-8F7F-14FA298C6E3C}">
      <dgm:prSet/>
      <dgm:spPr/>
      <dgm:t>
        <a:bodyPr/>
        <a:lstStyle/>
        <a:p>
          <a:endParaRPr lang="en-US"/>
        </a:p>
      </dgm:t>
    </dgm:pt>
    <dgm:pt modelId="{27720A7C-D181-45BD-BCCA-BB0BF8EA6B20}" type="pres">
      <dgm:prSet presAssocID="{A84F0602-5D59-40D5-ABD0-CABEF2E0FF55}" presName="Name0" presStyleCnt="0">
        <dgm:presLayoutVars>
          <dgm:dir/>
          <dgm:animLvl val="lvl"/>
          <dgm:resizeHandles val="exact"/>
        </dgm:presLayoutVars>
      </dgm:prSet>
      <dgm:spPr/>
    </dgm:pt>
    <dgm:pt modelId="{69A791EA-F8F3-4ECE-834D-5014A5DBC337}" type="pres">
      <dgm:prSet presAssocID="{44AFAF58-5907-4963-8ABE-3C59EAB4F936}" presName="linNode" presStyleCnt="0"/>
      <dgm:spPr/>
    </dgm:pt>
    <dgm:pt modelId="{45EF8BF8-5C0F-4EA0-A52F-60BE5D562D21}" type="pres">
      <dgm:prSet presAssocID="{44AFAF58-5907-4963-8ABE-3C59EAB4F936}" presName="parentText" presStyleLbl="node1" presStyleIdx="0" presStyleCnt="8" custScaleX="177116">
        <dgm:presLayoutVars>
          <dgm:chMax val="1"/>
          <dgm:bulletEnabled val="1"/>
        </dgm:presLayoutVars>
      </dgm:prSet>
      <dgm:spPr/>
    </dgm:pt>
    <dgm:pt modelId="{4775CEDD-CA85-45B0-9E65-7FCAAB847718}" type="pres">
      <dgm:prSet presAssocID="{77A6C20C-B1B8-4E26-87E8-DAC3E1AC56BF}" presName="sp" presStyleCnt="0"/>
      <dgm:spPr/>
    </dgm:pt>
    <dgm:pt modelId="{E8103FC1-6F53-403C-87DB-CF955B2E1903}" type="pres">
      <dgm:prSet presAssocID="{35621CE2-75D5-4A1C-9E85-B072C8C1EFD6}" presName="linNode" presStyleCnt="0"/>
      <dgm:spPr/>
    </dgm:pt>
    <dgm:pt modelId="{73181088-9D7C-4F3F-8995-320AA511A0FA}" type="pres">
      <dgm:prSet presAssocID="{35621CE2-75D5-4A1C-9E85-B072C8C1EFD6}" presName="parentText" presStyleLbl="node1" presStyleIdx="1" presStyleCnt="8" custScaleX="177116" custLinFactNeighborX="-506">
        <dgm:presLayoutVars>
          <dgm:chMax val="1"/>
          <dgm:bulletEnabled val="1"/>
        </dgm:presLayoutVars>
      </dgm:prSet>
      <dgm:spPr/>
    </dgm:pt>
    <dgm:pt modelId="{D6A81AB4-CAEE-4F8B-854D-E2C483F78CE0}" type="pres">
      <dgm:prSet presAssocID="{A72CDCAB-0C8A-43DC-BA3C-27BBC3811304}" presName="sp" presStyleCnt="0"/>
      <dgm:spPr/>
    </dgm:pt>
    <dgm:pt modelId="{4E592E14-AA96-46BC-AD66-FC8040155E9F}" type="pres">
      <dgm:prSet presAssocID="{95FDFC89-E6C9-4949-BAB5-9BAA3CF1D5F9}" presName="linNode" presStyleCnt="0"/>
      <dgm:spPr/>
    </dgm:pt>
    <dgm:pt modelId="{61AC8712-D725-4261-8F1F-E70226D7A60A}" type="pres">
      <dgm:prSet presAssocID="{95FDFC89-E6C9-4949-BAB5-9BAA3CF1D5F9}" presName="parentText" presStyleLbl="node1" presStyleIdx="2" presStyleCnt="8" custScaleX="177116">
        <dgm:presLayoutVars>
          <dgm:chMax val="1"/>
          <dgm:bulletEnabled val="1"/>
        </dgm:presLayoutVars>
      </dgm:prSet>
      <dgm:spPr/>
    </dgm:pt>
    <dgm:pt modelId="{35FE461A-3C60-4F20-A6D4-917D1E99D8FF}" type="pres">
      <dgm:prSet presAssocID="{DAE771AF-28BE-49F1-A206-B0B55ED23142}" presName="sp" presStyleCnt="0"/>
      <dgm:spPr/>
    </dgm:pt>
    <dgm:pt modelId="{11B944B4-5B5F-427D-9742-9E4C48CFAA53}" type="pres">
      <dgm:prSet presAssocID="{AFAA0F43-0FBE-4274-B2BD-362C00EC0774}" presName="linNode" presStyleCnt="0"/>
      <dgm:spPr/>
    </dgm:pt>
    <dgm:pt modelId="{4B78C099-B7EE-4658-B0DF-6CF55EB775F7}" type="pres">
      <dgm:prSet presAssocID="{AFAA0F43-0FBE-4274-B2BD-362C00EC0774}" presName="parentText" presStyleLbl="node1" presStyleIdx="3" presStyleCnt="8" custScaleX="177116">
        <dgm:presLayoutVars>
          <dgm:chMax val="1"/>
          <dgm:bulletEnabled val="1"/>
        </dgm:presLayoutVars>
      </dgm:prSet>
      <dgm:spPr/>
    </dgm:pt>
    <dgm:pt modelId="{39EC6B63-8962-46ED-88D8-F847DF026E68}" type="pres">
      <dgm:prSet presAssocID="{7EEAFADD-B550-494E-8F64-23E5380EE981}" presName="sp" presStyleCnt="0"/>
      <dgm:spPr/>
    </dgm:pt>
    <dgm:pt modelId="{6A066C79-B649-4E27-9DC5-D4EED8BEBEBD}" type="pres">
      <dgm:prSet presAssocID="{7EEA6C4A-7197-4DCB-861B-68D5A43846C7}" presName="linNode" presStyleCnt="0"/>
      <dgm:spPr/>
    </dgm:pt>
    <dgm:pt modelId="{273C434D-E00D-4342-A861-CE1FDADBE4EB}" type="pres">
      <dgm:prSet presAssocID="{7EEA6C4A-7197-4DCB-861B-68D5A43846C7}" presName="parentText" presStyleLbl="node1" presStyleIdx="4" presStyleCnt="8" custScaleX="177116">
        <dgm:presLayoutVars>
          <dgm:chMax val="1"/>
          <dgm:bulletEnabled val="1"/>
        </dgm:presLayoutVars>
      </dgm:prSet>
      <dgm:spPr/>
    </dgm:pt>
    <dgm:pt modelId="{685E2BA3-C753-4F2F-B110-CC6968B0022B}" type="pres">
      <dgm:prSet presAssocID="{5D2CA2D7-0764-4DF8-B900-5C7B3816F634}" presName="sp" presStyleCnt="0"/>
      <dgm:spPr/>
    </dgm:pt>
    <dgm:pt modelId="{17BFC949-097F-4D11-AA0E-4F48D9F9732F}" type="pres">
      <dgm:prSet presAssocID="{A4A3592D-6503-4D8E-B819-817D119E4D71}" presName="linNode" presStyleCnt="0"/>
      <dgm:spPr/>
    </dgm:pt>
    <dgm:pt modelId="{02250A02-CFD3-43C3-A11F-FE29494056A9}" type="pres">
      <dgm:prSet presAssocID="{A4A3592D-6503-4D8E-B819-817D119E4D71}" presName="parentText" presStyleLbl="node1" presStyleIdx="5" presStyleCnt="8" custScaleX="177116">
        <dgm:presLayoutVars>
          <dgm:chMax val="1"/>
          <dgm:bulletEnabled val="1"/>
        </dgm:presLayoutVars>
      </dgm:prSet>
      <dgm:spPr/>
    </dgm:pt>
    <dgm:pt modelId="{3CAE2389-A604-444A-99A8-455FE3052E77}" type="pres">
      <dgm:prSet presAssocID="{88AAA5D9-CC7F-4515-A61E-8B93716B6CEF}" presName="sp" presStyleCnt="0"/>
      <dgm:spPr/>
    </dgm:pt>
    <dgm:pt modelId="{60D0AE4E-E051-4012-BFBA-3DD6B6652ADF}" type="pres">
      <dgm:prSet presAssocID="{A5025DF4-8E51-43B3-8790-1579F84361B7}" presName="linNode" presStyleCnt="0"/>
      <dgm:spPr/>
    </dgm:pt>
    <dgm:pt modelId="{1DDF8C94-F42D-4DB5-92CA-31B4A8102962}" type="pres">
      <dgm:prSet presAssocID="{A5025DF4-8E51-43B3-8790-1579F84361B7}" presName="parentText" presStyleLbl="node1" presStyleIdx="6" presStyleCnt="8" custScaleX="177116">
        <dgm:presLayoutVars>
          <dgm:chMax val="1"/>
          <dgm:bulletEnabled val="1"/>
        </dgm:presLayoutVars>
      </dgm:prSet>
      <dgm:spPr/>
    </dgm:pt>
    <dgm:pt modelId="{3D6D4413-BC5D-40DE-BCBE-ECEDE260500D}" type="pres">
      <dgm:prSet presAssocID="{69165C2E-B2EE-4907-BADF-66E68278AE68}" presName="sp" presStyleCnt="0"/>
      <dgm:spPr/>
    </dgm:pt>
    <dgm:pt modelId="{EDB0F8CE-8C56-49A8-A758-640245041317}" type="pres">
      <dgm:prSet presAssocID="{6760C1CC-E38A-4D50-BAC6-BAF0A61813EC}" presName="linNode" presStyleCnt="0"/>
      <dgm:spPr/>
    </dgm:pt>
    <dgm:pt modelId="{99719616-40A0-4601-9983-5E54C1134909}" type="pres">
      <dgm:prSet presAssocID="{6760C1CC-E38A-4D50-BAC6-BAF0A61813EC}" presName="parentText" presStyleLbl="node1" presStyleIdx="7" presStyleCnt="8" custScaleX="177116">
        <dgm:presLayoutVars>
          <dgm:chMax val="1"/>
          <dgm:bulletEnabled val="1"/>
        </dgm:presLayoutVars>
      </dgm:prSet>
      <dgm:spPr/>
    </dgm:pt>
  </dgm:ptLst>
  <dgm:cxnLst>
    <dgm:cxn modelId="{EFD10A31-D318-45AA-A8FD-F33D1A28BAA6}" type="presOf" srcId="{35621CE2-75D5-4A1C-9E85-B072C8C1EFD6}" destId="{73181088-9D7C-4F3F-8995-320AA511A0FA}" srcOrd="0" destOrd="0" presId="urn:microsoft.com/office/officeart/2005/8/layout/vList5"/>
    <dgm:cxn modelId="{D2181E3F-E30A-4163-8E63-1522D98C0305}" srcId="{A84F0602-5D59-40D5-ABD0-CABEF2E0FF55}" destId="{95FDFC89-E6C9-4949-BAB5-9BAA3CF1D5F9}" srcOrd="2" destOrd="0" parTransId="{7577AF28-D4FB-4832-BEE4-E971D7803959}" sibTransId="{DAE771AF-28BE-49F1-A206-B0B55ED23142}"/>
    <dgm:cxn modelId="{210EE943-1FB7-4F08-9DCA-522A8DF95684}" srcId="{A84F0602-5D59-40D5-ABD0-CABEF2E0FF55}" destId="{6760C1CC-E38A-4D50-BAC6-BAF0A61813EC}" srcOrd="7" destOrd="0" parTransId="{74259895-345C-4405-A803-ED4BFF3C533A}" sibTransId="{266B8156-BBCE-477A-BFD8-2A804A1C68D4}"/>
    <dgm:cxn modelId="{E01BFC68-43D1-449F-94CC-617693A65A6B}" type="presOf" srcId="{44AFAF58-5907-4963-8ABE-3C59EAB4F936}" destId="{45EF8BF8-5C0F-4EA0-A52F-60BE5D562D21}" srcOrd="0" destOrd="0" presId="urn:microsoft.com/office/officeart/2005/8/layout/vList5"/>
    <dgm:cxn modelId="{9E86786D-8AC4-4286-A50C-7ED35B59F12A}" srcId="{A84F0602-5D59-40D5-ABD0-CABEF2E0FF55}" destId="{7EEA6C4A-7197-4DCB-861B-68D5A43846C7}" srcOrd="4" destOrd="0" parTransId="{67EC1DBB-780D-4BD8-81DC-571A2CC81D6A}" sibTransId="{5D2CA2D7-0764-4DF8-B900-5C7B3816F634}"/>
    <dgm:cxn modelId="{CB669F52-9770-4227-8BE2-73C516352EC6}" srcId="{A84F0602-5D59-40D5-ABD0-CABEF2E0FF55}" destId="{44AFAF58-5907-4963-8ABE-3C59EAB4F936}" srcOrd="0" destOrd="0" parTransId="{3BD27C73-1CBA-454A-BC9F-7704C0396A6E}" sibTransId="{77A6C20C-B1B8-4E26-87E8-DAC3E1AC56BF}"/>
    <dgm:cxn modelId="{352E6079-E9AE-40F1-A8B5-59803FF0868D}" type="presOf" srcId="{6760C1CC-E38A-4D50-BAC6-BAF0A61813EC}" destId="{99719616-40A0-4601-9983-5E54C1134909}" srcOrd="0" destOrd="0" presId="urn:microsoft.com/office/officeart/2005/8/layout/vList5"/>
    <dgm:cxn modelId="{E8FD1D97-04C6-467B-859D-05154FF034D9}" srcId="{A84F0602-5D59-40D5-ABD0-CABEF2E0FF55}" destId="{A4A3592D-6503-4D8E-B819-817D119E4D71}" srcOrd="5" destOrd="0" parTransId="{58D89839-BE7B-4E44-9089-215B2ECDDF3C}" sibTransId="{88AAA5D9-CC7F-4515-A61E-8B93716B6CEF}"/>
    <dgm:cxn modelId="{E19865A8-B192-44DA-A6E2-248854EAC1C1}" type="presOf" srcId="{AFAA0F43-0FBE-4274-B2BD-362C00EC0774}" destId="{4B78C099-B7EE-4658-B0DF-6CF55EB775F7}" srcOrd="0" destOrd="0" presId="urn:microsoft.com/office/officeart/2005/8/layout/vList5"/>
    <dgm:cxn modelId="{BBCB9EAA-75D4-43FC-A1B3-15880EF21166}" type="presOf" srcId="{A84F0602-5D59-40D5-ABD0-CABEF2E0FF55}" destId="{27720A7C-D181-45BD-BCCA-BB0BF8EA6B20}" srcOrd="0" destOrd="0" presId="urn:microsoft.com/office/officeart/2005/8/layout/vList5"/>
    <dgm:cxn modelId="{79D73AAC-438F-467D-A20F-4A960DAFA41A}" type="presOf" srcId="{A4A3592D-6503-4D8E-B819-817D119E4D71}" destId="{02250A02-CFD3-43C3-A11F-FE29494056A9}" srcOrd="0" destOrd="0" presId="urn:microsoft.com/office/officeart/2005/8/layout/vList5"/>
    <dgm:cxn modelId="{0F36F9B0-F319-4BF5-98B5-4C739AC1E37E}" type="presOf" srcId="{A5025DF4-8E51-43B3-8790-1579F84361B7}" destId="{1DDF8C94-F42D-4DB5-92CA-31B4A8102962}" srcOrd="0" destOrd="0" presId="urn:microsoft.com/office/officeart/2005/8/layout/vList5"/>
    <dgm:cxn modelId="{0A8F5FB2-29F4-4A23-ACB2-77E9192AEBFA}" srcId="{A84F0602-5D59-40D5-ABD0-CABEF2E0FF55}" destId="{A5025DF4-8E51-43B3-8790-1579F84361B7}" srcOrd="6" destOrd="0" parTransId="{31A9B27E-DFD8-4A15-85DC-B10CAB25FC0A}" sibTransId="{69165C2E-B2EE-4907-BADF-66E68278AE68}"/>
    <dgm:cxn modelId="{191364BB-8739-4122-8F7F-14FA298C6E3C}" srcId="{A84F0602-5D59-40D5-ABD0-CABEF2E0FF55}" destId="{35621CE2-75D5-4A1C-9E85-B072C8C1EFD6}" srcOrd="1" destOrd="0" parTransId="{367A2FAA-9D4E-42C6-9CB5-368D26AEB9A0}" sibTransId="{A72CDCAB-0C8A-43DC-BA3C-27BBC3811304}"/>
    <dgm:cxn modelId="{F594D8E8-DC77-4259-A4FC-8980C0760791}" type="presOf" srcId="{7EEA6C4A-7197-4DCB-861B-68D5A43846C7}" destId="{273C434D-E00D-4342-A861-CE1FDADBE4EB}" srcOrd="0" destOrd="0" presId="urn:microsoft.com/office/officeart/2005/8/layout/vList5"/>
    <dgm:cxn modelId="{9C9206F3-CE3D-4592-9C2F-5BA117A7EA88}" type="presOf" srcId="{95FDFC89-E6C9-4949-BAB5-9BAA3CF1D5F9}" destId="{61AC8712-D725-4261-8F1F-E70226D7A60A}" srcOrd="0" destOrd="0" presId="urn:microsoft.com/office/officeart/2005/8/layout/vList5"/>
    <dgm:cxn modelId="{AD96D9F9-0BE4-4DA1-8A8A-9B186EDACB68}" srcId="{A84F0602-5D59-40D5-ABD0-CABEF2E0FF55}" destId="{AFAA0F43-0FBE-4274-B2BD-362C00EC0774}" srcOrd="3" destOrd="0" parTransId="{1E2BACF1-C47C-4760-B53A-EA73DFA1647D}" sibTransId="{7EEAFADD-B550-494E-8F64-23E5380EE981}"/>
    <dgm:cxn modelId="{057CDFCE-3E38-4A61-B198-7060782EAA99}" type="presParOf" srcId="{27720A7C-D181-45BD-BCCA-BB0BF8EA6B20}" destId="{69A791EA-F8F3-4ECE-834D-5014A5DBC337}" srcOrd="0" destOrd="0" presId="urn:microsoft.com/office/officeart/2005/8/layout/vList5"/>
    <dgm:cxn modelId="{257082FC-2FE2-4F5B-9C49-5CA29D54BAF4}" type="presParOf" srcId="{69A791EA-F8F3-4ECE-834D-5014A5DBC337}" destId="{45EF8BF8-5C0F-4EA0-A52F-60BE5D562D21}" srcOrd="0" destOrd="0" presId="urn:microsoft.com/office/officeart/2005/8/layout/vList5"/>
    <dgm:cxn modelId="{4CD11C13-7AC2-4C56-9C85-23F1C0578879}" type="presParOf" srcId="{27720A7C-D181-45BD-BCCA-BB0BF8EA6B20}" destId="{4775CEDD-CA85-45B0-9E65-7FCAAB847718}" srcOrd="1" destOrd="0" presId="urn:microsoft.com/office/officeart/2005/8/layout/vList5"/>
    <dgm:cxn modelId="{22C8B0DC-12FC-4014-A6FC-D89130A97483}" type="presParOf" srcId="{27720A7C-D181-45BD-BCCA-BB0BF8EA6B20}" destId="{E8103FC1-6F53-403C-87DB-CF955B2E1903}" srcOrd="2" destOrd="0" presId="urn:microsoft.com/office/officeart/2005/8/layout/vList5"/>
    <dgm:cxn modelId="{FEF1B849-0035-4FF4-BAD4-1BCBF91C046D}" type="presParOf" srcId="{E8103FC1-6F53-403C-87DB-CF955B2E1903}" destId="{73181088-9D7C-4F3F-8995-320AA511A0FA}" srcOrd="0" destOrd="0" presId="urn:microsoft.com/office/officeart/2005/8/layout/vList5"/>
    <dgm:cxn modelId="{0EDCA381-F38C-4C56-BE21-D9CB4562F070}" type="presParOf" srcId="{27720A7C-D181-45BD-BCCA-BB0BF8EA6B20}" destId="{D6A81AB4-CAEE-4F8B-854D-E2C483F78CE0}" srcOrd="3" destOrd="0" presId="urn:microsoft.com/office/officeart/2005/8/layout/vList5"/>
    <dgm:cxn modelId="{BD4D160F-3585-4EC4-BB8F-B0A005B62720}" type="presParOf" srcId="{27720A7C-D181-45BD-BCCA-BB0BF8EA6B20}" destId="{4E592E14-AA96-46BC-AD66-FC8040155E9F}" srcOrd="4" destOrd="0" presId="urn:microsoft.com/office/officeart/2005/8/layout/vList5"/>
    <dgm:cxn modelId="{C3392396-9744-4A6F-81B9-FA94567E8199}" type="presParOf" srcId="{4E592E14-AA96-46BC-AD66-FC8040155E9F}" destId="{61AC8712-D725-4261-8F1F-E70226D7A60A}" srcOrd="0" destOrd="0" presId="urn:microsoft.com/office/officeart/2005/8/layout/vList5"/>
    <dgm:cxn modelId="{89C10469-4F7F-48B5-B093-F1EA7EA85B3D}" type="presParOf" srcId="{27720A7C-D181-45BD-BCCA-BB0BF8EA6B20}" destId="{35FE461A-3C60-4F20-A6D4-917D1E99D8FF}" srcOrd="5" destOrd="0" presId="urn:microsoft.com/office/officeart/2005/8/layout/vList5"/>
    <dgm:cxn modelId="{D43A76C0-BB7A-4536-8E40-B81E3BDD57AC}" type="presParOf" srcId="{27720A7C-D181-45BD-BCCA-BB0BF8EA6B20}" destId="{11B944B4-5B5F-427D-9742-9E4C48CFAA53}" srcOrd="6" destOrd="0" presId="urn:microsoft.com/office/officeart/2005/8/layout/vList5"/>
    <dgm:cxn modelId="{5E231899-BF5B-4A70-B478-F619B6AF3F27}" type="presParOf" srcId="{11B944B4-5B5F-427D-9742-9E4C48CFAA53}" destId="{4B78C099-B7EE-4658-B0DF-6CF55EB775F7}" srcOrd="0" destOrd="0" presId="urn:microsoft.com/office/officeart/2005/8/layout/vList5"/>
    <dgm:cxn modelId="{F09805D7-F254-4F04-BD0B-0BA3E1F687A0}" type="presParOf" srcId="{27720A7C-D181-45BD-BCCA-BB0BF8EA6B20}" destId="{39EC6B63-8962-46ED-88D8-F847DF026E68}" srcOrd="7" destOrd="0" presId="urn:microsoft.com/office/officeart/2005/8/layout/vList5"/>
    <dgm:cxn modelId="{BDDBFA03-FACB-4342-A9C2-FDD66F411AF4}" type="presParOf" srcId="{27720A7C-D181-45BD-BCCA-BB0BF8EA6B20}" destId="{6A066C79-B649-4E27-9DC5-D4EED8BEBEBD}" srcOrd="8" destOrd="0" presId="urn:microsoft.com/office/officeart/2005/8/layout/vList5"/>
    <dgm:cxn modelId="{0198B457-42FF-4F30-81EF-FDF7B61EADEA}" type="presParOf" srcId="{6A066C79-B649-4E27-9DC5-D4EED8BEBEBD}" destId="{273C434D-E00D-4342-A861-CE1FDADBE4EB}" srcOrd="0" destOrd="0" presId="urn:microsoft.com/office/officeart/2005/8/layout/vList5"/>
    <dgm:cxn modelId="{B914CED0-FC72-452C-94B6-262E679AF058}" type="presParOf" srcId="{27720A7C-D181-45BD-BCCA-BB0BF8EA6B20}" destId="{685E2BA3-C753-4F2F-B110-CC6968B0022B}" srcOrd="9" destOrd="0" presId="urn:microsoft.com/office/officeart/2005/8/layout/vList5"/>
    <dgm:cxn modelId="{D285CE51-EA1C-4922-9AD5-2813EDC879B6}" type="presParOf" srcId="{27720A7C-D181-45BD-BCCA-BB0BF8EA6B20}" destId="{17BFC949-097F-4D11-AA0E-4F48D9F9732F}" srcOrd="10" destOrd="0" presId="urn:microsoft.com/office/officeart/2005/8/layout/vList5"/>
    <dgm:cxn modelId="{BE2DCB37-8337-4D74-9763-B52BF28D0AB4}" type="presParOf" srcId="{17BFC949-097F-4D11-AA0E-4F48D9F9732F}" destId="{02250A02-CFD3-43C3-A11F-FE29494056A9}" srcOrd="0" destOrd="0" presId="urn:microsoft.com/office/officeart/2005/8/layout/vList5"/>
    <dgm:cxn modelId="{B407D417-1C89-4088-96F5-B2ABA111CDBA}" type="presParOf" srcId="{27720A7C-D181-45BD-BCCA-BB0BF8EA6B20}" destId="{3CAE2389-A604-444A-99A8-455FE3052E77}" srcOrd="11" destOrd="0" presId="urn:microsoft.com/office/officeart/2005/8/layout/vList5"/>
    <dgm:cxn modelId="{E9E6076D-02E6-497A-B287-96575F3E3BDB}" type="presParOf" srcId="{27720A7C-D181-45BD-BCCA-BB0BF8EA6B20}" destId="{60D0AE4E-E051-4012-BFBA-3DD6B6652ADF}" srcOrd="12" destOrd="0" presId="urn:microsoft.com/office/officeart/2005/8/layout/vList5"/>
    <dgm:cxn modelId="{437E54F4-DBEE-4B84-ADE1-805E651265F2}" type="presParOf" srcId="{60D0AE4E-E051-4012-BFBA-3DD6B6652ADF}" destId="{1DDF8C94-F42D-4DB5-92CA-31B4A8102962}" srcOrd="0" destOrd="0" presId="urn:microsoft.com/office/officeart/2005/8/layout/vList5"/>
    <dgm:cxn modelId="{21415942-B7DC-48B8-8DBC-BF867A9E1589}" type="presParOf" srcId="{27720A7C-D181-45BD-BCCA-BB0BF8EA6B20}" destId="{3D6D4413-BC5D-40DE-BCBE-ECEDE260500D}" srcOrd="13" destOrd="0" presId="urn:microsoft.com/office/officeart/2005/8/layout/vList5"/>
    <dgm:cxn modelId="{3D86008C-B58F-4155-BC78-4F676363654E}" type="presParOf" srcId="{27720A7C-D181-45BD-BCCA-BB0BF8EA6B20}" destId="{EDB0F8CE-8C56-49A8-A758-640245041317}" srcOrd="14" destOrd="0" presId="urn:microsoft.com/office/officeart/2005/8/layout/vList5"/>
    <dgm:cxn modelId="{D81C84AE-CA9C-4F16-B176-A2F3CF87787C}" type="presParOf" srcId="{EDB0F8CE-8C56-49A8-A758-640245041317}" destId="{99719616-40A0-4601-9983-5E54C113490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4F0602-5D59-40D5-ABD0-CABEF2E0FF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AFAF58-5907-4963-8ABE-3C59EAB4F936}">
      <dgm:prSet phldrT="[Text]" custT="1"/>
      <dgm:spPr>
        <a:solidFill>
          <a:srgbClr val="00B050"/>
        </a:solidFill>
      </dgm:spPr>
      <dgm:t>
        <a:bodyPr/>
        <a:lstStyle/>
        <a:p>
          <a:r>
            <a:rPr lang="en-GB" altLang="en-US" sz="3600" b="1" dirty="0"/>
            <a:t>Introduction and Motivation</a:t>
          </a:r>
          <a:endParaRPr lang="en-US" sz="3600" b="1" dirty="0">
            <a:solidFill>
              <a:schemeClr val="bg1"/>
            </a:solidFill>
          </a:endParaRPr>
        </a:p>
      </dgm:t>
    </dgm:pt>
    <dgm:pt modelId="{3BD27C73-1CBA-454A-BC9F-7704C0396A6E}" type="parTrans" cxnId="{CB669F52-9770-4227-8BE2-73C516352EC6}">
      <dgm:prSet/>
      <dgm:spPr/>
      <dgm:t>
        <a:bodyPr/>
        <a:lstStyle/>
        <a:p>
          <a:endParaRPr lang="en-US"/>
        </a:p>
      </dgm:t>
    </dgm:pt>
    <dgm:pt modelId="{77A6C20C-B1B8-4E26-87E8-DAC3E1AC56BF}" type="sibTrans" cxnId="{CB669F52-9770-4227-8BE2-73C516352EC6}">
      <dgm:prSet/>
      <dgm:spPr/>
      <dgm:t>
        <a:bodyPr/>
        <a:lstStyle/>
        <a:p>
          <a:endParaRPr lang="en-US"/>
        </a:p>
      </dgm:t>
    </dgm:pt>
    <dgm:pt modelId="{AFAA0F43-0FBE-4274-B2BD-362C00EC0774}">
      <dgm:prSet phldrT="[Text]" custT="1"/>
      <dgm:spPr>
        <a:solidFill>
          <a:srgbClr val="00B050"/>
        </a:solidFill>
      </dgm:spPr>
      <dgm:t>
        <a:bodyPr/>
        <a:lstStyle/>
        <a:p>
          <a:r>
            <a:rPr lang="en-US" sz="3600" b="1" dirty="0"/>
            <a:t>Social Online Routing Protocol (SOR)</a:t>
          </a:r>
        </a:p>
      </dgm:t>
    </dgm:pt>
    <dgm:pt modelId="{1E2BACF1-C47C-4760-B53A-EA73DFA1647D}" type="parTrans" cxnId="{AD96D9F9-0BE4-4DA1-8A8A-9B186EDACB68}">
      <dgm:prSet/>
      <dgm:spPr/>
      <dgm:t>
        <a:bodyPr/>
        <a:lstStyle/>
        <a:p>
          <a:endParaRPr lang="en-US"/>
        </a:p>
      </dgm:t>
    </dgm:pt>
    <dgm:pt modelId="{7EEAFADD-B550-494E-8F64-23E5380EE981}" type="sibTrans" cxnId="{AD96D9F9-0BE4-4DA1-8A8A-9B186EDACB68}">
      <dgm:prSet/>
      <dgm:spPr/>
      <dgm:t>
        <a:bodyPr/>
        <a:lstStyle/>
        <a:p>
          <a:endParaRPr lang="en-US"/>
        </a:p>
      </dgm:t>
    </dgm:pt>
    <dgm:pt modelId="{A5025DF4-8E51-43B3-8790-1579F84361B7}">
      <dgm:prSet phldrT="[Text]" custT="1"/>
      <dgm:spPr>
        <a:solidFill>
          <a:srgbClr val="00B050"/>
        </a:solidFill>
      </dgm:spPr>
      <dgm:t>
        <a:bodyPr/>
        <a:lstStyle/>
        <a:p>
          <a:r>
            <a:rPr lang="en-US" sz="3600" b="1" dirty="0"/>
            <a:t>Efficiency of SOR</a:t>
          </a:r>
        </a:p>
      </dgm:t>
    </dgm:pt>
    <dgm:pt modelId="{31A9B27E-DFD8-4A15-85DC-B10CAB25FC0A}" type="parTrans" cxnId="{0A8F5FB2-29F4-4A23-ACB2-77E9192AEBFA}">
      <dgm:prSet/>
      <dgm:spPr/>
      <dgm:t>
        <a:bodyPr/>
        <a:lstStyle/>
        <a:p>
          <a:endParaRPr lang="en-US"/>
        </a:p>
      </dgm:t>
    </dgm:pt>
    <dgm:pt modelId="{69165C2E-B2EE-4907-BADF-66E68278AE68}" type="sibTrans" cxnId="{0A8F5FB2-29F4-4A23-ACB2-77E9192AEBFA}">
      <dgm:prSet/>
      <dgm:spPr/>
      <dgm:t>
        <a:bodyPr/>
        <a:lstStyle/>
        <a:p>
          <a:endParaRPr lang="en-US"/>
        </a:p>
      </dgm:t>
    </dgm:pt>
    <dgm:pt modelId="{7EEA6C4A-7197-4DCB-861B-68D5A43846C7}">
      <dgm:prSet phldrT="[Text]" custT="1"/>
      <dgm:spPr>
        <a:solidFill>
          <a:srgbClr val="00B050"/>
        </a:solidFill>
      </dgm:spPr>
      <dgm:t>
        <a:bodyPr/>
        <a:lstStyle/>
        <a:p>
          <a:r>
            <a:rPr lang="en-US" sz="3600" b="1" kern="1200" dirty="0"/>
            <a:t>Autonomous Social Priority</a:t>
          </a:r>
          <a:endParaRPr lang="en-US" sz="3600" b="1" kern="1200" dirty="0">
            <a:solidFill>
              <a:prstClr val="white"/>
            </a:solidFill>
            <a:latin typeface="Calibri" panose="020F0502020204030204"/>
            <a:ea typeface="+mn-ea"/>
            <a:cs typeface="+mn-cs"/>
          </a:endParaRPr>
        </a:p>
      </dgm:t>
    </dgm:pt>
    <dgm:pt modelId="{67EC1DBB-780D-4BD8-81DC-571A2CC81D6A}" type="parTrans" cxnId="{9E86786D-8AC4-4286-A50C-7ED35B59F12A}">
      <dgm:prSet/>
      <dgm:spPr/>
      <dgm:t>
        <a:bodyPr/>
        <a:lstStyle/>
        <a:p>
          <a:endParaRPr lang="en-US"/>
        </a:p>
      </dgm:t>
    </dgm:pt>
    <dgm:pt modelId="{5D2CA2D7-0764-4DF8-B900-5C7B3816F634}" type="sibTrans" cxnId="{9E86786D-8AC4-4286-A50C-7ED35B59F12A}">
      <dgm:prSet/>
      <dgm:spPr/>
      <dgm:t>
        <a:bodyPr/>
        <a:lstStyle/>
        <a:p>
          <a:endParaRPr lang="en-US"/>
        </a:p>
      </dgm:t>
    </dgm:pt>
    <dgm:pt modelId="{A4A3592D-6503-4D8E-B819-817D119E4D71}">
      <dgm:prSet phldrT="[Text]" custT="1"/>
      <dgm:spPr>
        <a:solidFill>
          <a:srgbClr val="00B050"/>
        </a:solidFill>
      </dgm:spPr>
      <dgm:t>
        <a:bodyPr/>
        <a:lstStyle/>
        <a:p>
          <a:r>
            <a:rPr lang="en-US" sz="3600" b="1" dirty="0"/>
            <a:t>Privacy Preservation ability of SOR</a:t>
          </a:r>
        </a:p>
      </dgm:t>
    </dgm:pt>
    <dgm:pt modelId="{58D89839-BE7B-4E44-9089-215B2ECDDF3C}" type="parTrans" cxnId="{E8FD1D97-04C6-467B-859D-05154FF034D9}">
      <dgm:prSet/>
      <dgm:spPr/>
      <dgm:t>
        <a:bodyPr/>
        <a:lstStyle/>
        <a:p>
          <a:endParaRPr lang="en-US"/>
        </a:p>
      </dgm:t>
    </dgm:pt>
    <dgm:pt modelId="{88AAA5D9-CC7F-4515-A61E-8B93716B6CEF}" type="sibTrans" cxnId="{E8FD1D97-04C6-467B-859D-05154FF034D9}">
      <dgm:prSet/>
      <dgm:spPr/>
      <dgm:t>
        <a:bodyPr/>
        <a:lstStyle/>
        <a:p>
          <a:endParaRPr lang="en-US"/>
        </a:p>
      </dgm:t>
    </dgm:pt>
    <dgm:pt modelId="{6760C1CC-E38A-4D50-BAC6-BAF0A61813EC}">
      <dgm:prSet phldrT="[Text]" custT="1"/>
      <dgm:spPr>
        <a:solidFill>
          <a:schemeClr val="accent2"/>
        </a:solidFill>
      </dgm:spPr>
      <dgm:t>
        <a:bodyPr/>
        <a:lstStyle/>
        <a:p>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gm:t>
    </dgm:pt>
    <dgm:pt modelId="{74259895-345C-4405-A803-ED4BFF3C533A}" type="parTrans" cxnId="{210EE943-1FB7-4F08-9DCA-522A8DF95684}">
      <dgm:prSet/>
      <dgm:spPr/>
      <dgm:t>
        <a:bodyPr/>
        <a:lstStyle/>
        <a:p>
          <a:endParaRPr lang="en-US"/>
        </a:p>
      </dgm:t>
    </dgm:pt>
    <dgm:pt modelId="{266B8156-BBCE-477A-BFD8-2A804A1C68D4}" type="sibTrans" cxnId="{210EE943-1FB7-4F08-9DCA-522A8DF95684}">
      <dgm:prSet/>
      <dgm:spPr/>
      <dgm:t>
        <a:bodyPr/>
        <a:lstStyle/>
        <a:p>
          <a:endParaRPr lang="en-US"/>
        </a:p>
      </dgm:t>
    </dgm:pt>
    <dgm:pt modelId="{95FDFC89-E6C9-4949-BAB5-9BAA3CF1D5F9}">
      <dgm:prSet phldrT="[Text]" custT="1"/>
      <dgm:spPr>
        <a:solidFill>
          <a:srgbClr val="00B050"/>
        </a:solidFill>
      </dgm:spPr>
      <dgm:t>
        <a:bodyPr/>
        <a:lstStyle/>
        <a:p>
          <a:r>
            <a:rPr lang="en-US" sz="3600" b="1" dirty="0"/>
            <a:t>Stratified Privacy Model (SPM)</a:t>
          </a:r>
        </a:p>
      </dgm:t>
    </dgm:pt>
    <dgm:pt modelId="{7577AF28-D4FB-4832-BEE4-E971D7803959}" type="parTrans" cxnId="{D2181E3F-E30A-4163-8E63-1522D98C0305}">
      <dgm:prSet/>
      <dgm:spPr/>
      <dgm:t>
        <a:bodyPr/>
        <a:lstStyle/>
        <a:p>
          <a:endParaRPr lang="en-US"/>
        </a:p>
      </dgm:t>
    </dgm:pt>
    <dgm:pt modelId="{DAE771AF-28BE-49F1-A206-B0B55ED23142}" type="sibTrans" cxnId="{D2181E3F-E30A-4163-8E63-1522D98C0305}">
      <dgm:prSet/>
      <dgm:spPr/>
      <dgm:t>
        <a:bodyPr/>
        <a:lstStyle/>
        <a:p>
          <a:endParaRPr lang="en-US"/>
        </a:p>
      </dgm:t>
    </dgm:pt>
    <dgm:pt modelId="{35621CE2-75D5-4A1C-9E85-B072C8C1EFD6}">
      <dgm:prSet phldrT="[Text]" custT="1"/>
      <dgm:spPr>
        <a:solidFill>
          <a:srgbClr val="00B050"/>
        </a:solidFill>
      </dgm:spPr>
      <dgm:t>
        <a:bodyPr/>
        <a:lstStyle/>
        <a:p>
          <a:r>
            <a:rPr lang="en-GB" altLang="en-US" sz="3600" b="1" dirty="0">
              <a:solidFill>
                <a:schemeClr val="bg1"/>
              </a:solidFill>
            </a:rPr>
            <a:t>Related Work and </a:t>
          </a:r>
          <a:r>
            <a:rPr lang="en-US" sz="3600" b="1" dirty="0"/>
            <a:t>Research Questions </a:t>
          </a:r>
          <a:r>
            <a:rPr lang="en-GB" altLang="en-US" sz="3600" b="1" dirty="0">
              <a:solidFill>
                <a:schemeClr val="bg1"/>
              </a:solidFill>
            </a:rPr>
            <a:t> </a:t>
          </a:r>
          <a:endParaRPr lang="en-US" sz="3600" b="1" dirty="0">
            <a:solidFill>
              <a:schemeClr val="bg1"/>
            </a:solidFill>
          </a:endParaRPr>
        </a:p>
      </dgm:t>
    </dgm:pt>
    <dgm:pt modelId="{367A2FAA-9D4E-42C6-9CB5-368D26AEB9A0}" type="parTrans" cxnId="{191364BB-8739-4122-8F7F-14FA298C6E3C}">
      <dgm:prSet/>
      <dgm:spPr/>
      <dgm:t>
        <a:bodyPr/>
        <a:lstStyle/>
        <a:p>
          <a:endParaRPr lang="en-US"/>
        </a:p>
      </dgm:t>
    </dgm:pt>
    <dgm:pt modelId="{A72CDCAB-0C8A-43DC-BA3C-27BBC3811304}" type="sibTrans" cxnId="{191364BB-8739-4122-8F7F-14FA298C6E3C}">
      <dgm:prSet/>
      <dgm:spPr/>
      <dgm:t>
        <a:bodyPr/>
        <a:lstStyle/>
        <a:p>
          <a:endParaRPr lang="en-US"/>
        </a:p>
      </dgm:t>
    </dgm:pt>
    <dgm:pt modelId="{27720A7C-D181-45BD-BCCA-BB0BF8EA6B20}" type="pres">
      <dgm:prSet presAssocID="{A84F0602-5D59-40D5-ABD0-CABEF2E0FF55}" presName="Name0" presStyleCnt="0">
        <dgm:presLayoutVars>
          <dgm:dir/>
          <dgm:animLvl val="lvl"/>
          <dgm:resizeHandles val="exact"/>
        </dgm:presLayoutVars>
      </dgm:prSet>
      <dgm:spPr/>
    </dgm:pt>
    <dgm:pt modelId="{69A791EA-F8F3-4ECE-834D-5014A5DBC337}" type="pres">
      <dgm:prSet presAssocID="{44AFAF58-5907-4963-8ABE-3C59EAB4F936}" presName="linNode" presStyleCnt="0"/>
      <dgm:spPr/>
    </dgm:pt>
    <dgm:pt modelId="{45EF8BF8-5C0F-4EA0-A52F-60BE5D562D21}" type="pres">
      <dgm:prSet presAssocID="{44AFAF58-5907-4963-8ABE-3C59EAB4F936}" presName="parentText" presStyleLbl="node1" presStyleIdx="0" presStyleCnt="8" custScaleX="177116">
        <dgm:presLayoutVars>
          <dgm:chMax val="1"/>
          <dgm:bulletEnabled val="1"/>
        </dgm:presLayoutVars>
      </dgm:prSet>
      <dgm:spPr/>
    </dgm:pt>
    <dgm:pt modelId="{4775CEDD-CA85-45B0-9E65-7FCAAB847718}" type="pres">
      <dgm:prSet presAssocID="{77A6C20C-B1B8-4E26-87E8-DAC3E1AC56BF}" presName="sp" presStyleCnt="0"/>
      <dgm:spPr/>
    </dgm:pt>
    <dgm:pt modelId="{E8103FC1-6F53-403C-87DB-CF955B2E1903}" type="pres">
      <dgm:prSet presAssocID="{35621CE2-75D5-4A1C-9E85-B072C8C1EFD6}" presName="linNode" presStyleCnt="0"/>
      <dgm:spPr/>
    </dgm:pt>
    <dgm:pt modelId="{73181088-9D7C-4F3F-8995-320AA511A0FA}" type="pres">
      <dgm:prSet presAssocID="{35621CE2-75D5-4A1C-9E85-B072C8C1EFD6}" presName="parentText" presStyleLbl="node1" presStyleIdx="1" presStyleCnt="8" custScaleX="177116" custLinFactNeighborX="-506">
        <dgm:presLayoutVars>
          <dgm:chMax val="1"/>
          <dgm:bulletEnabled val="1"/>
        </dgm:presLayoutVars>
      </dgm:prSet>
      <dgm:spPr/>
    </dgm:pt>
    <dgm:pt modelId="{D6A81AB4-CAEE-4F8B-854D-E2C483F78CE0}" type="pres">
      <dgm:prSet presAssocID="{A72CDCAB-0C8A-43DC-BA3C-27BBC3811304}" presName="sp" presStyleCnt="0"/>
      <dgm:spPr/>
    </dgm:pt>
    <dgm:pt modelId="{4E592E14-AA96-46BC-AD66-FC8040155E9F}" type="pres">
      <dgm:prSet presAssocID="{95FDFC89-E6C9-4949-BAB5-9BAA3CF1D5F9}" presName="linNode" presStyleCnt="0"/>
      <dgm:spPr/>
    </dgm:pt>
    <dgm:pt modelId="{61AC8712-D725-4261-8F1F-E70226D7A60A}" type="pres">
      <dgm:prSet presAssocID="{95FDFC89-E6C9-4949-BAB5-9BAA3CF1D5F9}" presName="parentText" presStyleLbl="node1" presStyleIdx="2" presStyleCnt="8" custScaleX="177116">
        <dgm:presLayoutVars>
          <dgm:chMax val="1"/>
          <dgm:bulletEnabled val="1"/>
        </dgm:presLayoutVars>
      </dgm:prSet>
      <dgm:spPr/>
    </dgm:pt>
    <dgm:pt modelId="{35FE461A-3C60-4F20-A6D4-917D1E99D8FF}" type="pres">
      <dgm:prSet presAssocID="{DAE771AF-28BE-49F1-A206-B0B55ED23142}" presName="sp" presStyleCnt="0"/>
      <dgm:spPr/>
    </dgm:pt>
    <dgm:pt modelId="{11B944B4-5B5F-427D-9742-9E4C48CFAA53}" type="pres">
      <dgm:prSet presAssocID="{AFAA0F43-0FBE-4274-B2BD-362C00EC0774}" presName="linNode" presStyleCnt="0"/>
      <dgm:spPr/>
    </dgm:pt>
    <dgm:pt modelId="{4B78C099-B7EE-4658-B0DF-6CF55EB775F7}" type="pres">
      <dgm:prSet presAssocID="{AFAA0F43-0FBE-4274-B2BD-362C00EC0774}" presName="parentText" presStyleLbl="node1" presStyleIdx="3" presStyleCnt="8" custScaleX="177116">
        <dgm:presLayoutVars>
          <dgm:chMax val="1"/>
          <dgm:bulletEnabled val="1"/>
        </dgm:presLayoutVars>
      </dgm:prSet>
      <dgm:spPr/>
    </dgm:pt>
    <dgm:pt modelId="{39EC6B63-8962-46ED-88D8-F847DF026E68}" type="pres">
      <dgm:prSet presAssocID="{7EEAFADD-B550-494E-8F64-23E5380EE981}" presName="sp" presStyleCnt="0"/>
      <dgm:spPr/>
    </dgm:pt>
    <dgm:pt modelId="{6A066C79-B649-4E27-9DC5-D4EED8BEBEBD}" type="pres">
      <dgm:prSet presAssocID="{7EEA6C4A-7197-4DCB-861B-68D5A43846C7}" presName="linNode" presStyleCnt="0"/>
      <dgm:spPr/>
    </dgm:pt>
    <dgm:pt modelId="{273C434D-E00D-4342-A861-CE1FDADBE4EB}" type="pres">
      <dgm:prSet presAssocID="{7EEA6C4A-7197-4DCB-861B-68D5A43846C7}" presName="parentText" presStyleLbl="node1" presStyleIdx="4" presStyleCnt="8" custScaleX="177116">
        <dgm:presLayoutVars>
          <dgm:chMax val="1"/>
          <dgm:bulletEnabled val="1"/>
        </dgm:presLayoutVars>
      </dgm:prSet>
      <dgm:spPr/>
    </dgm:pt>
    <dgm:pt modelId="{685E2BA3-C753-4F2F-B110-CC6968B0022B}" type="pres">
      <dgm:prSet presAssocID="{5D2CA2D7-0764-4DF8-B900-5C7B3816F634}" presName="sp" presStyleCnt="0"/>
      <dgm:spPr/>
    </dgm:pt>
    <dgm:pt modelId="{17BFC949-097F-4D11-AA0E-4F48D9F9732F}" type="pres">
      <dgm:prSet presAssocID="{A4A3592D-6503-4D8E-B819-817D119E4D71}" presName="linNode" presStyleCnt="0"/>
      <dgm:spPr/>
    </dgm:pt>
    <dgm:pt modelId="{02250A02-CFD3-43C3-A11F-FE29494056A9}" type="pres">
      <dgm:prSet presAssocID="{A4A3592D-6503-4D8E-B819-817D119E4D71}" presName="parentText" presStyleLbl="node1" presStyleIdx="5" presStyleCnt="8" custScaleX="177116">
        <dgm:presLayoutVars>
          <dgm:chMax val="1"/>
          <dgm:bulletEnabled val="1"/>
        </dgm:presLayoutVars>
      </dgm:prSet>
      <dgm:spPr/>
    </dgm:pt>
    <dgm:pt modelId="{3CAE2389-A604-444A-99A8-455FE3052E77}" type="pres">
      <dgm:prSet presAssocID="{88AAA5D9-CC7F-4515-A61E-8B93716B6CEF}" presName="sp" presStyleCnt="0"/>
      <dgm:spPr/>
    </dgm:pt>
    <dgm:pt modelId="{60D0AE4E-E051-4012-BFBA-3DD6B6652ADF}" type="pres">
      <dgm:prSet presAssocID="{A5025DF4-8E51-43B3-8790-1579F84361B7}" presName="linNode" presStyleCnt="0"/>
      <dgm:spPr/>
    </dgm:pt>
    <dgm:pt modelId="{1DDF8C94-F42D-4DB5-92CA-31B4A8102962}" type="pres">
      <dgm:prSet presAssocID="{A5025DF4-8E51-43B3-8790-1579F84361B7}" presName="parentText" presStyleLbl="node1" presStyleIdx="6" presStyleCnt="8" custScaleX="177116">
        <dgm:presLayoutVars>
          <dgm:chMax val="1"/>
          <dgm:bulletEnabled val="1"/>
        </dgm:presLayoutVars>
      </dgm:prSet>
      <dgm:spPr/>
    </dgm:pt>
    <dgm:pt modelId="{3D6D4413-BC5D-40DE-BCBE-ECEDE260500D}" type="pres">
      <dgm:prSet presAssocID="{69165C2E-B2EE-4907-BADF-66E68278AE68}" presName="sp" presStyleCnt="0"/>
      <dgm:spPr/>
    </dgm:pt>
    <dgm:pt modelId="{EDB0F8CE-8C56-49A8-A758-640245041317}" type="pres">
      <dgm:prSet presAssocID="{6760C1CC-E38A-4D50-BAC6-BAF0A61813EC}" presName="linNode" presStyleCnt="0"/>
      <dgm:spPr/>
    </dgm:pt>
    <dgm:pt modelId="{99719616-40A0-4601-9983-5E54C1134909}" type="pres">
      <dgm:prSet presAssocID="{6760C1CC-E38A-4D50-BAC6-BAF0A61813EC}" presName="parentText" presStyleLbl="node1" presStyleIdx="7" presStyleCnt="8" custScaleX="177116">
        <dgm:presLayoutVars>
          <dgm:chMax val="1"/>
          <dgm:bulletEnabled val="1"/>
        </dgm:presLayoutVars>
      </dgm:prSet>
      <dgm:spPr/>
    </dgm:pt>
  </dgm:ptLst>
  <dgm:cxnLst>
    <dgm:cxn modelId="{EFD10A31-D318-45AA-A8FD-F33D1A28BAA6}" type="presOf" srcId="{35621CE2-75D5-4A1C-9E85-B072C8C1EFD6}" destId="{73181088-9D7C-4F3F-8995-320AA511A0FA}" srcOrd="0" destOrd="0" presId="urn:microsoft.com/office/officeart/2005/8/layout/vList5"/>
    <dgm:cxn modelId="{D2181E3F-E30A-4163-8E63-1522D98C0305}" srcId="{A84F0602-5D59-40D5-ABD0-CABEF2E0FF55}" destId="{95FDFC89-E6C9-4949-BAB5-9BAA3CF1D5F9}" srcOrd="2" destOrd="0" parTransId="{7577AF28-D4FB-4832-BEE4-E971D7803959}" sibTransId="{DAE771AF-28BE-49F1-A206-B0B55ED23142}"/>
    <dgm:cxn modelId="{210EE943-1FB7-4F08-9DCA-522A8DF95684}" srcId="{A84F0602-5D59-40D5-ABD0-CABEF2E0FF55}" destId="{6760C1CC-E38A-4D50-BAC6-BAF0A61813EC}" srcOrd="7" destOrd="0" parTransId="{74259895-345C-4405-A803-ED4BFF3C533A}" sibTransId="{266B8156-BBCE-477A-BFD8-2A804A1C68D4}"/>
    <dgm:cxn modelId="{E01BFC68-43D1-449F-94CC-617693A65A6B}" type="presOf" srcId="{44AFAF58-5907-4963-8ABE-3C59EAB4F936}" destId="{45EF8BF8-5C0F-4EA0-A52F-60BE5D562D21}" srcOrd="0" destOrd="0" presId="urn:microsoft.com/office/officeart/2005/8/layout/vList5"/>
    <dgm:cxn modelId="{9E86786D-8AC4-4286-A50C-7ED35B59F12A}" srcId="{A84F0602-5D59-40D5-ABD0-CABEF2E0FF55}" destId="{7EEA6C4A-7197-4DCB-861B-68D5A43846C7}" srcOrd="4" destOrd="0" parTransId="{67EC1DBB-780D-4BD8-81DC-571A2CC81D6A}" sibTransId="{5D2CA2D7-0764-4DF8-B900-5C7B3816F634}"/>
    <dgm:cxn modelId="{CB669F52-9770-4227-8BE2-73C516352EC6}" srcId="{A84F0602-5D59-40D5-ABD0-CABEF2E0FF55}" destId="{44AFAF58-5907-4963-8ABE-3C59EAB4F936}" srcOrd="0" destOrd="0" parTransId="{3BD27C73-1CBA-454A-BC9F-7704C0396A6E}" sibTransId="{77A6C20C-B1B8-4E26-87E8-DAC3E1AC56BF}"/>
    <dgm:cxn modelId="{352E6079-E9AE-40F1-A8B5-59803FF0868D}" type="presOf" srcId="{6760C1CC-E38A-4D50-BAC6-BAF0A61813EC}" destId="{99719616-40A0-4601-9983-5E54C1134909}" srcOrd="0" destOrd="0" presId="urn:microsoft.com/office/officeart/2005/8/layout/vList5"/>
    <dgm:cxn modelId="{E8FD1D97-04C6-467B-859D-05154FF034D9}" srcId="{A84F0602-5D59-40D5-ABD0-CABEF2E0FF55}" destId="{A4A3592D-6503-4D8E-B819-817D119E4D71}" srcOrd="5" destOrd="0" parTransId="{58D89839-BE7B-4E44-9089-215B2ECDDF3C}" sibTransId="{88AAA5D9-CC7F-4515-A61E-8B93716B6CEF}"/>
    <dgm:cxn modelId="{E19865A8-B192-44DA-A6E2-248854EAC1C1}" type="presOf" srcId="{AFAA0F43-0FBE-4274-B2BD-362C00EC0774}" destId="{4B78C099-B7EE-4658-B0DF-6CF55EB775F7}" srcOrd="0" destOrd="0" presId="urn:microsoft.com/office/officeart/2005/8/layout/vList5"/>
    <dgm:cxn modelId="{BBCB9EAA-75D4-43FC-A1B3-15880EF21166}" type="presOf" srcId="{A84F0602-5D59-40D5-ABD0-CABEF2E0FF55}" destId="{27720A7C-D181-45BD-BCCA-BB0BF8EA6B20}" srcOrd="0" destOrd="0" presId="urn:microsoft.com/office/officeart/2005/8/layout/vList5"/>
    <dgm:cxn modelId="{79D73AAC-438F-467D-A20F-4A960DAFA41A}" type="presOf" srcId="{A4A3592D-6503-4D8E-B819-817D119E4D71}" destId="{02250A02-CFD3-43C3-A11F-FE29494056A9}" srcOrd="0" destOrd="0" presId="urn:microsoft.com/office/officeart/2005/8/layout/vList5"/>
    <dgm:cxn modelId="{0F36F9B0-F319-4BF5-98B5-4C739AC1E37E}" type="presOf" srcId="{A5025DF4-8E51-43B3-8790-1579F84361B7}" destId="{1DDF8C94-F42D-4DB5-92CA-31B4A8102962}" srcOrd="0" destOrd="0" presId="urn:microsoft.com/office/officeart/2005/8/layout/vList5"/>
    <dgm:cxn modelId="{0A8F5FB2-29F4-4A23-ACB2-77E9192AEBFA}" srcId="{A84F0602-5D59-40D5-ABD0-CABEF2E0FF55}" destId="{A5025DF4-8E51-43B3-8790-1579F84361B7}" srcOrd="6" destOrd="0" parTransId="{31A9B27E-DFD8-4A15-85DC-B10CAB25FC0A}" sibTransId="{69165C2E-B2EE-4907-BADF-66E68278AE68}"/>
    <dgm:cxn modelId="{191364BB-8739-4122-8F7F-14FA298C6E3C}" srcId="{A84F0602-5D59-40D5-ABD0-CABEF2E0FF55}" destId="{35621CE2-75D5-4A1C-9E85-B072C8C1EFD6}" srcOrd="1" destOrd="0" parTransId="{367A2FAA-9D4E-42C6-9CB5-368D26AEB9A0}" sibTransId="{A72CDCAB-0C8A-43DC-BA3C-27BBC3811304}"/>
    <dgm:cxn modelId="{F594D8E8-DC77-4259-A4FC-8980C0760791}" type="presOf" srcId="{7EEA6C4A-7197-4DCB-861B-68D5A43846C7}" destId="{273C434D-E00D-4342-A861-CE1FDADBE4EB}" srcOrd="0" destOrd="0" presId="urn:microsoft.com/office/officeart/2005/8/layout/vList5"/>
    <dgm:cxn modelId="{9C9206F3-CE3D-4592-9C2F-5BA117A7EA88}" type="presOf" srcId="{95FDFC89-E6C9-4949-BAB5-9BAA3CF1D5F9}" destId="{61AC8712-D725-4261-8F1F-E70226D7A60A}" srcOrd="0" destOrd="0" presId="urn:microsoft.com/office/officeart/2005/8/layout/vList5"/>
    <dgm:cxn modelId="{AD96D9F9-0BE4-4DA1-8A8A-9B186EDACB68}" srcId="{A84F0602-5D59-40D5-ABD0-CABEF2E0FF55}" destId="{AFAA0F43-0FBE-4274-B2BD-362C00EC0774}" srcOrd="3" destOrd="0" parTransId="{1E2BACF1-C47C-4760-B53A-EA73DFA1647D}" sibTransId="{7EEAFADD-B550-494E-8F64-23E5380EE981}"/>
    <dgm:cxn modelId="{057CDFCE-3E38-4A61-B198-7060782EAA99}" type="presParOf" srcId="{27720A7C-D181-45BD-BCCA-BB0BF8EA6B20}" destId="{69A791EA-F8F3-4ECE-834D-5014A5DBC337}" srcOrd="0" destOrd="0" presId="urn:microsoft.com/office/officeart/2005/8/layout/vList5"/>
    <dgm:cxn modelId="{257082FC-2FE2-4F5B-9C49-5CA29D54BAF4}" type="presParOf" srcId="{69A791EA-F8F3-4ECE-834D-5014A5DBC337}" destId="{45EF8BF8-5C0F-4EA0-A52F-60BE5D562D21}" srcOrd="0" destOrd="0" presId="urn:microsoft.com/office/officeart/2005/8/layout/vList5"/>
    <dgm:cxn modelId="{4CD11C13-7AC2-4C56-9C85-23F1C0578879}" type="presParOf" srcId="{27720A7C-D181-45BD-BCCA-BB0BF8EA6B20}" destId="{4775CEDD-CA85-45B0-9E65-7FCAAB847718}" srcOrd="1" destOrd="0" presId="urn:microsoft.com/office/officeart/2005/8/layout/vList5"/>
    <dgm:cxn modelId="{22C8B0DC-12FC-4014-A6FC-D89130A97483}" type="presParOf" srcId="{27720A7C-D181-45BD-BCCA-BB0BF8EA6B20}" destId="{E8103FC1-6F53-403C-87DB-CF955B2E1903}" srcOrd="2" destOrd="0" presId="urn:microsoft.com/office/officeart/2005/8/layout/vList5"/>
    <dgm:cxn modelId="{FEF1B849-0035-4FF4-BAD4-1BCBF91C046D}" type="presParOf" srcId="{E8103FC1-6F53-403C-87DB-CF955B2E1903}" destId="{73181088-9D7C-4F3F-8995-320AA511A0FA}" srcOrd="0" destOrd="0" presId="urn:microsoft.com/office/officeart/2005/8/layout/vList5"/>
    <dgm:cxn modelId="{0EDCA381-F38C-4C56-BE21-D9CB4562F070}" type="presParOf" srcId="{27720A7C-D181-45BD-BCCA-BB0BF8EA6B20}" destId="{D6A81AB4-CAEE-4F8B-854D-E2C483F78CE0}" srcOrd="3" destOrd="0" presId="urn:microsoft.com/office/officeart/2005/8/layout/vList5"/>
    <dgm:cxn modelId="{BD4D160F-3585-4EC4-BB8F-B0A005B62720}" type="presParOf" srcId="{27720A7C-D181-45BD-BCCA-BB0BF8EA6B20}" destId="{4E592E14-AA96-46BC-AD66-FC8040155E9F}" srcOrd="4" destOrd="0" presId="urn:microsoft.com/office/officeart/2005/8/layout/vList5"/>
    <dgm:cxn modelId="{C3392396-9744-4A6F-81B9-FA94567E8199}" type="presParOf" srcId="{4E592E14-AA96-46BC-AD66-FC8040155E9F}" destId="{61AC8712-D725-4261-8F1F-E70226D7A60A}" srcOrd="0" destOrd="0" presId="urn:microsoft.com/office/officeart/2005/8/layout/vList5"/>
    <dgm:cxn modelId="{89C10469-4F7F-48B5-B093-F1EA7EA85B3D}" type="presParOf" srcId="{27720A7C-D181-45BD-BCCA-BB0BF8EA6B20}" destId="{35FE461A-3C60-4F20-A6D4-917D1E99D8FF}" srcOrd="5" destOrd="0" presId="urn:microsoft.com/office/officeart/2005/8/layout/vList5"/>
    <dgm:cxn modelId="{D43A76C0-BB7A-4536-8E40-B81E3BDD57AC}" type="presParOf" srcId="{27720A7C-D181-45BD-BCCA-BB0BF8EA6B20}" destId="{11B944B4-5B5F-427D-9742-9E4C48CFAA53}" srcOrd="6" destOrd="0" presId="urn:microsoft.com/office/officeart/2005/8/layout/vList5"/>
    <dgm:cxn modelId="{5E231899-BF5B-4A70-B478-F619B6AF3F27}" type="presParOf" srcId="{11B944B4-5B5F-427D-9742-9E4C48CFAA53}" destId="{4B78C099-B7EE-4658-B0DF-6CF55EB775F7}" srcOrd="0" destOrd="0" presId="urn:microsoft.com/office/officeart/2005/8/layout/vList5"/>
    <dgm:cxn modelId="{F09805D7-F254-4F04-BD0B-0BA3E1F687A0}" type="presParOf" srcId="{27720A7C-D181-45BD-BCCA-BB0BF8EA6B20}" destId="{39EC6B63-8962-46ED-88D8-F847DF026E68}" srcOrd="7" destOrd="0" presId="urn:microsoft.com/office/officeart/2005/8/layout/vList5"/>
    <dgm:cxn modelId="{BDDBFA03-FACB-4342-A9C2-FDD66F411AF4}" type="presParOf" srcId="{27720A7C-D181-45BD-BCCA-BB0BF8EA6B20}" destId="{6A066C79-B649-4E27-9DC5-D4EED8BEBEBD}" srcOrd="8" destOrd="0" presId="urn:microsoft.com/office/officeart/2005/8/layout/vList5"/>
    <dgm:cxn modelId="{0198B457-42FF-4F30-81EF-FDF7B61EADEA}" type="presParOf" srcId="{6A066C79-B649-4E27-9DC5-D4EED8BEBEBD}" destId="{273C434D-E00D-4342-A861-CE1FDADBE4EB}" srcOrd="0" destOrd="0" presId="urn:microsoft.com/office/officeart/2005/8/layout/vList5"/>
    <dgm:cxn modelId="{B914CED0-FC72-452C-94B6-262E679AF058}" type="presParOf" srcId="{27720A7C-D181-45BD-BCCA-BB0BF8EA6B20}" destId="{685E2BA3-C753-4F2F-B110-CC6968B0022B}" srcOrd="9" destOrd="0" presId="urn:microsoft.com/office/officeart/2005/8/layout/vList5"/>
    <dgm:cxn modelId="{D285CE51-EA1C-4922-9AD5-2813EDC879B6}" type="presParOf" srcId="{27720A7C-D181-45BD-BCCA-BB0BF8EA6B20}" destId="{17BFC949-097F-4D11-AA0E-4F48D9F9732F}" srcOrd="10" destOrd="0" presId="urn:microsoft.com/office/officeart/2005/8/layout/vList5"/>
    <dgm:cxn modelId="{BE2DCB37-8337-4D74-9763-B52BF28D0AB4}" type="presParOf" srcId="{17BFC949-097F-4D11-AA0E-4F48D9F9732F}" destId="{02250A02-CFD3-43C3-A11F-FE29494056A9}" srcOrd="0" destOrd="0" presId="urn:microsoft.com/office/officeart/2005/8/layout/vList5"/>
    <dgm:cxn modelId="{B407D417-1C89-4088-96F5-B2ABA111CDBA}" type="presParOf" srcId="{27720A7C-D181-45BD-BCCA-BB0BF8EA6B20}" destId="{3CAE2389-A604-444A-99A8-455FE3052E77}" srcOrd="11" destOrd="0" presId="urn:microsoft.com/office/officeart/2005/8/layout/vList5"/>
    <dgm:cxn modelId="{E9E6076D-02E6-497A-B287-96575F3E3BDB}" type="presParOf" srcId="{27720A7C-D181-45BD-BCCA-BB0BF8EA6B20}" destId="{60D0AE4E-E051-4012-BFBA-3DD6B6652ADF}" srcOrd="12" destOrd="0" presId="urn:microsoft.com/office/officeart/2005/8/layout/vList5"/>
    <dgm:cxn modelId="{437E54F4-DBEE-4B84-ADE1-805E651265F2}" type="presParOf" srcId="{60D0AE4E-E051-4012-BFBA-3DD6B6652ADF}" destId="{1DDF8C94-F42D-4DB5-92CA-31B4A8102962}" srcOrd="0" destOrd="0" presId="urn:microsoft.com/office/officeart/2005/8/layout/vList5"/>
    <dgm:cxn modelId="{21415942-B7DC-48B8-8DBC-BF867A9E1589}" type="presParOf" srcId="{27720A7C-D181-45BD-BCCA-BB0BF8EA6B20}" destId="{3D6D4413-BC5D-40DE-BCBE-ECEDE260500D}" srcOrd="13" destOrd="0" presId="urn:microsoft.com/office/officeart/2005/8/layout/vList5"/>
    <dgm:cxn modelId="{3D86008C-B58F-4155-BC78-4F676363654E}" type="presParOf" srcId="{27720A7C-D181-45BD-BCCA-BB0BF8EA6B20}" destId="{EDB0F8CE-8C56-49A8-A758-640245041317}" srcOrd="14" destOrd="0" presId="urn:microsoft.com/office/officeart/2005/8/layout/vList5"/>
    <dgm:cxn modelId="{D81C84AE-CA9C-4F16-B176-A2F3CF87787C}" type="presParOf" srcId="{EDB0F8CE-8C56-49A8-A758-640245041317}" destId="{99719616-40A0-4601-9983-5E54C113490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F8BF8-5C0F-4EA0-A52F-60BE5D562D21}">
      <dsp:nvSpPr>
        <dsp:cNvPr id="0" name=""/>
        <dsp:cNvSpPr/>
      </dsp:nvSpPr>
      <dsp:spPr>
        <a:xfrm>
          <a:off x="2187813" y="240"/>
          <a:ext cx="7698984" cy="72535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t>Introduction and Motivation</a:t>
          </a:r>
          <a:endParaRPr lang="en-US" sz="3600" b="1" kern="1200" dirty="0">
            <a:solidFill>
              <a:schemeClr val="bg1"/>
            </a:solidFill>
          </a:endParaRPr>
        </a:p>
      </dsp:txBody>
      <dsp:txXfrm>
        <a:off x="2223222" y="35649"/>
        <a:ext cx="7628166" cy="654538"/>
      </dsp:txXfrm>
    </dsp:sp>
    <dsp:sp modelId="{73181088-9D7C-4F3F-8995-320AA511A0FA}">
      <dsp:nvSpPr>
        <dsp:cNvPr id="0" name=""/>
        <dsp:cNvSpPr/>
      </dsp:nvSpPr>
      <dsp:spPr>
        <a:xfrm>
          <a:off x="2165818" y="761864"/>
          <a:ext cx="7698984" cy="72535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solidFill>
                <a:schemeClr val="bg1"/>
              </a:solidFill>
            </a:rPr>
            <a:t>Related Work and </a:t>
          </a:r>
          <a:r>
            <a:rPr lang="en-US" sz="3600" b="1" kern="1200" dirty="0"/>
            <a:t>Research Questions </a:t>
          </a:r>
          <a:r>
            <a:rPr lang="en-GB" altLang="en-US" sz="3600" b="1" kern="1200" dirty="0">
              <a:solidFill>
                <a:schemeClr val="bg1"/>
              </a:solidFill>
            </a:rPr>
            <a:t> </a:t>
          </a:r>
          <a:endParaRPr lang="en-US" sz="3600" b="1" kern="1200" dirty="0">
            <a:solidFill>
              <a:schemeClr val="bg1"/>
            </a:solidFill>
          </a:endParaRPr>
        </a:p>
      </dsp:txBody>
      <dsp:txXfrm>
        <a:off x="2201227" y="797273"/>
        <a:ext cx="7628166" cy="654538"/>
      </dsp:txXfrm>
    </dsp:sp>
    <dsp:sp modelId="{61AC8712-D725-4261-8F1F-E70226D7A60A}">
      <dsp:nvSpPr>
        <dsp:cNvPr id="0" name=""/>
        <dsp:cNvSpPr/>
      </dsp:nvSpPr>
      <dsp:spPr>
        <a:xfrm>
          <a:off x="2187813" y="1523489"/>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Stratified Privacy Model (SPM)</a:t>
          </a:r>
        </a:p>
      </dsp:txBody>
      <dsp:txXfrm>
        <a:off x="2223222" y="1558898"/>
        <a:ext cx="7628166" cy="654538"/>
      </dsp:txXfrm>
    </dsp:sp>
    <dsp:sp modelId="{4B78C099-B7EE-4658-B0DF-6CF55EB775F7}">
      <dsp:nvSpPr>
        <dsp:cNvPr id="0" name=""/>
        <dsp:cNvSpPr/>
      </dsp:nvSpPr>
      <dsp:spPr>
        <a:xfrm>
          <a:off x="2187813" y="2285113"/>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Social Online Routing Protocol (SOR)</a:t>
          </a:r>
        </a:p>
      </dsp:txBody>
      <dsp:txXfrm>
        <a:off x="2223222" y="2320522"/>
        <a:ext cx="7628166" cy="654538"/>
      </dsp:txXfrm>
    </dsp:sp>
    <dsp:sp modelId="{273C434D-E00D-4342-A861-CE1FDADBE4EB}">
      <dsp:nvSpPr>
        <dsp:cNvPr id="0" name=""/>
        <dsp:cNvSpPr/>
      </dsp:nvSpPr>
      <dsp:spPr>
        <a:xfrm>
          <a:off x="2187813" y="3046737"/>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Autonomous Social Priority</a:t>
          </a:r>
          <a:endParaRPr lang="en-US" sz="3600" b="1" kern="1200" dirty="0">
            <a:solidFill>
              <a:prstClr val="white"/>
            </a:solidFill>
            <a:latin typeface="Calibri" panose="020F0502020204030204"/>
            <a:ea typeface="+mn-ea"/>
            <a:cs typeface="+mn-cs"/>
          </a:endParaRPr>
        </a:p>
      </dsp:txBody>
      <dsp:txXfrm>
        <a:off x="2223222" y="3082146"/>
        <a:ext cx="7628166" cy="654538"/>
      </dsp:txXfrm>
    </dsp:sp>
    <dsp:sp modelId="{02250A02-CFD3-43C3-A11F-FE29494056A9}">
      <dsp:nvSpPr>
        <dsp:cNvPr id="0" name=""/>
        <dsp:cNvSpPr/>
      </dsp:nvSpPr>
      <dsp:spPr>
        <a:xfrm>
          <a:off x="2187813" y="3808362"/>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Privacy Preservation ability of SOR</a:t>
          </a:r>
        </a:p>
      </dsp:txBody>
      <dsp:txXfrm>
        <a:off x="2223222" y="3843771"/>
        <a:ext cx="7628166" cy="654538"/>
      </dsp:txXfrm>
    </dsp:sp>
    <dsp:sp modelId="{1DDF8C94-F42D-4DB5-92CA-31B4A8102962}">
      <dsp:nvSpPr>
        <dsp:cNvPr id="0" name=""/>
        <dsp:cNvSpPr/>
      </dsp:nvSpPr>
      <dsp:spPr>
        <a:xfrm>
          <a:off x="2187813" y="4569986"/>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Efficiency of SOR</a:t>
          </a:r>
        </a:p>
      </dsp:txBody>
      <dsp:txXfrm>
        <a:off x="2223222" y="4605395"/>
        <a:ext cx="7628166" cy="654538"/>
      </dsp:txXfrm>
    </dsp:sp>
    <dsp:sp modelId="{99719616-40A0-4601-9983-5E54C1134909}">
      <dsp:nvSpPr>
        <dsp:cNvPr id="0" name=""/>
        <dsp:cNvSpPr/>
      </dsp:nvSpPr>
      <dsp:spPr>
        <a:xfrm>
          <a:off x="2187813" y="5331611"/>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sp:txBody>
      <dsp:txXfrm>
        <a:off x="2223222" y="5367020"/>
        <a:ext cx="7628166" cy="654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F8BF8-5C0F-4EA0-A52F-60BE5D562D21}">
      <dsp:nvSpPr>
        <dsp:cNvPr id="0" name=""/>
        <dsp:cNvSpPr/>
      </dsp:nvSpPr>
      <dsp:spPr>
        <a:xfrm>
          <a:off x="2187813" y="240"/>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t>Introduction and Motivation</a:t>
          </a:r>
          <a:endParaRPr lang="en-US" sz="3600" b="1" kern="1200" dirty="0">
            <a:solidFill>
              <a:schemeClr val="bg1"/>
            </a:solidFill>
          </a:endParaRPr>
        </a:p>
      </dsp:txBody>
      <dsp:txXfrm>
        <a:off x="2223222" y="35649"/>
        <a:ext cx="7628166" cy="654538"/>
      </dsp:txXfrm>
    </dsp:sp>
    <dsp:sp modelId="{73181088-9D7C-4F3F-8995-320AA511A0FA}">
      <dsp:nvSpPr>
        <dsp:cNvPr id="0" name=""/>
        <dsp:cNvSpPr/>
      </dsp:nvSpPr>
      <dsp:spPr>
        <a:xfrm>
          <a:off x="2165818" y="761864"/>
          <a:ext cx="7698984" cy="72535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solidFill>
                <a:schemeClr val="bg1"/>
              </a:solidFill>
            </a:rPr>
            <a:t>Related Work and </a:t>
          </a:r>
          <a:r>
            <a:rPr lang="en-US" sz="3600" b="1" kern="1200" dirty="0"/>
            <a:t>Research Questions </a:t>
          </a:r>
          <a:r>
            <a:rPr lang="en-GB" altLang="en-US" sz="3600" b="1" kern="1200" dirty="0">
              <a:solidFill>
                <a:schemeClr val="bg1"/>
              </a:solidFill>
            </a:rPr>
            <a:t> </a:t>
          </a:r>
          <a:endParaRPr lang="en-US" sz="3600" b="1" kern="1200" dirty="0">
            <a:solidFill>
              <a:schemeClr val="bg1"/>
            </a:solidFill>
          </a:endParaRPr>
        </a:p>
      </dsp:txBody>
      <dsp:txXfrm>
        <a:off x="2201227" y="797273"/>
        <a:ext cx="7628166" cy="654538"/>
      </dsp:txXfrm>
    </dsp:sp>
    <dsp:sp modelId="{61AC8712-D725-4261-8F1F-E70226D7A60A}">
      <dsp:nvSpPr>
        <dsp:cNvPr id="0" name=""/>
        <dsp:cNvSpPr/>
      </dsp:nvSpPr>
      <dsp:spPr>
        <a:xfrm>
          <a:off x="2187813" y="1523489"/>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Stratified Privacy Model (SPM)</a:t>
          </a:r>
        </a:p>
      </dsp:txBody>
      <dsp:txXfrm>
        <a:off x="2223222" y="1558898"/>
        <a:ext cx="7628166" cy="654538"/>
      </dsp:txXfrm>
    </dsp:sp>
    <dsp:sp modelId="{4B78C099-B7EE-4658-B0DF-6CF55EB775F7}">
      <dsp:nvSpPr>
        <dsp:cNvPr id="0" name=""/>
        <dsp:cNvSpPr/>
      </dsp:nvSpPr>
      <dsp:spPr>
        <a:xfrm>
          <a:off x="2187813" y="2285113"/>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Social Online Routing Protocol (SOR)</a:t>
          </a:r>
        </a:p>
      </dsp:txBody>
      <dsp:txXfrm>
        <a:off x="2223222" y="2320522"/>
        <a:ext cx="7628166" cy="654538"/>
      </dsp:txXfrm>
    </dsp:sp>
    <dsp:sp modelId="{273C434D-E00D-4342-A861-CE1FDADBE4EB}">
      <dsp:nvSpPr>
        <dsp:cNvPr id="0" name=""/>
        <dsp:cNvSpPr/>
      </dsp:nvSpPr>
      <dsp:spPr>
        <a:xfrm>
          <a:off x="2187813" y="3046737"/>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Autonomous Social Priority</a:t>
          </a:r>
          <a:endParaRPr lang="en-US" sz="3600" b="1" kern="1200" dirty="0">
            <a:solidFill>
              <a:prstClr val="white"/>
            </a:solidFill>
            <a:latin typeface="Calibri" panose="020F0502020204030204"/>
            <a:ea typeface="+mn-ea"/>
            <a:cs typeface="+mn-cs"/>
          </a:endParaRPr>
        </a:p>
      </dsp:txBody>
      <dsp:txXfrm>
        <a:off x="2223222" y="3082146"/>
        <a:ext cx="7628166" cy="654538"/>
      </dsp:txXfrm>
    </dsp:sp>
    <dsp:sp modelId="{02250A02-CFD3-43C3-A11F-FE29494056A9}">
      <dsp:nvSpPr>
        <dsp:cNvPr id="0" name=""/>
        <dsp:cNvSpPr/>
      </dsp:nvSpPr>
      <dsp:spPr>
        <a:xfrm>
          <a:off x="2187813" y="3808362"/>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Privacy Preservation ability of SOR</a:t>
          </a:r>
        </a:p>
      </dsp:txBody>
      <dsp:txXfrm>
        <a:off x="2223222" y="3843771"/>
        <a:ext cx="7628166" cy="654538"/>
      </dsp:txXfrm>
    </dsp:sp>
    <dsp:sp modelId="{1DDF8C94-F42D-4DB5-92CA-31B4A8102962}">
      <dsp:nvSpPr>
        <dsp:cNvPr id="0" name=""/>
        <dsp:cNvSpPr/>
      </dsp:nvSpPr>
      <dsp:spPr>
        <a:xfrm>
          <a:off x="2187813" y="4569986"/>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Efficiency of SOR</a:t>
          </a:r>
        </a:p>
      </dsp:txBody>
      <dsp:txXfrm>
        <a:off x="2223222" y="4605395"/>
        <a:ext cx="7628166" cy="654538"/>
      </dsp:txXfrm>
    </dsp:sp>
    <dsp:sp modelId="{99719616-40A0-4601-9983-5E54C1134909}">
      <dsp:nvSpPr>
        <dsp:cNvPr id="0" name=""/>
        <dsp:cNvSpPr/>
      </dsp:nvSpPr>
      <dsp:spPr>
        <a:xfrm>
          <a:off x="2187813" y="5331611"/>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sp:txBody>
      <dsp:txXfrm>
        <a:off x="2223222" y="5367020"/>
        <a:ext cx="7628166" cy="654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F8BF8-5C0F-4EA0-A52F-60BE5D562D21}">
      <dsp:nvSpPr>
        <dsp:cNvPr id="0" name=""/>
        <dsp:cNvSpPr/>
      </dsp:nvSpPr>
      <dsp:spPr>
        <a:xfrm>
          <a:off x="2187813" y="240"/>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t>Introduction and Motivation</a:t>
          </a:r>
          <a:endParaRPr lang="en-US" sz="3600" b="1" kern="1200" dirty="0">
            <a:solidFill>
              <a:schemeClr val="bg1"/>
            </a:solidFill>
          </a:endParaRPr>
        </a:p>
      </dsp:txBody>
      <dsp:txXfrm>
        <a:off x="2223222" y="35649"/>
        <a:ext cx="7628166" cy="654538"/>
      </dsp:txXfrm>
    </dsp:sp>
    <dsp:sp modelId="{73181088-9D7C-4F3F-8995-320AA511A0FA}">
      <dsp:nvSpPr>
        <dsp:cNvPr id="0" name=""/>
        <dsp:cNvSpPr/>
      </dsp:nvSpPr>
      <dsp:spPr>
        <a:xfrm>
          <a:off x="2165818" y="761864"/>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solidFill>
                <a:schemeClr val="bg1"/>
              </a:solidFill>
            </a:rPr>
            <a:t>Related Work and </a:t>
          </a:r>
          <a:r>
            <a:rPr lang="en-US" sz="3600" b="1" kern="1200" dirty="0"/>
            <a:t>Research Questions </a:t>
          </a:r>
          <a:r>
            <a:rPr lang="en-GB" altLang="en-US" sz="3600" b="1" kern="1200" dirty="0">
              <a:solidFill>
                <a:schemeClr val="bg1"/>
              </a:solidFill>
            </a:rPr>
            <a:t> </a:t>
          </a:r>
          <a:endParaRPr lang="en-US" sz="3600" b="1" kern="1200" dirty="0">
            <a:solidFill>
              <a:schemeClr val="bg1"/>
            </a:solidFill>
          </a:endParaRPr>
        </a:p>
      </dsp:txBody>
      <dsp:txXfrm>
        <a:off x="2201227" y="797273"/>
        <a:ext cx="7628166" cy="654538"/>
      </dsp:txXfrm>
    </dsp:sp>
    <dsp:sp modelId="{61AC8712-D725-4261-8F1F-E70226D7A60A}">
      <dsp:nvSpPr>
        <dsp:cNvPr id="0" name=""/>
        <dsp:cNvSpPr/>
      </dsp:nvSpPr>
      <dsp:spPr>
        <a:xfrm>
          <a:off x="2187813" y="1523489"/>
          <a:ext cx="7698984" cy="72535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Stratified Privacy Model (SPM)</a:t>
          </a:r>
        </a:p>
      </dsp:txBody>
      <dsp:txXfrm>
        <a:off x="2223222" y="1558898"/>
        <a:ext cx="7628166" cy="654538"/>
      </dsp:txXfrm>
    </dsp:sp>
    <dsp:sp modelId="{4B78C099-B7EE-4658-B0DF-6CF55EB775F7}">
      <dsp:nvSpPr>
        <dsp:cNvPr id="0" name=""/>
        <dsp:cNvSpPr/>
      </dsp:nvSpPr>
      <dsp:spPr>
        <a:xfrm>
          <a:off x="2187813" y="2285113"/>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Social Online Routing Protocol (SOR)</a:t>
          </a:r>
        </a:p>
      </dsp:txBody>
      <dsp:txXfrm>
        <a:off x="2223222" y="2320522"/>
        <a:ext cx="7628166" cy="654538"/>
      </dsp:txXfrm>
    </dsp:sp>
    <dsp:sp modelId="{273C434D-E00D-4342-A861-CE1FDADBE4EB}">
      <dsp:nvSpPr>
        <dsp:cNvPr id="0" name=""/>
        <dsp:cNvSpPr/>
      </dsp:nvSpPr>
      <dsp:spPr>
        <a:xfrm>
          <a:off x="2187813" y="3046737"/>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Autonomous Social Priority</a:t>
          </a:r>
          <a:endParaRPr lang="en-US" sz="3600" b="1" kern="1200" dirty="0">
            <a:solidFill>
              <a:prstClr val="white"/>
            </a:solidFill>
            <a:latin typeface="Calibri" panose="020F0502020204030204"/>
            <a:ea typeface="+mn-ea"/>
            <a:cs typeface="+mn-cs"/>
          </a:endParaRPr>
        </a:p>
      </dsp:txBody>
      <dsp:txXfrm>
        <a:off x="2223222" y="3082146"/>
        <a:ext cx="7628166" cy="654538"/>
      </dsp:txXfrm>
    </dsp:sp>
    <dsp:sp modelId="{02250A02-CFD3-43C3-A11F-FE29494056A9}">
      <dsp:nvSpPr>
        <dsp:cNvPr id="0" name=""/>
        <dsp:cNvSpPr/>
      </dsp:nvSpPr>
      <dsp:spPr>
        <a:xfrm>
          <a:off x="2187813" y="3808362"/>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Privacy Preservation ability of SOR</a:t>
          </a:r>
        </a:p>
      </dsp:txBody>
      <dsp:txXfrm>
        <a:off x="2223222" y="3843771"/>
        <a:ext cx="7628166" cy="654538"/>
      </dsp:txXfrm>
    </dsp:sp>
    <dsp:sp modelId="{1DDF8C94-F42D-4DB5-92CA-31B4A8102962}">
      <dsp:nvSpPr>
        <dsp:cNvPr id="0" name=""/>
        <dsp:cNvSpPr/>
      </dsp:nvSpPr>
      <dsp:spPr>
        <a:xfrm>
          <a:off x="2187813" y="4569986"/>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Efficiency of SOR</a:t>
          </a:r>
        </a:p>
      </dsp:txBody>
      <dsp:txXfrm>
        <a:off x="2223222" y="4605395"/>
        <a:ext cx="7628166" cy="654538"/>
      </dsp:txXfrm>
    </dsp:sp>
    <dsp:sp modelId="{99719616-40A0-4601-9983-5E54C1134909}">
      <dsp:nvSpPr>
        <dsp:cNvPr id="0" name=""/>
        <dsp:cNvSpPr/>
      </dsp:nvSpPr>
      <dsp:spPr>
        <a:xfrm>
          <a:off x="2187813" y="5331611"/>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sp:txBody>
      <dsp:txXfrm>
        <a:off x="2223222" y="5367020"/>
        <a:ext cx="7628166" cy="654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F8BF8-5C0F-4EA0-A52F-60BE5D562D21}">
      <dsp:nvSpPr>
        <dsp:cNvPr id="0" name=""/>
        <dsp:cNvSpPr/>
      </dsp:nvSpPr>
      <dsp:spPr>
        <a:xfrm>
          <a:off x="2187813" y="240"/>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t>Introduction and Motivation</a:t>
          </a:r>
          <a:endParaRPr lang="en-US" sz="3600" b="1" kern="1200" dirty="0">
            <a:solidFill>
              <a:schemeClr val="bg1"/>
            </a:solidFill>
          </a:endParaRPr>
        </a:p>
      </dsp:txBody>
      <dsp:txXfrm>
        <a:off x="2223222" y="35649"/>
        <a:ext cx="7628166" cy="654538"/>
      </dsp:txXfrm>
    </dsp:sp>
    <dsp:sp modelId="{73181088-9D7C-4F3F-8995-320AA511A0FA}">
      <dsp:nvSpPr>
        <dsp:cNvPr id="0" name=""/>
        <dsp:cNvSpPr/>
      </dsp:nvSpPr>
      <dsp:spPr>
        <a:xfrm>
          <a:off x="2165818" y="761864"/>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solidFill>
                <a:schemeClr val="bg1"/>
              </a:solidFill>
            </a:rPr>
            <a:t>Related Work and </a:t>
          </a:r>
          <a:r>
            <a:rPr lang="en-US" sz="3600" b="1" kern="1200" dirty="0"/>
            <a:t>Research Questions </a:t>
          </a:r>
          <a:r>
            <a:rPr lang="en-GB" altLang="en-US" sz="3600" b="1" kern="1200" dirty="0">
              <a:solidFill>
                <a:schemeClr val="bg1"/>
              </a:solidFill>
            </a:rPr>
            <a:t> </a:t>
          </a:r>
          <a:endParaRPr lang="en-US" sz="3600" b="1" kern="1200" dirty="0">
            <a:solidFill>
              <a:schemeClr val="bg1"/>
            </a:solidFill>
          </a:endParaRPr>
        </a:p>
      </dsp:txBody>
      <dsp:txXfrm>
        <a:off x="2201227" y="797273"/>
        <a:ext cx="7628166" cy="654538"/>
      </dsp:txXfrm>
    </dsp:sp>
    <dsp:sp modelId="{61AC8712-D725-4261-8F1F-E70226D7A60A}">
      <dsp:nvSpPr>
        <dsp:cNvPr id="0" name=""/>
        <dsp:cNvSpPr/>
      </dsp:nvSpPr>
      <dsp:spPr>
        <a:xfrm>
          <a:off x="2187813" y="1523489"/>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Stratified Privacy Model (SPM)</a:t>
          </a:r>
        </a:p>
      </dsp:txBody>
      <dsp:txXfrm>
        <a:off x="2223222" y="1558898"/>
        <a:ext cx="7628166" cy="654538"/>
      </dsp:txXfrm>
    </dsp:sp>
    <dsp:sp modelId="{4B78C099-B7EE-4658-B0DF-6CF55EB775F7}">
      <dsp:nvSpPr>
        <dsp:cNvPr id="0" name=""/>
        <dsp:cNvSpPr/>
      </dsp:nvSpPr>
      <dsp:spPr>
        <a:xfrm>
          <a:off x="2187813" y="2285113"/>
          <a:ext cx="7698984" cy="72535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Social Online Routing Protocol (SOR)</a:t>
          </a:r>
        </a:p>
      </dsp:txBody>
      <dsp:txXfrm>
        <a:off x="2223222" y="2320522"/>
        <a:ext cx="7628166" cy="654538"/>
      </dsp:txXfrm>
    </dsp:sp>
    <dsp:sp modelId="{273C434D-E00D-4342-A861-CE1FDADBE4EB}">
      <dsp:nvSpPr>
        <dsp:cNvPr id="0" name=""/>
        <dsp:cNvSpPr/>
      </dsp:nvSpPr>
      <dsp:spPr>
        <a:xfrm>
          <a:off x="2187813" y="3046737"/>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Autonomous Social Priority</a:t>
          </a:r>
          <a:endParaRPr lang="en-US" sz="3600" b="1" kern="1200" dirty="0">
            <a:solidFill>
              <a:prstClr val="white"/>
            </a:solidFill>
            <a:latin typeface="Calibri" panose="020F0502020204030204"/>
            <a:ea typeface="+mn-ea"/>
            <a:cs typeface="+mn-cs"/>
          </a:endParaRPr>
        </a:p>
      </dsp:txBody>
      <dsp:txXfrm>
        <a:off x="2223222" y="3082146"/>
        <a:ext cx="7628166" cy="654538"/>
      </dsp:txXfrm>
    </dsp:sp>
    <dsp:sp modelId="{02250A02-CFD3-43C3-A11F-FE29494056A9}">
      <dsp:nvSpPr>
        <dsp:cNvPr id="0" name=""/>
        <dsp:cNvSpPr/>
      </dsp:nvSpPr>
      <dsp:spPr>
        <a:xfrm>
          <a:off x="2187813" y="3808362"/>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Privacy Preservation ability of SOR</a:t>
          </a:r>
        </a:p>
      </dsp:txBody>
      <dsp:txXfrm>
        <a:off x="2223222" y="3843771"/>
        <a:ext cx="7628166" cy="654538"/>
      </dsp:txXfrm>
    </dsp:sp>
    <dsp:sp modelId="{1DDF8C94-F42D-4DB5-92CA-31B4A8102962}">
      <dsp:nvSpPr>
        <dsp:cNvPr id="0" name=""/>
        <dsp:cNvSpPr/>
      </dsp:nvSpPr>
      <dsp:spPr>
        <a:xfrm>
          <a:off x="2187813" y="4569986"/>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Efficiency of SOR</a:t>
          </a:r>
        </a:p>
      </dsp:txBody>
      <dsp:txXfrm>
        <a:off x="2223222" y="4605395"/>
        <a:ext cx="7628166" cy="654538"/>
      </dsp:txXfrm>
    </dsp:sp>
    <dsp:sp modelId="{99719616-40A0-4601-9983-5E54C1134909}">
      <dsp:nvSpPr>
        <dsp:cNvPr id="0" name=""/>
        <dsp:cNvSpPr/>
      </dsp:nvSpPr>
      <dsp:spPr>
        <a:xfrm>
          <a:off x="2187813" y="5331611"/>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sp:txBody>
      <dsp:txXfrm>
        <a:off x="2223222" y="5367020"/>
        <a:ext cx="7628166" cy="6545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F8BF8-5C0F-4EA0-A52F-60BE5D562D21}">
      <dsp:nvSpPr>
        <dsp:cNvPr id="0" name=""/>
        <dsp:cNvSpPr/>
      </dsp:nvSpPr>
      <dsp:spPr>
        <a:xfrm>
          <a:off x="2187813" y="240"/>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t>Introduction and Motivation</a:t>
          </a:r>
          <a:endParaRPr lang="en-US" sz="3600" b="1" kern="1200" dirty="0">
            <a:solidFill>
              <a:schemeClr val="bg1"/>
            </a:solidFill>
          </a:endParaRPr>
        </a:p>
      </dsp:txBody>
      <dsp:txXfrm>
        <a:off x="2223222" y="35649"/>
        <a:ext cx="7628166" cy="654538"/>
      </dsp:txXfrm>
    </dsp:sp>
    <dsp:sp modelId="{73181088-9D7C-4F3F-8995-320AA511A0FA}">
      <dsp:nvSpPr>
        <dsp:cNvPr id="0" name=""/>
        <dsp:cNvSpPr/>
      </dsp:nvSpPr>
      <dsp:spPr>
        <a:xfrm>
          <a:off x="2165818" y="761864"/>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solidFill>
                <a:schemeClr val="bg1"/>
              </a:solidFill>
            </a:rPr>
            <a:t>Related Work and </a:t>
          </a:r>
          <a:r>
            <a:rPr lang="en-US" sz="3600" b="1" kern="1200" dirty="0"/>
            <a:t>Research Questions </a:t>
          </a:r>
          <a:r>
            <a:rPr lang="en-GB" altLang="en-US" sz="3600" b="1" kern="1200" dirty="0">
              <a:solidFill>
                <a:schemeClr val="bg1"/>
              </a:solidFill>
            </a:rPr>
            <a:t> </a:t>
          </a:r>
          <a:endParaRPr lang="en-US" sz="3600" b="1" kern="1200" dirty="0">
            <a:solidFill>
              <a:schemeClr val="bg1"/>
            </a:solidFill>
          </a:endParaRPr>
        </a:p>
      </dsp:txBody>
      <dsp:txXfrm>
        <a:off x="2201227" y="797273"/>
        <a:ext cx="7628166" cy="654538"/>
      </dsp:txXfrm>
    </dsp:sp>
    <dsp:sp modelId="{61AC8712-D725-4261-8F1F-E70226D7A60A}">
      <dsp:nvSpPr>
        <dsp:cNvPr id="0" name=""/>
        <dsp:cNvSpPr/>
      </dsp:nvSpPr>
      <dsp:spPr>
        <a:xfrm>
          <a:off x="2187813" y="1523489"/>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Stratified Privacy Model (SPM)</a:t>
          </a:r>
        </a:p>
      </dsp:txBody>
      <dsp:txXfrm>
        <a:off x="2223222" y="1558898"/>
        <a:ext cx="7628166" cy="654538"/>
      </dsp:txXfrm>
    </dsp:sp>
    <dsp:sp modelId="{4B78C099-B7EE-4658-B0DF-6CF55EB775F7}">
      <dsp:nvSpPr>
        <dsp:cNvPr id="0" name=""/>
        <dsp:cNvSpPr/>
      </dsp:nvSpPr>
      <dsp:spPr>
        <a:xfrm>
          <a:off x="2187813" y="2285113"/>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Social Online Routing Protocol (SOR)</a:t>
          </a:r>
        </a:p>
      </dsp:txBody>
      <dsp:txXfrm>
        <a:off x="2223222" y="2320522"/>
        <a:ext cx="7628166" cy="654538"/>
      </dsp:txXfrm>
    </dsp:sp>
    <dsp:sp modelId="{273C434D-E00D-4342-A861-CE1FDADBE4EB}">
      <dsp:nvSpPr>
        <dsp:cNvPr id="0" name=""/>
        <dsp:cNvSpPr/>
      </dsp:nvSpPr>
      <dsp:spPr>
        <a:xfrm>
          <a:off x="2187813" y="3046737"/>
          <a:ext cx="7698984" cy="72535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Autonomous Social Priority</a:t>
          </a:r>
          <a:endParaRPr lang="en-US" sz="3600" b="1" kern="1200" dirty="0">
            <a:solidFill>
              <a:prstClr val="white"/>
            </a:solidFill>
            <a:latin typeface="Calibri" panose="020F0502020204030204"/>
            <a:ea typeface="+mn-ea"/>
            <a:cs typeface="+mn-cs"/>
          </a:endParaRPr>
        </a:p>
      </dsp:txBody>
      <dsp:txXfrm>
        <a:off x="2223222" y="3082146"/>
        <a:ext cx="7628166" cy="654538"/>
      </dsp:txXfrm>
    </dsp:sp>
    <dsp:sp modelId="{02250A02-CFD3-43C3-A11F-FE29494056A9}">
      <dsp:nvSpPr>
        <dsp:cNvPr id="0" name=""/>
        <dsp:cNvSpPr/>
      </dsp:nvSpPr>
      <dsp:spPr>
        <a:xfrm>
          <a:off x="2187813" y="3808362"/>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Privacy Preservation ability of SOR</a:t>
          </a:r>
        </a:p>
      </dsp:txBody>
      <dsp:txXfrm>
        <a:off x="2223222" y="3843771"/>
        <a:ext cx="7628166" cy="654538"/>
      </dsp:txXfrm>
    </dsp:sp>
    <dsp:sp modelId="{1DDF8C94-F42D-4DB5-92CA-31B4A8102962}">
      <dsp:nvSpPr>
        <dsp:cNvPr id="0" name=""/>
        <dsp:cNvSpPr/>
      </dsp:nvSpPr>
      <dsp:spPr>
        <a:xfrm>
          <a:off x="2187813" y="4569986"/>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Efficiency of SOR</a:t>
          </a:r>
        </a:p>
      </dsp:txBody>
      <dsp:txXfrm>
        <a:off x="2223222" y="4605395"/>
        <a:ext cx="7628166" cy="654538"/>
      </dsp:txXfrm>
    </dsp:sp>
    <dsp:sp modelId="{99719616-40A0-4601-9983-5E54C1134909}">
      <dsp:nvSpPr>
        <dsp:cNvPr id="0" name=""/>
        <dsp:cNvSpPr/>
      </dsp:nvSpPr>
      <dsp:spPr>
        <a:xfrm>
          <a:off x="2187813" y="5331611"/>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sp:txBody>
      <dsp:txXfrm>
        <a:off x="2223222" y="5367020"/>
        <a:ext cx="7628166" cy="654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F8BF8-5C0F-4EA0-A52F-60BE5D562D21}">
      <dsp:nvSpPr>
        <dsp:cNvPr id="0" name=""/>
        <dsp:cNvSpPr/>
      </dsp:nvSpPr>
      <dsp:spPr>
        <a:xfrm>
          <a:off x="2187813" y="240"/>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t>Introduction and Motivation</a:t>
          </a:r>
          <a:endParaRPr lang="en-US" sz="3600" b="1" kern="1200" dirty="0">
            <a:solidFill>
              <a:schemeClr val="bg1"/>
            </a:solidFill>
          </a:endParaRPr>
        </a:p>
      </dsp:txBody>
      <dsp:txXfrm>
        <a:off x="2223222" y="35649"/>
        <a:ext cx="7628166" cy="654538"/>
      </dsp:txXfrm>
    </dsp:sp>
    <dsp:sp modelId="{73181088-9D7C-4F3F-8995-320AA511A0FA}">
      <dsp:nvSpPr>
        <dsp:cNvPr id="0" name=""/>
        <dsp:cNvSpPr/>
      </dsp:nvSpPr>
      <dsp:spPr>
        <a:xfrm>
          <a:off x="2165818" y="761864"/>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solidFill>
                <a:schemeClr val="bg1"/>
              </a:solidFill>
            </a:rPr>
            <a:t>Related Work and </a:t>
          </a:r>
          <a:r>
            <a:rPr lang="en-US" sz="3600" b="1" kern="1200" dirty="0"/>
            <a:t>Research Questions </a:t>
          </a:r>
          <a:r>
            <a:rPr lang="en-GB" altLang="en-US" sz="3600" b="1" kern="1200" dirty="0">
              <a:solidFill>
                <a:schemeClr val="bg1"/>
              </a:solidFill>
            </a:rPr>
            <a:t> </a:t>
          </a:r>
          <a:endParaRPr lang="en-US" sz="3600" b="1" kern="1200" dirty="0">
            <a:solidFill>
              <a:schemeClr val="bg1"/>
            </a:solidFill>
          </a:endParaRPr>
        </a:p>
      </dsp:txBody>
      <dsp:txXfrm>
        <a:off x="2201227" y="797273"/>
        <a:ext cx="7628166" cy="654538"/>
      </dsp:txXfrm>
    </dsp:sp>
    <dsp:sp modelId="{61AC8712-D725-4261-8F1F-E70226D7A60A}">
      <dsp:nvSpPr>
        <dsp:cNvPr id="0" name=""/>
        <dsp:cNvSpPr/>
      </dsp:nvSpPr>
      <dsp:spPr>
        <a:xfrm>
          <a:off x="2187813" y="1523489"/>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Stratified Privacy Model (SPM)</a:t>
          </a:r>
        </a:p>
      </dsp:txBody>
      <dsp:txXfrm>
        <a:off x="2223222" y="1558898"/>
        <a:ext cx="7628166" cy="654538"/>
      </dsp:txXfrm>
    </dsp:sp>
    <dsp:sp modelId="{4B78C099-B7EE-4658-B0DF-6CF55EB775F7}">
      <dsp:nvSpPr>
        <dsp:cNvPr id="0" name=""/>
        <dsp:cNvSpPr/>
      </dsp:nvSpPr>
      <dsp:spPr>
        <a:xfrm>
          <a:off x="2187813" y="2285113"/>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Social Online Routing Protocol (SOR)</a:t>
          </a:r>
        </a:p>
      </dsp:txBody>
      <dsp:txXfrm>
        <a:off x="2223222" y="2320522"/>
        <a:ext cx="7628166" cy="654538"/>
      </dsp:txXfrm>
    </dsp:sp>
    <dsp:sp modelId="{273C434D-E00D-4342-A861-CE1FDADBE4EB}">
      <dsp:nvSpPr>
        <dsp:cNvPr id="0" name=""/>
        <dsp:cNvSpPr/>
      </dsp:nvSpPr>
      <dsp:spPr>
        <a:xfrm>
          <a:off x="2187813" y="3046737"/>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Autonomous Social Priority</a:t>
          </a:r>
          <a:endParaRPr lang="en-US" sz="3600" b="1" kern="1200" dirty="0">
            <a:solidFill>
              <a:prstClr val="white"/>
            </a:solidFill>
            <a:latin typeface="Calibri" panose="020F0502020204030204"/>
            <a:ea typeface="+mn-ea"/>
            <a:cs typeface="+mn-cs"/>
          </a:endParaRPr>
        </a:p>
      </dsp:txBody>
      <dsp:txXfrm>
        <a:off x="2223222" y="3082146"/>
        <a:ext cx="7628166" cy="654538"/>
      </dsp:txXfrm>
    </dsp:sp>
    <dsp:sp modelId="{02250A02-CFD3-43C3-A11F-FE29494056A9}">
      <dsp:nvSpPr>
        <dsp:cNvPr id="0" name=""/>
        <dsp:cNvSpPr/>
      </dsp:nvSpPr>
      <dsp:spPr>
        <a:xfrm>
          <a:off x="2187813" y="3808362"/>
          <a:ext cx="7698984" cy="72535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Privacy Preservation ability of SOR</a:t>
          </a:r>
        </a:p>
      </dsp:txBody>
      <dsp:txXfrm>
        <a:off x="2223222" y="3843771"/>
        <a:ext cx="7628166" cy="654538"/>
      </dsp:txXfrm>
    </dsp:sp>
    <dsp:sp modelId="{1DDF8C94-F42D-4DB5-92CA-31B4A8102962}">
      <dsp:nvSpPr>
        <dsp:cNvPr id="0" name=""/>
        <dsp:cNvSpPr/>
      </dsp:nvSpPr>
      <dsp:spPr>
        <a:xfrm>
          <a:off x="2187813" y="4569986"/>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Efficiency of SOR</a:t>
          </a:r>
        </a:p>
      </dsp:txBody>
      <dsp:txXfrm>
        <a:off x="2223222" y="4605395"/>
        <a:ext cx="7628166" cy="654538"/>
      </dsp:txXfrm>
    </dsp:sp>
    <dsp:sp modelId="{99719616-40A0-4601-9983-5E54C1134909}">
      <dsp:nvSpPr>
        <dsp:cNvPr id="0" name=""/>
        <dsp:cNvSpPr/>
      </dsp:nvSpPr>
      <dsp:spPr>
        <a:xfrm>
          <a:off x="2187813" y="5331611"/>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sp:txBody>
      <dsp:txXfrm>
        <a:off x="2223222" y="5367020"/>
        <a:ext cx="7628166" cy="6545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F8BF8-5C0F-4EA0-A52F-60BE5D562D21}">
      <dsp:nvSpPr>
        <dsp:cNvPr id="0" name=""/>
        <dsp:cNvSpPr/>
      </dsp:nvSpPr>
      <dsp:spPr>
        <a:xfrm>
          <a:off x="2187813" y="240"/>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t>Introduction and Motivation</a:t>
          </a:r>
          <a:endParaRPr lang="en-US" sz="3600" b="1" kern="1200" dirty="0">
            <a:solidFill>
              <a:schemeClr val="bg1"/>
            </a:solidFill>
          </a:endParaRPr>
        </a:p>
      </dsp:txBody>
      <dsp:txXfrm>
        <a:off x="2223222" y="35649"/>
        <a:ext cx="7628166" cy="654538"/>
      </dsp:txXfrm>
    </dsp:sp>
    <dsp:sp modelId="{73181088-9D7C-4F3F-8995-320AA511A0FA}">
      <dsp:nvSpPr>
        <dsp:cNvPr id="0" name=""/>
        <dsp:cNvSpPr/>
      </dsp:nvSpPr>
      <dsp:spPr>
        <a:xfrm>
          <a:off x="2165818" y="761864"/>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solidFill>
                <a:schemeClr val="bg1"/>
              </a:solidFill>
            </a:rPr>
            <a:t>Related Work and </a:t>
          </a:r>
          <a:r>
            <a:rPr lang="en-US" sz="3600" b="1" kern="1200" dirty="0"/>
            <a:t>Research Questions </a:t>
          </a:r>
          <a:r>
            <a:rPr lang="en-GB" altLang="en-US" sz="3600" b="1" kern="1200" dirty="0">
              <a:solidFill>
                <a:schemeClr val="bg1"/>
              </a:solidFill>
            </a:rPr>
            <a:t> </a:t>
          </a:r>
          <a:endParaRPr lang="en-US" sz="3600" b="1" kern="1200" dirty="0">
            <a:solidFill>
              <a:schemeClr val="bg1"/>
            </a:solidFill>
          </a:endParaRPr>
        </a:p>
      </dsp:txBody>
      <dsp:txXfrm>
        <a:off x="2201227" y="797273"/>
        <a:ext cx="7628166" cy="654538"/>
      </dsp:txXfrm>
    </dsp:sp>
    <dsp:sp modelId="{61AC8712-D725-4261-8F1F-E70226D7A60A}">
      <dsp:nvSpPr>
        <dsp:cNvPr id="0" name=""/>
        <dsp:cNvSpPr/>
      </dsp:nvSpPr>
      <dsp:spPr>
        <a:xfrm>
          <a:off x="2187813" y="1523489"/>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Stratified Privacy Model (SPM)</a:t>
          </a:r>
        </a:p>
      </dsp:txBody>
      <dsp:txXfrm>
        <a:off x="2223222" y="1558898"/>
        <a:ext cx="7628166" cy="654538"/>
      </dsp:txXfrm>
    </dsp:sp>
    <dsp:sp modelId="{4B78C099-B7EE-4658-B0DF-6CF55EB775F7}">
      <dsp:nvSpPr>
        <dsp:cNvPr id="0" name=""/>
        <dsp:cNvSpPr/>
      </dsp:nvSpPr>
      <dsp:spPr>
        <a:xfrm>
          <a:off x="2187813" y="2285113"/>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Social Online Routing Protocol (SOR)</a:t>
          </a:r>
        </a:p>
      </dsp:txBody>
      <dsp:txXfrm>
        <a:off x="2223222" y="2320522"/>
        <a:ext cx="7628166" cy="654538"/>
      </dsp:txXfrm>
    </dsp:sp>
    <dsp:sp modelId="{273C434D-E00D-4342-A861-CE1FDADBE4EB}">
      <dsp:nvSpPr>
        <dsp:cNvPr id="0" name=""/>
        <dsp:cNvSpPr/>
      </dsp:nvSpPr>
      <dsp:spPr>
        <a:xfrm>
          <a:off x="2187813" y="3046737"/>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Autonomous Social Priority</a:t>
          </a:r>
          <a:endParaRPr lang="en-US" sz="3600" b="1" kern="1200" dirty="0">
            <a:solidFill>
              <a:prstClr val="white"/>
            </a:solidFill>
            <a:latin typeface="Calibri" panose="020F0502020204030204"/>
            <a:ea typeface="+mn-ea"/>
            <a:cs typeface="+mn-cs"/>
          </a:endParaRPr>
        </a:p>
      </dsp:txBody>
      <dsp:txXfrm>
        <a:off x="2223222" y="3082146"/>
        <a:ext cx="7628166" cy="654538"/>
      </dsp:txXfrm>
    </dsp:sp>
    <dsp:sp modelId="{02250A02-CFD3-43C3-A11F-FE29494056A9}">
      <dsp:nvSpPr>
        <dsp:cNvPr id="0" name=""/>
        <dsp:cNvSpPr/>
      </dsp:nvSpPr>
      <dsp:spPr>
        <a:xfrm>
          <a:off x="2187813" y="3808362"/>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Privacy Preservation ability of SOR</a:t>
          </a:r>
        </a:p>
      </dsp:txBody>
      <dsp:txXfrm>
        <a:off x="2223222" y="3843771"/>
        <a:ext cx="7628166" cy="654538"/>
      </dsp:txXfrm>
    </dsp:sp>
    <dsp:sp modelId="{1DDF8C94-F42D-4DB5-92CA-31B4A8102962}">
      <dsp:nvSpPr>
        <dsp:cNvPr id="0" name=""/>
        <dsp:cNvSpPr/>
      </dsp:nvSpPr>
      <dsp:spPr>
        <a:xfrm>
          <a:off x="2187813" y="4569986"/>
          <a:ext cx="7698984" cy="72535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Efficiency of SOR</a:t>
          </a:r>
        </a:p>
      </dsp:txBody>
      <dsp:txXfrm>
        <a:off x="2223222" y="4605395"/>
        <a:ext cx="7628166" cy="654538"/>
      </dsp:txXfrm>
    </dsp:sp>
    <dsp:sp modelId="{99719616-40A0-4601-9983-5E54C1134909}">
      <dsp:nvSpPr>
        <dsp:cNvPr id="0" name=""/>
        <dsp:cNvSpPr/>
      </dsp:nvSpPr>
      <dsp:spPr>
        <a:xfrm>
          <a:off x="2187813" y="5331611"/>
          <a:ext cx="7698984" cy="725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sp:txBody>
      <dsp:txXfrm>
        <a:off x="2223222" y="5367020"/>
        <a:ext cx="7628166" cy="6545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F8BF8-5C0F-4EA0-A52F-60BE5D562D21}">
      <dsp:nvSpPr>
        <dsp:cNvPr id="0" name=""/>
        <dsp:cNvSpPr/>
      </dsp:nvSpPr>
      <dsp:spPr>
        <a:xfrm>
          <a:off x="2187813" y="240"/>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t>Introduction and Motivation</a:t>
          </a:r>
          <a:endParaRPr lang="en-US" sz="3600" b="1" kern="1200" dirty="0">
            <a:solidFill>
              <a:schemeClr val="bg1"/>
            </a:solidFill>
          </a:endParaRPr>
        </a:p>
      </dsp:txBody>
      <dsp:txXfrm>
        <a:off x="2223222" y="35649"/>
        <a:ext cx="7628166" cy="654538"/>
      </dsp:txXfrm>
    </dsp:sp>
    <dsp:sp modelId="{73181088-9D7C-4F3F-8995-320AA511A0FA}">
      <dsp:nvSpPr>
        <dsp:cNvPr id="0" name=""/>
        <dsp:cNvSpPr/>
      </dsp:nvSpPr>
      <dsp:spPr>
        <a:xfrm>
          <a:off x="2165818" y="761864"/>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en-US" sz="3600" b="1" kern="1200" dirty="0">
              <a:solidFill>
                <a:schemeClr val="bg1"/>
              </a:solidFill>
            </a:rPr>
            <a:t>Related Work and </a:t>
          </a:r>
          <a:r>
            <a:rPr lang="en-US" sz="3600" b="1" kern="1200" dirty="0"/>
            <a:t>Research Questions </a:t>
          </a:r>
          <a:r>
            <a:rPr lang="en-GB" altLang="en-US" sz="3600" b="1" kern="1200" dirty="0">
              <a:solidFill>
                <a:schemeClr val="bg1"/>
              </a:solidFill>
            </a:rPr>
            <a:t> </a:t>
          </a:r>
          <a:endParaRPr lang="en-US" sz="3600" b="1" kern="1200" dirty="0">
            <a:solidFill>
              <a:schemeClr val="bg1"/>
            </a:solidFill>
          </a:endParaRPr>
        </a:p>
      </dsp:txBody>
      <dsp:txXfrm>
        <a:off x="2201227" y="797273"/>
        <a:ext cx="7628166" cy="654538"/>
      </dsp:txXfrm>
    </dsp:sp>
    <dsp:sp modelId="{61AC8712-D725-4261-8F1F-E70226D7A60A}">
      <dsp:nvSpPr>
        <dsp:cNvPr id="0" name=""/>
        <dsp:cNvSpPr/>
      </dsp:nvSpPr>
      <dsp:spPr>
        <a:xfrm>
          <a:off x="2187813" y="1523489"/>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Stratified Privacy Model (SPM)</a:t>
          </a:r>
        </a:p>
      </dsp:txBody>
      <dsp:txXfrm>
        <a:off x="2223222" y="1558898"/>
        <a:ext cx="7628166" cy="654538"/>
      </dsp:txXfrm>
    </dsp:sp>
    <dsp:sp modelId="{4B78C099-B7EE-4658-B0DF-6CF55EB775F7}">
      <dsp:nvSpPr>
        <dsp:cNvPr id="0" name=""/>
        <dsp:cNvSpPr/>
      </dsp:nvSpPr>
      <dsp:spPr>
        <a:xfrm>
          <a:off x="2187813" y="2285113"/>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Social Online Routing Protocol (SOR)</a:t>
          </a:r>
        </a:p>
      </dsp:txBody>
      <dsp:txXfrm>
        <a:off x="2223222" y="2320522"/>
        <a:ext cx="7628166" cy="654538"/>
      </dsp:txXfrm>
    </dsp:sp>
    <dsp:sp modelId="{273C434D-E00D-4342-A861-CE1FDADBE4EB}">
      <dsp:nvSpPr>
        <dsp:cNvPr id="0" name=""/>
        <dsp:cNvSpPr/>
      </dsp:nvSpPr>
      <dsp:spPr>
        <a:xfrm>
          <a:off x="2187813" y="3046737"/>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Autonomous Social Priority</a:t>
          </a:r>
          <a:endParaRPr lang="en-US" sz="3600" b="1" kern="1200" dirty="0">
            <a:solidFill>
              <a:prstClr val="white"/>
            </a:solidFill>
            <a:latin typeface="Calibri" panose="020F0502020204030204"/>
            <a:ea typeface="+mn-ea"/>
            <a:cs typeface="+mn-cs"/>
          </a:endParaRPr>
        </a:p>
      </dsp:txBody>
      <dsp:txXfrm>
        <a:off x="2223222" y="3082146"/>
        <a:ext cx="7628166" cy="654538"/>
      </dsp:txXfrm>
    </dsp:sp>
    <dsp:sp modelId="{02250A02-CFD3-43C3-A11F-FE29494056A9}">
      <dsp:nvSpPr>
        <dsp:cNvPr id="0" name=""/>
        <dsp:cNvSpPr/>
      </dsp:nvSpPr>
      <dsp:spPr>
        <a:xfrm>
          <a:off x="2187813" y="3808362"/>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Privacy Preservation ability of SOR</a:t>
          </a:r>
        </a:p>
      </dsp:txBody>
      <dsp:txXfrm>
        <a:off x="2223222" y="3843771"/>
        <a:ext cx="7628166" cy="654538"/>
      </dsp:txXfrm>
    </dsp:sp>
    <dsp:sp modelId="{1DDF8C94-F42D-4DB5-92CA-31B4A8102962}">
      <dsp:nvSpPr>
        <dsp:cNvPr id="0" name=""/>
        <dsp:cNvSpPr/>
      </dsp:nvSpPr>
      <dsp:spPr>
        <a:xfrm>
          <a:off x="2187813" y="4569986"/>
          <a:ext cx="7698984" cy="725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Efficiency of SOR</a:t>
          </a:r>
        </a:p>
      </dsp:txBody>
      <dsp:txXfrm>
        <a:off x="2223222" y="4605395"/>
        <a:ext cx="7628166" cy="654538"/>
      </dsp:txXfrm>
    </dsp:sp>
    <dsp:sp modelId="{99719616-40A0-4601-9983-5E54C1134909}">
      <dsp:nvSpPr>
        <dsp:cNvPr id="0" name=""/>
        <dsp:cNvSpPr/>
      </dsp:nvSpPr>
      <dsp:spPr>
        <a:xfrm>
          <a:off x="2187813" y="5331611"/>
          <a:ext cx="7698984" cy="72535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altLang="zh-CN" sz="3600" b="1" kern="1200" dirty="0">
              <a:solidFill>
                <a:prstClr val="white"/>
              </a:solidFill>
              <a:latin typeface="Calibri" panose="020F0502020204030204"/>
              <a:ea typeface="+mn-ea"/>
              <a:cs typeface="+mn-cs"/>
            </a:rPr>
            <a:t>Contribution and Future Work</a:t>
          </a:r>
          <a:endParaRPr lang="en-US" sz="3600" b="1" kern="1200" dirty="0">
            <a:solidFill>
              <a:prstClr val="white"/>
            </a:solidFill>
            <a:latin typeface="Calibri" panose="020F0502020204030204"/>
            <a:ea typeface="+mn-ea"/>
            <a:cs typeface="+mn-cs"/>
          </a:endParaRPr>
        </a:p>
      </dsp:txBody>
      <dsp:txXfrm>
        <a:off x="2223222" y="5367020"/>
        <a:ext cx="7628166" cy="6545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530FD-AF9D-4783-A09B-AD949C29D561}"/>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3926765-68C7-4624-AD8F-CF2D62DEFA71}"/>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2C7960E-FDE4-417D-8135-F151DAE3654D}" type="datetimeFigureOut">
              <a:rPr lang="en-US" smtClean="0"/>
              <a:t>4/25/2018</a:t>
            </a:fld>
            <a:endParaRPr lang="en-US"/>
          </a:p>
        </p:txBody>
      </p:sp>
      <p:sp>
        <p:nvSpPr>
          <p:cNvPr id="4" name="Footer Placeholder 3">
            <a:extLst>
              <a:ext uri="{FF2B5EF4-FFF2-40B4-BE49-F238E27FC236}">
                <a16:creationId xmlns:a16="http://schemas.microsoft.com/office/drawing/2014/main" id="{7969D23E-01FD-4F17-8C4D-6D76AEB67EF0}"/>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667140-918F-415A-B2CB-87E4D8638081}"/>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447ED08E-E014-4B57-8593-7913C6EBE09C}" type="slidenum">
              <a:rPr lang="en-US" smtClean="0"/>
              <a:t>‹#›</a:t>
            </a:fld>
            <a:endParaRPr lang="en-US"/>
          </a:p>
        </p:txBody>
      </p:sp>
    </p:spTree>
    <p:extLst>
      <p:ext uri="{BB962C8B-B14F-4D97-AF65-F5344CB8AC3E}">
        <p14:creationId xmlns:p14="http://schemas.microsoft.com/office/powerpoint/2010/main" val="409422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D571537-2794-4AAA-9157-0E33EA455914}" type="datetimeFigureOut">
              <a:rPr lang="en-US" smtClean="0"/>
              <a:t>4/25/2018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541EEAE2-D474-4A26-9D86-E70957F341B9}" type="slidenum">
              <a:rPr lang="en-US" smtClean="0"/>
              <a:t>‹#›</a:t>
            </a:fld>
            <a:endParaRPr lang="en-US"/>
          </a:p>
        </p:txBody>
      </p:sp>
    </p:spTree>
    <p:extLst>
      <p:ext uri="{BB962C8B-B14F-4D97-AF65-F5344CB8AC3E}">
        <p14:creationId xmlns:p14="http://schemas.microsoft.com/office/powerpoint/2010/main" val="19133884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1</a:t>
            </a:fld>
            <a:endParaRPr lang="en-US"/>
          </a:p>
        </p:txBody>
      </p:sp>
    </p:spTree>
    <p:extLst>
      <p:ext uri="{BB962C8B-B14F-4D97-AF65-F5344CB8AC3E}">
        <p14:creationId xmlns:p14="http://schemas.microsoft.com/office/powerpoint/2010/main" val="74364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p>
        </p:txBody>
      </p:sp>
      <p:sp>
        <p:nvSpPr>
          <p:cNvPr id="4" name="Slide Number Placeholder 3"/>
          <p:cNvSpPr>
            <a:spLocks noGrp="1"/>
          </p:cNvSpPr>
          <p:nvPr>
            <p:ph type="sldNum" sz="quarter" idx="10"/>
          </p:nvPr>
        </p:nvSpPr>
        <p:spPr/>
        <p:txBody>
          <a:bodyPr/>
          <a:lstStyle/>
          <a:p>
            <a:pPr>
              <a:defRPr/>
            </a:pPr>
            <a:fld id="{F9BA89A0-AD5A-43A1-BD8D-A5FC9A8FDAE4}" type="slidenum">
              <a:rPr lang="en-US" smtClean="0"/>
              <a:pPr>
                <a:defRPr/>
              </a:pPr>
              <a:t>10</a:t>
            </a:fld>
            <a:endParaRPr lang="en-US"/>
          </a:p>
        </p:txBody>
      </p:sp>
    </p:spTree>
    <p:extLst>
      <p:ext uri="{BB962C8B-B14F-4D97-AF65-F5344CB8AC3E}">
        <p14:creationId xmlns:p14="http://schemas.microsoft.com/office/powerpoint/2010/main" val="20125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a:endParaRPr lang="en-US" sz="3000" dirty="0"/>
          </a:p>
        </p:txBody>
      </p:sp>
      <p:sp>
        <p:nvSpPr>
          <p:cNvPr id="4" name="Slide Number Placeholder 3"/>
          <p:cNvSpPr>
            <a:spLocks noGrp="1"/>
          </p:cNvSpPr>
          <p:nvPr>
            <p:ph type="sldNum" sz="quarter" idx="10"/>
          </p:nvPr>
        </p:nvSpPr>
        <p:spPr/>
        <p:txBody>
          <a:bodyPr/>
          <a:lstStyle/>
          <a:p>
            <a:fld id="{541EEAE2-D474-4A26-9D86-E70957F341B9}" type="slidenum">
              <a:rPr lang="en-US" smtClean="0"/>
              <a:t>11</a:t>
            </a:fld>
            <a:endParaRPr lang="en-US"/>
          </a:p>
        </p:txBody>
      </p:sp>
    </p:spTree>
    <p:extLst>
      <p:ext uri="{BB962C8B-B14F-4D97-AF65-F5344CB8AC3E}">
        <p14:creationId xmlns:p14="http://schemas.microsoft.com/office/powerpoint/2010/main" val="45631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12</a:t>
            </a:fld>
            <a:endParaRPr lang="en-US"/>
          </a:p>
        </p:txBody>
      </p:sp>
    </p:spTree>
    <p:extLst>
      <p:ext uri="{BB962C8B-B14F-4D97-AF65-F5344CB8AC3E}">
        <p14:creationId xmlns:p14="http://schemas.microsoft.com/office/powerpoint/2010/main" val="1510264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13</a:t>
            </a:fld>
            <a:endParaRPr lang="en-US"/>
          </a:p>
        </p:txBody>
      </p:sp>
    </p:spTree>
    <p:extLst>
      <p:ext uri="{BB962C8B-B14F-4D97-AF65-F5344CB8AC3E}">
        <p14:creationId xmlns:p14="http://schemas.microsoft.com/office/powerpoint/2010/main" val="282289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541EEAE2-D474-4A26-9D86-E70957F341B9}" type="slidenum">
              <a:rPr lang="en-US" smtClean="0"/>
              <a:t>14</a:t>
            </a:fld>
            <a:endParaRPr lang="en-US"/>
          </a:p>
        </p:txBody>
      </p:sp>
    </p:spTree>
    <p:extLst>
      <p:ext uri="{BB962C8B-B14F-4D97-AF65-F5344CB8AC3E}">
        <p14:creationId xmlns:p14="http://schemas.microsoft.com/office/powerpoint/2010/main" val="44362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15</a:t>
            </a:fld>
            <a:endParaRPr lang="en-US"/>
          </a:p>
        </p:txBody>
      </p:sp>
    </p:spTree>
    <p:extLst>
      <p:ext uri="{BB962C8B-B14F-4D97-AF65-F5344CB8AC3E}">
        <p14:creationId xmlns:p14="http://schemas.microsoft.com/office/powerpoint/2010/main" val="1652811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16</a:t>
            </a:fld>
            <a:endParaRPr lang="en-US"/>
          </a:p>
        </p:txBody>
      </p:sp>
    </p:spTree>
    <p:extLst>
      <p:ext uri="{BB962C8B-B14F-4D97-AF65-F5344CB8AC3E}">
        <p14:creationId xmlns:p14="http://schemas.microsoft.com/office/powerpoint/2010/main" val="46243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17</a:t>
            </a:fld>
            <a:endParaRPr lang="en-US"/>
          </a:p>
        </p:txBody>
      </p:sp>
    </p:spTree>
    <p:extLst>
      <p:ext uri="{BB962C8B-B14F-4D97-AF65-F5344CB8AC3E}">
        <p14:creationId xmlns:p14="http://schemas.microsoft.com/office/powerpoint/2010/main" val="3271307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541EEAE2-D474-4A26-9D86-E70957F341B9}" type="slidenum">
              <a:rPr lang="en-US" smtClean="0"/>
              <a:t>18</a:t>
            </a:fld>
            <a:endParaRPr lang="en-US"/>
          </a:p>
        </p:txBody>
      </p:sp>
    </p:spTree>
    <p:extLst>
      <p:ext uri="{BB962C8B-B14F-4D97-AF65-F5344CB8AC3E}">
        <p14:creationId xmlns:p14="http://schemas.microsoft.com/office/powerpoint/2010/main" val="3288540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19</a:t>
            </a:fld>
            <a:endParaRPr lang="en-US"/>
          </a:p>
        </p:txBody>
      </p:sp>
    </p:spTree>
    <p:extLst>
      <p:ext uri="{BB962C8B-B14F-4D97-AF65-F5344CB8AC3E}">
        <p14:creationId xmlns:p14="http://schemas.microsoft.com/office/powerpoint/2010/main" val="407030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541EEAE2-D474-4A26-9D86-E70957F341B9}" type="slidenum">
              <a:rPr lang="en-US" smtClean="0"/>
              <a:t>2</a:t>
            </a:fld>
            <a:endParaRPr lang="en-US"/>
          </a:p>
        </p:txBody>
      </p:sp>
    </p:spTree>
    <p:extLst>
      <p:ext uri="{BB962C8B-B14F-4D97-AF65-F5344CB8AC3E}">
        <p14:creationId xmlns:p14="http://schemas.microsoft.com/office/powerpoint/2010/main" val="1090412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20</a:t>
            </a:fld>
            <a:endParaRPr lang="en-US"/>
          </a:p>
        </p:txBody>
      </p:sp>
    </p:spTree>
    <p:extLst>
      <p:ext uri="{BB962C8B-B14F-4D97-AF65-F5344CB8AC3E}">
        <p14:creationId xmlns:p14="http://schemas.microsoft.com/office/powerpoint/2010/main" val="1794979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21</a:t>
            </a:fld>
            <a:endParaRPr lang="en-US"/>
          </a:p>
        </p:txBody>
      </p:sp>
    </p:spTree>
    <p:extLst>
      <p:ext uri="{BB962C8B-B14F-4D97-AF65-F5344CB8AC3E}">
        <p14:creationId xmlns:p14="http://schemas.microsoft.com/office/powerpoint/2010/main" val="2797021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22</a:t>
            </a:fld>
            <a:endParaRPr lang="en-US"/>
          </a:p>
        </p:txBody>
      </p:sp>
    </p:spTree>
    <p:extLst>
      <p:ext uri="{BB962C8B-B14F-4D97-AF65-F5344CB8AC3E}">
        <p14:creationId xmlns:p14="http://schemas.microsoft.com/office/powerpoint/2010/main" val="1244417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23</a:t>
            </a:fld>
            <a:endParaRPr lang="en-US"/>
          </a:p>
        </p:txBody>
      </p:sp>
    </p:spTree>
    <p:extLst>
      <p:ext uri="{BB962C8B-B14F-4D97-AF65-F5344CB8AC3E}">
        <p14:creationId xmlns:p14="http://schemas.microsoft.com/office/powerpoint/2010/main" val="278668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41EEAE2-D474-4A26-9D86-E70957F341B9}" type="slidenum">
              <a:rPr lang="en-US" smtClean="0"/>
              <a:t>24</a:t>
            </a:fld>
            <a:endParaRPr lang="en-US"/>
          </a:p>
        </p:txBody>
      </p:sp>
    </p:spTree>
    <p:extLst>
      <p:ext uri="{BB962C8B-B14F-4D97-AF65-F5344CB8AC3E}">
        <p14:creationId xmlns:p14="http://schemas.microsoft.com/office/powerpoint/2010/main" val="1380255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25</a:t>
            </a:fld>
            <a:endParaRPr lang="en-US"/>
          </a:p>
        </p:txBody>
      </p:sp>
    </p:spTree>
    <p:extLst>
      <p:ext uri="{BB962C8B-B14F-4D97-AF65-F5344CB8AC3E}">
        <p14:creationId xmlns:p14="http://schemas.microsoft.com/office/powerpoint/2010/main" val="1791373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41EEAE2-D474-4A26-9D86-E70957F341B9}" type="slidenum">
              <a:rPr lang="en-US" smtClean="0"/>
              <a:t>26</a:t>
            </a:fld>
            <a:endParaRPr lang="en-US"/>
          </a:p>
        </p:txBody>
      </p:sp>
    </p:spTree>
    <p:extLst>
      <p:ext uri="{BB962C8B-B14F-4D97-AF65-F5344CB8AC3E}">
        <p14:creationId xmlns:p14="http://schemas.microsoft.com/office/powerpoint/2010/main" val="3976427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27</a:t>
            </a:fld>
            <a:endParaRPr lang="en-US"/>
          </a:p>
        </p:txBody>
      </p:sp>
    </p:spTree>
    <p:extLst>
      <p:ext uri="{BB962C8B-B14F-4D97-AF65-F5344CB8AC3E}">
        <p14:creationId xmlns:p14="http://schemas.microsoft.com/office/powerpoint/2010/main" val="1464533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41EEAE2-D474-4A26-9D86-E70957F341B9}" type="slidenum">
              <a:rPr lang="en-US" smtClean="0"/>
              <a:t>28</a:t>
            </a:fld>
            <a:endParaRPr lang="en-US"/>
          </a:p>
        </p:txBody>
      </p:sp>
    </p:spTree>
    <p:extLst>
      <p:ext uri="{BB962C8B-B14F-4D97-AF65-F5344CB8AC3E}">
        <p14:creationId xmlns:p14="http://schemas.microsoft.com/office/powerpoint/2010/main" val="493312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29</a:t>
            </a:fld>
            <a:endParaRPr lang="en-US"/>
          </a:p>
        </p:txBody>
      </p:sp>
    </p:spTree>
    <p:extLst>
      <p:ext uri="{BB962C8B-B14F-4D97-AF65-F5344CB8AC3E}">
        <p14:creationId xmlns:p14="http://schemas.microsoft.com/office/powerpoint/2010/main" val="402307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3</a:t>
            </a:fld>
            <a:endParaRPr lang="en-US"/>
          </a:p>
        </p:txBody>
      </p:sp>
    </p:spTree>
    <p:extLst>
      <p:ext uri="{BB962C8B-B14F-4D97-AF65-F5344CB8AC3E}">
        <p14:creationId xmlns:p14="http://schemas.microsoft.com/office/powerpoint/2010/main" val="3521006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30</a:t>
            </a:fld>
            <a:endParaRPr lang="en-US"/>
          </a:p>
        </p:txBody>
      </p:sp>
    </p:spTree>
    <p:extLst>
      <p:ext uri="{BB962C8B-B14F-4D97-AF65-F5344CB8AC3E}">
        <p14:creationId xmlns:p14="http://schemas.microsoft.com/office/powerpoint/2010/main" val="170523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31</a:t>
            </a:fld>
            <a:endParaRPr lang="en-US"/>
          </a:p>
        </p:txBody>
      </p:sp>
    </p:spTree>
    <p:extLst>
      <p:ext uri="{BB962C8B-B14F-4D97-AF65-F5344CB8AC3E}">
        <p14:creationId xmlns:p14="http://schemas.microsoft.com/office/powerpoint/2010/main" val="4033514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32</a:t>
            </a:fld>
            <a:endParaRPr lang="en-US"/>
          </a:p>
        </p:txBody>
      </p:sp>
    </p:spTree>
    <p:extLst>
      <p:ext uri="{BB962C8B-B14F-4D97-AF65-F5344CB8AC3E}">
        <p14:creationId xmlns:p14="http://schemas.microsoft.com/office/powerpoint/2010/main" val="1149264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33</a:t>
            </a:fld>
            <a:endParaRPr lang="en-US"/>
          </a:p>
        </p:txBody>
      </p:sp>
    </p:spTree>
    <p:extLst>
      <p:ext uri="{BB962C8B-B14F-4D97-AF65-F5344CB8AC3E}">
        <p14:creationId xmlns:p14="http://schemas.microsoft.com/office/powerpoint/2010/main" val="3195856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34</a:t>
            </a:fld>
            <a:endParaRPr lang="en-US"/>
          </a:p>
        </p:txBody>
      </p:sp>
    </p:spTree>
    <p:extLst>
      <p:ext uri="{BB962C8B-B14F-4D97-AF65-F5344CB8AC3E}">
        <p14:creationId xmlns:p14="http://schemas.microsoft.com/office/powerpoint/2010/main" val="72176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35</a:t>
            </a:fld>
            <a:endParaRPr lang="en-US"/>
          </a:p>
        </p:txBody>
      </p:sp>
    </p:spTree>
    <p:extLst>
      <p:ext uri="{BB962C8B-B14F-4D97-AF65-F5344CB8AC3E}">
        <p14:creationId xmlns:p14="http://schemas.microsoft.com/office/powerpoint/2010/main" val="2502805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36</a:t>
            </a:fld>
            <a:endParaRPr lang="en-US"/>
          </a:p>
        </p:txBody>
      </p:sp>
    </p:spTree>
    <p:extLst>
      <p:ext uri="{BB962C8B-B14F-4D97-AF65-F5344CB8AC3E}">
        <p14:creationId xmlns:p14="http://schemas.microsoft.com/office/powerpoint/2010/main" val="1355917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give you some details about the forwarding process.</a:t>
            </a:r>
          </a:p>
          <a:p>
            <a:r>
              <a:rPr lang="en-US" dirty="0"/>
              <a:t>After receiving the I-need message from Alice, Elena will check her in-self-interest policy, her out-self-interest policy, her neighbors peer-interest policy and finally the propagation policy which associated with the I-need message to decide which one should see the I-need message.</a:t>
            </a:r>
          </a:p>
        </p:txBody>
      </p:sp>
      <p:sp>
        <p:nvSpPr>
          <p:cNvPr id="4" name="Slide Number Placeholder 3"/>
          <p:cNvSpPr>
            <a:spLocks noGrp="1"/>
          </p:cNvSpPr>
          <p:nvPr>
            <p:ph type="sldNum" sz="quarter" idx="10"/>
          </p:nvPr>
        </p:nvSpPr>
        <p:spPr/>
        <p:txBody>
          <a:bodyPr/>
          <a:lstStyle/>
          <a:p>
            <a:fld id="{541EEAE2-D474-4A26-9D86-E70957F341B9}" type="slidenum">
              <a:rPr lang="en-US" smtClean="0"/>
              <a:t>37</a:t>
            </a:fld>
            <a:endParaRPr lang="en-US"/>
          </a:p>
        </p:txBody>
      </p:sp>
    </p:spTree>
    <p:extLst>
      <p:ext uri="{BB962C8B-B14F-4D97-AF65-F5344CB8AC3E}">
        <p14:creationId xmlns:p14="http://schemas.microsoft.com/office/powerpoint/2010/main" val="3294751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41EEAE2-D474-4A26-9D86-E70957F341B9}" type="slidenum">
              <a:rPr lang="en-US" smtClean="0"/>
              <a:t>38</a:t>
            </a:fld>
            <a:endParaRPr lang="en-US"/>
          </a:p>
        </p:txBody>
      </p:sp>
    </p:spTree>
    <p:extLst>
      <p:ext uri="{BB962C8B-B14F-4D97-AF65-F5344CB8AC3E}">
        <p14:creationId xmlns:p14="http://schemas.microsoft.com/office/powerpoint/2010/main" val="1248805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41EEAE2-D474-4A26-9D86-E70957F341B9}" type="slidenum">
              <a:rPr lang="en-US" smtClean="0"/>
              <a:t>39</a:t>
            </a:fld>
            <a:endParaRPr lang="en-US"/>
          </a:p>
        </p:txBody>
      </p:sp>
    </p:spTree>
    <p:extLst>
      <p:ext uri="{BB962C8B-B14F-4D97-AF65-F5344CB8AC3E}">
        <p14:creationId xmlns:p14="http://schemas.microsoft.com/office/powerpoint/2010/main" val="410469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4</a:t>
            </a:fld>
            <a:endParaRPr lang="en-US"/>
          </a:p>
        </p:txBody>
      </p:sp>
    </p:spTree>
    <p:extLst>
      <p:ext uri="{BB962C8B-B14F-4D97-AF65-F5344CB8AC3E}">
        <p14:creationId xmlns:p14="http://schemas.microsoft.com/office/powerpoint/2010/main" val="1730251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40</a:t>
            </a:fld>
            <a:endParaRPr lang="en-US"/>
          </a:p>
        </p:txBody>
      </p:sp>
    </p:spTree>
    <p:extLst>
      <p:ext uri="{BB962C8B-B14F-4D97-AF65-F5344CB8AC3E}">
        <p14:creationId xmlns:p14="http://schemas.microsoft.com/office/powerpoint/2010/main" val="3908422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41</a:t>
            </a:fld>
            <a:endParaRPr lang="en-US"/>
          </a:p>
        </p:txBody>
      </p:sp>
    </p:spTree>
    <p:extLst>
      <p:ext uri="{BB962C8B-B14F-4D97-AF65-F5344CB8AC3E}">
        <p14:creationId xmlns:p14="http://schemas.microsoft.com/office/powerpoint/2010/main" val="724593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42</a:t>
            </a:fld>
            <a:endParaRPr lang="en-US"/>
          </a:p>
        </p:txBody>
      </p:sp>
    </p:spTree>
    <p:extLst>
      <p:ext uri="{BB962C8B-B14F-4D97-AF65-F5344CB8AC3E}">
        <p14:creationId xmlns:p14="http://schemas.microsoft.com/office/powerpoint/2010/main" val="1778094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41EEAE2-D474-4A26-9D86-E70957F341B9}" type="slidenum">
              <a:rPr lang="en-US" smtClean="0"/>
              <a:t>43</a:t>
            </a:fld>
            <a:endParaRPr lang="en-US"/>
          </a:p>
        </p:txBody>
      </p:sp>
    </p:spTree>
    <p:extLst>
      <p:ext uri="{BB962C8B-B14F-4D97-AF65-F5344CB8AC3E}">
        <p14:creationId xmlns:p14="http://schemas.microsoft.com/office/powerpoint/2010/main" val="783279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David sends the I-have message to Elena</a:t>
            </a:r>
          </a:p>
        </p:txBody>
      </p:sp>
      <p:sp>
        <p:nvSpPr>
          <p:cNvPr id="4" name="Slide Number Placeholder 3"/>
          <p:cNvSpPr>
            <a:spLocks noGrp="1"/>
          </p:cNvSpPr>
          <p:nvPr>
            <p:ph type="sldNum" sz="quarter" idx="10"/>
          </p:nvPr>
        </p:nvSpPr>
        <p:spPr/>
        <p:txBody>
          <a:bodyPr/>
          <a:lstStyle/>
          <a:p>
            <a:fld id="{541EEAE2-D474-4A26-9D86-E70957F341B9}" type="slidenum">
              <a:rPr lang="en-US" smtClean="0"/>
              <a:t>44</a:t>
            </a:fld>
            <a:endParaRPr lang="en-US"/>
          </a:p>
        </p:txBody>
      </p:sp>
    </p:spTree>
    <p:extLst>
      <p:ext uri="{BB962C8B-B14F-4D97-AF65-F5344CB8AC3E}">
        <p14:creationId xmlns:p14="http://schemas.microsoft.com/office/powerpoint/2010/main" val="1999154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41EEAE2-D474-4A26-9D86-E70957F341B9}" type="slidenum">
              <a:rPr lang="en-US" smtClean="0"/>
              <a:t>45</a:t>
            </a:fld>
            <a:endParaRPr lang="en-US"/>
          </a:p>
        </p:txBody>
      </p:sp>
    </p:spTree>
    <p:extLst>
      <p:ext uri="{BB962C8B-B14F-4D97-AF65-F5344CB8AC3E}">
        <p14:creationId xmlns:p14="http://schemas.microsoft.com/office/powerpoint/2010/main" val="3310560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46</a:t>
            </a:fld>
            <a:endParaRPr lang="en-US"/>
          </a:p>
        </p:txBody>
      </p:sp>
    </p:spTree>
    <p:extLst>
      <p:ext uri="{BB962C8B-B14F-4D97-AF65-F5344CB8AC3E}">
        <p14:creationId xmlns:p14="http://schemas.microsoft.com/office/powerpoint/2010/main" val="3131535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47</a:t>
            </a:fld>
            <a:endParaRPr lang="en-US"/>
          </a:p>
        </p:txBody>
      </p:sp>
    </p:spTree>
    <p:extLst>
      <p:ext uri="{BB962C8B-B14F-4D97-AF65-F5344CB8AC3E}">
        <p14:creationId xmlns:p14="http://schemas.microsoft.com/office/powerpoint/2010/main" val="874753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48</a:t>
            </a:fld>
            <a:endParaRPr lang="en-US"/>
          </a:p>
        </p:txBody>
      </p:sp>
    </p:spTree>
    <p:extLst>
      <p:ext uri="{BB962C8B-B14F-4D97-AF65-F5344CB8AC3E}">
        <p14:creationId xmlns:p14="http://schemas.microsoft.com/office/powerpoint/2010/main" val="35006070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49</a:t>
            </a:fld>
            <a:endParaRPr lang="en-US"/>
          </a:p>
        </p:txBody>
      </p:sp>
    </p:spTree>
    <p:extLst>
      <p:ext uri="{BB962C8B-B14F-4D97-AF65-F5344CB8AC3E}">
        <p14:creationId xmlns:p14="http://schemas.microsoft.com/office/powerpoint/2010/main" val="330720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5</a:t>
            </a:fld>
            <a:endParaRPr lang="en-US"/>
          </a:p>
        </p:txBody>
      </p:sp>
    </p:spTree>
    <p:extLst>
      <p:ext uri="{BB962C8B-B14F-4D97-AF65-F5344CB8AC3E}">
        <p14:creationId xmlns:p14="http://schemas.microsoft.com/office/powerpoint/2010/main" val="1796613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541EEAE2-D474-4A26-9D86-E70957F341B9}" type="slidenum">
              <a:rPr lang="en-US" smtClean="0"/>
              <a:t>50</a:t>
            </a:fld>
            <a:endParaRPr lang="en-US"/>
          </a:p>
        </p:txBody>
      </p:sp>
    </p:spTree>
    <p:extLst>
      <p:ext uri="{BB962C8B-B14F-4D97-AF65-F5344CB8AC3E}">
        <p14:creationId xmlns:p14="http://schemas.microsoft.com/office/powerpoint/2010/main" val="22309616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base">
              <a:spcBef>
                <a:spcPct val="30000"/>
              </a:spcBef>
              <a:spcAft>
                <a:spcPct val="0"/>
              </a:spcAft>
              <a:defRPr/>
            </a:pPr>
            <a:endParaRPr lang="en-US" sz="1300" dirty="0"/>
          </a:p>
        </p:txBody>
      </p:sp>
      <p:sp>
        <p:nvSpPr>
          <p:cNvPr id="4" name="Slide Number Placeholder 3"/>
          <p:cNvSpPr>
            <a:spLocks noGrp="1"/>
          </p:cNvSpPr>
          <p:nvPr>
            <p:ph type="sldNum" sz="quarter" idx="10"/>
          </p:nvPr>
        </p:nvSpPr>
        <p:spPr/>
        <p:txBody>
          <a:bodyPr/>
          <a:lstStyle/>
          <a:p>
            <a:fld id="{541EEAE2-D474-4A26-9D86-E70957F341B9}" type="slidenum">
              <a:rPr lang="en-US" smtClean="0"/>
              <a:t>51</a:t>
            </a:fld>
            <a:endParaRPr lang="en-US"/>
          </a:p>
        </p:txBody>
      </p:sp>
    </p:spTree>
    <p:extLst>
      <p:ext uri="{BB962C8B-B14F-4D97-AF65-F5344CB8AC3E}">
        <p14:creationId xmlns:p14="http://schemas.microsoft.com/office/powerpoint/2010/main" val="20547713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F9BA89A0-AD5A-43A1-BD8D-A5FC9A8FDAE4}" type="slidenum">
              <a:rPr lang="en-US" smtClean="0"/>
              <a:pPr>
                <a:defRPr/>
              </a:pPr>
              <a:t>52</a:t>
            </a:fld>
            <a:endParaRPr lang="en-US"/>
          </a:p>
        </p:txBody>
      </p:sp>
    </p:spTree>
    <p:extLst>
      <p:ext uri="{BB962C8B-B14F-4D97-AF65-F5344CB8AC3E}">
        <p14:creationId xmlns:p14="http://schemas.microsoft.com/office/powerpoint/2010/main" val="1571348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53</a:t>
            </a:fld>
            <a:endParaRPr lang="en-US"/>
          </a:p>
        </p:txBody>
      </p:sp>
    </p:spTree>
    <p:extLst>
      <p:ext uri="{BB962C8B-B14F-4D97-AF65-F5344CB8AC3E}">
        <p14:creationId xmlns:p14="http://schemas.microsoft.com/office/powerpoint/2010/main" val="32118024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541EEAE2-D474-4A26-9D86-E70957F341B9}" type="slidenum">
              <a:rPr lang="en-US" smtClean="0"/>
              <a:t>54</a:t>
            </a:fld>
            <a:endParaRPr lang="en-US"/>
          </a:p>
        </p:txBody>
      </p:sp>
    </p:spTree>
    <p:extLst>
      <p:ext uri="{BB962C8B-B14F-4D97-AF65-F5344CB8AC3E}">
        <p14:creationId xmlns:p14="http://schemas.microsoft.com/office/powerpoint/2010/main" val="26963689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541EEAE2-D474-4A26-9D86-E70957F341B9}" type="slidenum">
              <a:rPr lang="en-US" smtClean="0"/>
              <a:t>55</a:t>
            </a:fld>
            <a:endParaRPr lang="en-US"/>
          </a:p>
        </p:txBody>
      </p:sp>
    </p:spTree>
    <p:extLst>
      <p:ext uri="{BB962C8B-B14F-4D97-AF65-F5344CB8AC3E}">
        <p14:creationId xmlns:p14="http://schemas.microsoft.com/office/powerpoint/2010/main" val="1482005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56</a:t>
            </a:fld>
            <a:endParaRPr lang="en-US"/>
          </a:p>
        </p:txBody>
      </p:sp>
    </p:spTree>
    <p:extLst>
      <p:ext uri="{BB962C8B-B14F-4D97-AF65-F5344CB8AC3E}">
        <p14:creationId xmlns:p14="http://schemas.microsoft.com/office/powerpoint/2010/main" val="33779106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defTabSz="966612">
              <a:defRPr/>
            </a:pPr>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57</a:t>
            </a:fld>
            <a:endParaRPr lang="en-US"/>
          </a:p>
        </p:txBody>
      </p:sp>
    </p:spTree>
    <p:extLst>
      <p:ext uri="{BB962C8B-B14F-4D97-AF65-F5344CB8AC3E}">
        <p14:creationId xmlns:p14="http://schemas.microsoft.com/office/powerpoint/2010/main" val="17410249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p>
        </p:txBody>
      </p:sp>
      <p:sp>
        <p:nvSpPr>
          <p:cNvPr id="4" name="Slide Number Placeholder 3"/>
          <p:cNvSpPr>
            <a:spLocks noGrp="1"/>
          </p:cNvSpPr>
          <p:nvPr>
            <p:ph type="sldNum" sz="quarter" idx="10"/>
          </p:nvPr>
        </p:nvSpPr>
        <p:spPr/>
        <p:txBody>
          <a:bodyPr/>
          <a:lstStyle/>
          <a:p>
            <a:fld id="{541EEAE2-D474-4A26-9D86-E70957F341B9}" type="slidenum">
              <a:rPr lang="en-US" smtClean="0"/>
              <a:t>58</a:t>
            </a:fld>
            <a:endParaRPr lang="en-US"/>
          </a:p>
        </p:txBody>
      </p:sp>
    </p:spTree>
    <p:extLst>
      <p:ext uri="{BB962C8B-B14F-4D97-AF65-F5344CB8AC3E}">
        <p14:creationId xmlns:p14="http://schemas.microsoft.com/office/powerpoint/2010/main" val="34781139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solidFill>
                <a:schemeClr val="accent1"/>
              </a:solidFill>
            </a:endParaRPr>
          </a:p>
        </p:txBody>
      </p:sp>
      <p:sp>
        <p:nvSpPr>
          <p:cNvPr id="4" name="Slide Number Placeholder 3"/>
          <p:cNvSpPr>
            <a:spLocks noGrp="1"/>
          </p:cNvSpPr>
          <p:nvPr>
            <p:ph type="sldNum" sz="quarter" idx="10"/>
          </p:nvPr>
        </p:nvSpPr>
        <p:spPr/>
        <p:txBody>
          <a:bodyPr/>
          <a:lstStyle/>
          <a:p>
            <a:fld id="{541EEAE2-D474-4A26-9D86-E70957F341B9}" type="slidenum">
              <a:rPr lang="en-US" smtClean="0"/>
              <a:t>59</a:t>
            </a:fld>
            <a:endParaRPr lang="en-US"/>
          </a:p>
        </p:txBody>
      </p:sp>
    </p:spTree>
    <p:extLst>
      <p:ext uri="{BB962C8B-B14F-4D97-AF65-F5344CB8AC3E}">
        <p14:creationId xmlns:p14="http://schemas.microsoft.com/office/powerpoint/2010/main" val="228683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6</a:t>
            </a:fld>
            <a:endParaRPr lang="en-US"/>
          </a:p>
        </p:txBody>
      </p:sp>
    </p:spTree>
    <p:extLst>
      <p:ext uri="{BB962C8B-B14F-4D97-AF65-F5344CB8AC3E}">
        <p14:creationId xmlns:p14="http://schemas.microsoft.com/office/powerpoint/2010/main" val="18883077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60</a:t>
            </a:fld>
            <a:endParaRPr lang="en-US"/>
          </a:p>
        </p:txBody>
      </p:sp>
    </p:spTree>
    <p:extLst>
      <p:ext uri="{BB962C8B-B14F-4D97-AF65-F5344CB8AC3E}">
        <p14:creationId xmlns:p14="http://schemas.microsoft.com/office/powerpoint/2010/main" val="16162930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61</a:t>
            </a:fld>
            <a:endParaRPr lang="en-US"/>
          </a:p>
        </p:txBody>
      </p:sp>
    </p:spTree>
    <p:extLst>
      <p:ext uri="{BB962C8B-B14F-4D97-AF65-F5344CB8AC3E}">
        <p14:creationId xmlns:p14="http://schemas.microsoft.com/office/powerpoint/2010/main" val="8014411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p>
        </p:txBody>
      </p:sp>
      <p:sp>
        <p:nvSpPr>
          <p:cNvPr id="4" name="Slide Number Placeholder 3"/>
          <p:cNvSpPr>
            <a:spLocks noGrp="1"/>
          </p:cNvSpPr>
          <p:nvPr>
            <p:ph type="sldNum" sz="quarter" idx="10"/>
          </p:nvPr>
        </p:nvSpPr>
        <p:spPr/>
        <p:txBody>
          <a:bodyPr/>
          <a:lstStyle/>
          <a:p>
            <a:fld id="{541EEAE2-D474-4A26-9D86-E70957F341B9}" type="slidenum">
              <a:rPr lang="en-US" smtClean="0"/>
              <a:t>62</a:t>
            </a:fld>
            <a:endParaRPr lang="en-US"/>
          </a:p>
        </p:txBody>
      </p:sp>
    </p:spTree>
    <p:extLst>
      <p:ext uri="{BB962C8B-B14F-4D97-AF65-F5344CB8AC3E}">
        <p14:creationId xmlns:p14="http://schemas.microsoft.com/office/powerpoint/2010/main" val="7641647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63</a:t>
            </a:fld>
            <a:endParaRPr lang="en-US"/>
          </a:p>
        </p:txBody>
      </p:sp>
    </p:spTree>
    <p:extLst>
      <p:ext uri="{BB962C8B-B14F-4D97-AF65-F5344CB8AC3E}">
        <p14:creationId xmlns:p14="http://schemas.microsoft.com/office/powerpoint/2010/main" val="8422863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64</a:t>
            </a:fld>
            <a:endParaRPr lang="en-US"/>
          </a:p>
        </p:txBody>
      </p:sp>
    </p:spTree>
    <p:extLst>
      <p:ext uri="{BB962C8B-B14F-4D97-AF65-F5344CB8AC3E}">
        <p14:creationId xmlns:p14="http://schemas.microsoft.com/office/powerpoint/2010/main" val="42182462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65</a:t>
            </a:fld>
            <a:endParaRPr lang="en-US"/>
          </a:p>
        </p:txBody>
      </p:sp>
    </p:spTree>
    <p:extLst>
      <p:ext uri="{BB962C8B-B14F-4D97-AF65-F5344CB8AC3E}">
        <p14:creationId xmlns:p14="http://schemas.microsoft.com/office/powerpoint/2010/main" val="16750971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66</a:t>
            </a:fld>
            <a:endParaRPr lang="en-US"/>
          </a:p>
        </p:txBody>
      </p:sp>
    </p:spTree>
    <p:extLst>
      <p:ext uri="{BB962C8B-B14F-4D97-AF65-F5344CB8AC3E}">
        <p14:creationId xmlns:p14="http://schemas.microsoft.com/office/powerpoint/2010/main" val="3139301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p>
        </p:txBody>
      </p:sp>
      <p:sp>
        <p:nvSpPr>
          <p:cNvPr id="4" name="Slide Number Placeholder 3"/>
          <p:cNvSpPr>
            <a:spLocks noGrp="1"/>
          </p:cNvSpPr>
          <p:nvPr>
            <p:ph type="sldNum" sz="quarter" idx="10"/>
          </p:nvPr>
        </p:nvSpPr>
        <p:spPr/>
        <p:txBody>
          <a:bodyPr/>
          <a:lstStyle/>
          <a:p>
            <a:fld id="{541EEAE2-D474-4A26-9D86-E70957F341B9}" type="slidenum">
              <a:rPr lang="en-US" smtClean="0"/>
              <a:t>67</a:t>
            </a:fld>
            <a:endParaRPr lang="en-US"/>
          </a:p>
        </p:txBody>
      </p:sp>
    </p:spTree>
    <p:extLst>
      <p:ext uri="{BB962C8B-B14F-4D97-AF65-F5344CB8AC3E}">
        <p14:creationId xmlns:p14="http://schemas.microsoft.com/office/powerpoint/2010/main" val="22516034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68</a:t>
            </a:fld>
            <a:endParaRPr lang="en-US"/>
          </a:p>
        </p:txBody>
      </p:sp>
    </p:spTree>
    <p:extLst>
      <p:ext uri="{BB962C8B-B14F-4D97-AF65-F5344CB8AC3E}">
        <p14:creationId xmlns:p14="http://schemas.microsoft.com/office/powerpoint/2010/main" val="42439978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p>
        </p:txBody>
      </p:sp>
      <p:sp>
        <p:nvSpPr>
          <p:cNvPr id="4" name="Slide Number Placeholder 3"/>
          <p:cNvSpPr>
            <a:spLocks noGrp="1"/>
          </p:cNvSpPr>
          <p:nvPr>
            <p:ph type="sldNum" sz="quarter" idx="10"/>
          </p:nvPr>
        </p:nvSpPr>
        <p:spPr/>
        <p:txBody>
          <a:bodyPr/>
          <a:lstStyle/>
          <a:p>
            <a:fld id="{541EEAE2-D474-4A26-9D86-E70957F341B9}" type="slidenum">
              <a:rPr lang="en-US" smtClean="0"/>
              <a:t>69</a:t>
            </a:fld>
            <a:endParaRPr lang="en-US"/>
          </a:p>
        </p:txBody>
      </p:sp>
    </p:spTree>
    <p:extLst>
      <p:ext uri="{BB962C8B-B14F-4D97-AF65-F5344CB8AC3E}">
        <p14:creationId xmlns:p14="http://schemas.microsoft.com/office/powerpoint/2010/main" val="271275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541EEAE2-D474-4A26-9D86-E70957F341B9}" type="slidenum">
              <a:rPr lang="en-US" smtClean="0"/>
              <a:t>7</a:t>
            </a:fld>
            <a:endParaRPr lang="en-US"/>
          </a:p>
        </p:txBody>
      </p:sp>
    </p:spTree>
    <p:extLst>
      <p:ext uri="{BB962C8B-B14F-4D97-AF65-F5344CB8AC3E}">
        <p14:creationId xmlns:p14="http://schemas.microsoft.com/office/powerpoint/2010/main" val="18284202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70</a:t>
            </a:fld>
            <a:endParaRPr lang="en-US"/>
          </a:p>
        </p:txBody>
      </p:sp>
    </p:spTree>
    <p:extLst>
      <p:ext uri="{BB962C8B-B14F-4D97-AF65-F5344CB8AC3E}">
        <p14:creationId xmlns:p14="http://schemas.microsoft.com/office/powerpoint/2010/main" val="2413990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71</a:t>
            </a:fld>
            <a:endParaRPr lang="en-US"/>
          </a:p>
        </p:txBody>
      </p:sp>
    </p:spTree>
    <p:extLst>
      <p:ext uri="{BB962C8B-B14F-4D97-AF65-F5344CB8AC3E}">
        <p14:creationId xmlns:p14="http://schemas.microsoft.com/office/powerpoint/2010/main" val="17899674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541EEAE2-D474-4A26-9D86-E70957F341B9}" type="slidenum">
              <a:rPr lang="en-US" smtClean="0"/>
              <a:t>72</a:t>
            </a:fld>
            <a:endParaRPr lang="en-US"/>
          </a:p>
        </p:txBody>
      </p:sp>
    </p:spTree>
    <p:extLst>
      <p:ext uri="{BB962C8B-B14F-4D97-AF65-F5344CB8AC3E}">
        <p14:creationId xmlns:p14="http://schemas.microsoft.com/office/powerpoint/2010/main" val="38338487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73</a:t>
            </a:fld>
            <a:endParaRPr lang="en-US"/>
          </a:p>
        </p:txBody>
      </p:sp>
    </p:spTree>
    <p:extLst>
      <p:ext uri="{BB962C8B-B14F-4D97-AF65-F5344CB8AC3E}">
        <p14:creationId xmlns:p14="http://schemas.microsoft.com/office/powerpoint/2010/main" val="38190852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74</a:t>
            </a:fld>
            <a:endParaRPr lang="en-US"/>
          </a:p>
        </p:txBody>
      </p:sp>
    </p:spTree>
    <p:extLst>
      <p:ext uri="{BB962C8B-B14F-4D97-AF65-F5344CB8AC3E}">
        <p14:creationId xmlns:p14="http://schemas.microsoft.com/office/powerpoint/2010/main" val="19916419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75</a:t>
            </a:fld>
            <a:endParaRPr lang="en-US"/>
          </a:p>
        </p:txBody>
      </p:sp>
    </p:spTree>
    <p:extLst>
      <p:ext uri="{BB962C8B-B14F-4D97-AF65-F5344CB8AC3E}">
        <p14:creationId xmlns:p14="http://schemas.microsoft.com/office/powerpoint/2010/main" val="39727736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76</a:t>
            </a:fld>
            <a:endParaRPr lang="en-US"/>
          </a:p>
        </p:txBody>
      </p:sp>
    </p:spTree>
    <p:extLst>
      <p:ext uri="{BB962C8B-B14F-4D97-AF65-F5344CB8AC3E}">
        <p14:creationId xmlns:p14="http://schemas.microsoft.com/office/powerpoint/2010/main" val="8770717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77</a:t>
            </a:fld>
            <a:endParaRPr lang="en-US"/>
          </a:p>
        </p:txBody>
      </p:sp>
    </p:spTree>
    <p:extLst>
      <p:ext uri="{BB962C8B-B14F-4D97-AF65-F5344CB8AC3E}">
        <p14:creationId xmlns:p14="http://schemas.microsoft.com/office/powerpoint/2010/main" val="14571587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78</a:t>
            </a:fld>
            <a:endParaRPr lang="en-US"/>
          </a:p>
        </p:txBody>
      </p:sp>
    </p:spTree>
    <p:extLst>
      <p:ext uri="{BB962C8B-B14F-4D97-AF65-F5344CB8AC3E}">
        <p14:creationId xmlns:p14="http://schemas.microsoft.com/office/powerpoint/2010/main" val="3358852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541EEAE2-D474-4A26-9D86-E70957F341B9}" type="slidenum">
              <a:rPr lang="en-US" smtClean="0"/>
              <a:t>79</a:t>
            </a:fld>
            <a:endParaRPr lang="en-US"/>
          </a:p>
        </p:txBody>
      </p:sp>
    </p:spTree>
    <p:extLst>
      <p:ext uri="{BB962C8B-B14F-4D97-AF65-F5344CB8AC3E}">
        <p14:creationId xmlns:p14="http://schemas.microsoft.com/office/powerpoint/2010/main" val="142772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900C55DD-C66D-4B1F-8C13-B6EE78DA63E3}" type="slidenum">
              <a:rPr lang="en-US" smtClean="0"/>
              <a:t>8</a:t>
            </a:fld>
            <a:endParaRPr lang="en-US"/>
          </a:p>
        </p:txBody>
      </p:sp>
    </p:spTree>
    <p:extLst>
      <p:ext uri="{BB962C8B-B14F-4D97-AF65-F5344CB8AC3E}">
        <p14:creationId xmlns:p14="http://schemas.microsoft.com/office/powerpoint/2010/main" val="37732574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80</a:t>
            </a:fld>
            <a:endParaRPr lang="en-US"/>
          </a:p>
        </p:txBody>
      </p:sp>
    </p:spTree>
    <p:extLst>
      <p:ext uri="{BB962C8B-B14F-4D97-AF65-F5344CB8AC3E}">
        <p14:creationId xmlns:p14="http://schemas.microsoft.com/office/powerpoint/2010/main" val="34203714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81</a:t>
            </a:fld>
            <a:endParaRPr lang="en-US"/>
          </a:p>
        </p:txBody>
      </p:sp>
    </p:spTree>
    <p:extLst>
      <p:ext uri="{BB962C8B-B14F-4D97-AF65-F5344CB8AC3E}">
        <p14:creationId xmlns:p14="http://schemas.microsoft.com/office/powerpoint/2010/main" val="4690022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EAE2-D474-4A26-9D86-E70957F341B9}" type="slidenum">
              <a:rPr lang="en-US" smtClean="0"/>
              <a:t>82</a:t>
            </a:fld>
            <a:endParaRPr lang="en-US"/>
          </a:p>
        </p:txBody>
      </p:sp>
    </p:spTree>
    <p:extLst>
      <p:ext uri="{BB962C8B-B14F-4D97-AF65-F5344CB8AC3E}">
        <p14:creationId xmlns:p14="http://schemas.microsoft.com/office/powerpoint/2010/main" val="257685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defTabSz="966612">
              <a:defRPr/>
            </a:pPr>
            <a:endParaRPr lang="en-US" dirty="0"/>
          </a:p>
        </p:txBody>
      </p:sp>
      <p:sp>
        <p:nvSpPr>
          <p:cNvPr id="4" name="Slide Number Placeholder 3"/>
          <p:cNvSpPr>
            <a:spLocks noGrp="1"/>
          </p:cNvSpPr>
          <p:nvPr>
            <p:ph type="sldNum" sz="quarter" idx="10"/>
          </p:nvPr>
        </p:nvSpPr>
        <p:spPr/>
        <p:txBody>
          <a:bodyPr/>
          <a:lstStyle/>
          <a:p>
            <a:pPr>
              <a:defRPr/>
            </a:pPr>
            <a:fld id="{F9BA89A0-AD5A-43A1-BD8D-A5FC9A8FDAE4}" type="slidenum">
              <a:rPr lang="en-US" smtClean="0"/>
              <a:pPr>
                <a:defRPr/>
              </a:pPr>
              <a:t>9</a:t>
            </a:fld>
            <a:endParaRPr lang="en-US"/>
          </a:p>
        </p:txBody>
      </p:sp>
    </p:spTree>
    <p:extLst>
      <p:ext uri="{BB962C8B-B14F-4D97-AF65-F5344CB8AC3E}">
        <p14:creationId xmlns:p14="http://schemas.microsoft.com/office/powerpoint/2010/main" val="4495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2412BD-C5AD-4640-9480-4759D523DFE8}" type="datetime1">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3EC61-4797-4E3E-BB0D-11AFECED479C}" type="slidenum">
              <a:rPr lang="en-US" smtClean="0"/>
              <a:t>‹#›</a:t>
            </a:fld>
            <a:endParaRPr lang="en-US"/>
          </a:p>
        </p:txBody>
      </p:sp>
    </p:spTree>
    <p:extLst>
      <p:ext uri="{BB962C8B-B14F-4D97-AF65-F5344CB8AC3E}">
        <p14:creationId xmlns:p14="http://schemas.microsoft.com/office/powerpoint/2010/main" val="265088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59086-FB39-4456-8048-A9865E30479E}" type="datetime1">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3EC61-4797-4E3E-BB0D-11AFECED479C}" type="slidenum">
              <a:rPr lang="en-US" smtClean="0"/>
              <a:t>‹#›</a:t>
            </a:fld>
            <a:endParaRPr lang="en-US"/>
          </a:p>
        </p:txBody>
      </p:sp>
    </p:spTree>
    <p:extLst>
      <p:ext uri="{BB962C8B-B14F-4D97-AF65-F5344CB8AC3E}">
        <p14:creationId xmlns:p14="http://schemas.microsoft.com/office/powerpoint/2010/main" val="328477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520E9-9D4C-4EFA-A072-05BED59AB42D}" type="datetime1">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3EC61-4797-4E3E-BB0D-11AFECED479C}" type="slidenum">
              <a:rPr lang="en-US" smtClean="0"/>
              <a:t>‹#›</a:t>
            </a:fld>
            <a:endParaRPr lang="en-US"/>
          </a:p>
        </p:txBody>
      </p:sp>
    </p:spTree>
    <p:extLst>
      <p:ext uri="{BB962C8B-B14F-4D97-AF65-F5344CB8AC3E}">
        <p14:creationId xmlns:p14="http://schemas.microsoft.com/office/powerpoint/2010/main" val="385267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25733-3A23-46FB-9088-3E1DB8EFF769}" type="datetime1">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3EC61-4797-4E3E-BB0D-11AFECED479C}" type="slidenum">
              <a:rPr lang="en-US" smtClean="0"/>
              <a:t>‹#›</a:t>
            </a:fld>
            <a:endParaRPr lang="en-US"/>
          </a:p>
        </p:txBody>
      </p:sp>
    </p:spTree>
    <p:extLst>
      <p:ext uri="{BB962C8B-B14F-4D97-AF65-F5344CB8AC3E}">
        <p14:creationId xmlns:p14="http://schemas.microsoft.com/office/powerpoint/2010/main" val="422132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1D4037-3CAA-4F2F-913B-E42CF9F6A61F}" type="datetime1">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3EC61-4797-4E3E-BB0D-11AFECED479C}" type="slidenum">
              <a:rPr lang="en-US" smtClean="0"/>
              <a:t>‹#›</a:t>
            </a:fld>
            <a:endParaRPr lang="en-US"/>
          </a:p>
        </p:txBody>
      </p:sp>
    </p:spTree>
    <p:extLst>
      <p:ext uri="{BB962C8B-B14F-4D97-AF65-F5344CB8AC3E}">
        <p14:creationId xmlns:p14="http://schemas.microsoft.com/office/powerpoint/2010/main" val="375356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4B062-2D62-4615-92D1-816D67B1AF61}" type="datetime1">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3EC61-4797-4E3E-BB0D-11AFECED479C}" type="slidenum">
              <a:rPr lang="en-US" smtClean="0"/>
              <a:t>‹#›</a:t>
            </a:fld>
            <a:endParaRPr lang="en-US"/>
          </a:p>
        </p:txBody>
      </p:sp>
    </p:spTree>
    <p:extLst>
      <p:ext uri="{BB962C8B-B14F-4D97-AF65-F5344CB8AC3E}">
        <p14:creationId xmlns:p14="http://schemas.microsoft.com/office/powerpoint/2010/main" val="40030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00F805-E27B-4123-8A49-510B4B056E3B}" type="datetime1">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3EC61-4797-4E3E-BB0D-11AFECED479C}" type="slidenum">
              <a:rPr lang="en-US" smtClean="0"/>
              <a:t>‹#›</a:t>
            </a:fld>
            <a:endParaRPr lang="en-US"/>
          </a:p>
        </p:txBody>
      </p:sp>
    </p:spTree>
    <p:extLst>
      <p:ext uri="{BB962C8B-B14F-4D97-AF65-F5344CB8AC3E}">
        <p14:creationId xmlns:p14="http://schemas.microsoft.com/office/powerpoint/2010/main" val="420792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A56CB-7429-4328-AC1E-395946E3A29B}" type="datetime1">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3EC61-4797-4E3E-BB0D-11AFECED479C}" type="slidenum">
              <a:rPr lang="en-US" smtClean="0"/>
              <a:t>‹#›</a:t>
            </a:fld>
            <a:endParaRPr lang="en-US"/>
          </a:p>
        </p:txBody>
      </p:sp>
    </p:spTree>
    <p:extLst>
      <p:ext uri="{BB962C8B-B14F-4D97-AF65-F5344CB8AC3E}">
        <p14:creationId xmlns:p14="http://schemas.microsoft.com/office/powerpoint/2010/main" val="142147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9F51D-EC21-4E14-B467-0EB74C4B368C}" type="datetime1">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3EC61-4797-4E3E-BB0D-11AFECED479C}" type="slidenum">
              <a:rPr lang="en-US" smtClean="0"/>
              <a:t>‹#›</a:t>
            </a:fld>
            <a:endParaRPr lang="en-US"/>
          </a:p>
        </p:txBody>
      </p:sp>
    </p:spTree>
    <p:extLst>
      <p:ext uri="{BB962C8B-B14F-4D97-AF65-F5344CB8AC3E}">
        <p14:creationId xmlns:p14="http://schemas.microsoft.com/office/powerpoint/2010/main" val="138077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8741F6-A235-4D91-AA00-82D2F296AAA7}" type="datetime1">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3EC61-4797-4E3E-BB0D-11AFECED479C}" type="slidenum">
              <a:rPr lang="en-US" smtClean="0"/>
              <a:t>‹#›</a:t>
            </a:fld>
            <a:endParaRPr lang="en-US"/>
          </a:p>
        </p:txBody>
      </p:sp>
    </p:spTree>
    <p:extLst>
      <p:ext uri="{BB962C8B-B14F-4D97-AF65-F5344CB8AC3E}">
        <p14:creationId xmlns:p14="http://schemas.microsoft.com/office/powerpoint/2010/main" val="428413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6D8EA-ED69-41FE-8E84-842EF982CC79}" type="datetime1">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3EC61-4797-4E3E-BB0D-11AFECED479C}" type="slidenum">
              <a:rPr lang="en-US" smtClean="0"/>
              <a:t>‹#›</a:t>
            </a:fld>
            <a:endParaRPr lang="en-US"/>
          </a:p>
        </p:txBody>
      </p:sp>
    </p:spTree>
    <p:extLst>
      <p:ext uri="{BB962C8B-B14F-4D97-AF65-F5344CB8AC3E}">
        <p14:creationId xmlns:p14="http://schemas.microsoft.com/office/powerpoint/2010/main" val="329533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9B916-1FDC-4F51-8D82-624E9CD6496C}" type="datetime1">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3EC61-4797-4E3E-BB0D-11AFECED479C}" type="slidenum">
              <a:rPr lang="en-US" smtClean="0"/>
              <a:t>‹#›</a:t>
            </a:fld>
            <a:endParaRPr lang="en-US"/>
          </a:p>
        </p:txBody>
      </p:sp>
    </p:spTree>
    <p:extLst>
      <p:ext uri="{BB962C8B-B14F-4D97-AF65-F5344CB8AC3E}">
        <p14:creationId xmlns:p14="http://schemas.microsoft.com/office/powerpoint/2010/main" val="3254875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notesSlide" Target="../notesSlides/notesSlide53.xml"/><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3.emf"/><Relationship Id="rId11" Type="http://schemas.openxmlformats.org/officeDocument/2006/relationships/image" Target="../media/image46.png"/><Relationship Id="rId5" Type="http://schemas.openxmlformats.org/officeDocument/2006/relationships/image" Target="../media/image42.emf"/><Relationship Id="rId10" Type="http://schemas.openxmlformats.org/officeDocument/2006/relationships/image" Target="../media/image40.wmf"/><Relationship Id="rId4" Type="http://schemas.openxmlformats.org/officeDocument/2006/relationships/image" Target="../media/image41.gif"/><Relationship Id="rId9"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700.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5.png"/><Relationship Id="rId3" Type="http://schemas.openxmlformats.org/officeDocument/2006/relationships/image" Target="../media/image51.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880.png"/><Relationship Id="rId2" Type="http://schemas.openxmlformats.org/officeDocument/2006/relationships/notesSlide" Target="../notesSlides/notesSlide60.xml"/><Relationship Id="rId16" Type="http://schemas.openxmlformats.org/officeDocument/2006/relationships/image" Target="../media/image870.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61.xml.rels><?xml version="1.0" encoding="UTF-8" standalone="yes"?>
<Relationships xmlns="http://schemas.openxmlformats.org/package/2006/relationships"><Relationship Id="rId8" Type="http://schemas.openxmlformats.org/officeDocument/2006/relationships/image" Target="../media/image930.png"/><Relationship Id="rId3" Type="http://schemas.openxmlformats.org/officeDocument/2006/relationships/image" Target="../media/image51.png"/><Relationship Id="rId7" Type="http://schemas.openxmlformats.org/officeDocument/2006/relationships/image" Target="../media/image6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910.png"/><Relationship Id="rId5" Type="http://schemas.openxmlformats.org/officeDocument/2006/relationships/image" Target="../media/image64.png"/><Relationship Id="rId4" Type="http://schemas.openxmlformats.org/officeDocument/2006/relationships/image" Target="../media/image900.png"/><Relationship Id="rId9" Type="http://schemas.openxmlformats.org/officeDocument/2006/relationships/image" Target="../media/image52.png"/></Relationships>
</file>

<file path=ppt/slides/_rels/slide6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940.png"/><Relationship Id="rId7"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970.png"/><Relationship Id="rId5" Type="http://schemas.openxmlformats.org/officeDocument/2006/relationships/image" Target="../media/image960.png"/><Relationship Id="rId10" Type="http://schemas.openxmlformats.org/officeDocument/2006/relationships/image" Target="../media/image51.png"/><Relationship Id="rId4" Type="http://schemas.openxmlformats.org/officeDocument/2006/relationships/image" Target="../media/image950.png"/><Relationship Id="rId9" Type="http://schemas.openxmlformats.org/officeDocument/2006/relationships/image" Target="../media/image69.png"/></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4.xml.rels><?xml version="1.0" encoding="UTF-8" standalone="yes"?>
<Relationships xmlns="http://schemas.openxmlformats.org/package/2006/relationships"><Relationship Id="rId3" Type="http://schemas.openxmlformats.org/officeDocument/2006/relationships/image" Target="../media/image1050.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74.png"/><Relationship Id="rId4" Type="http://schemas.openxmlformats.org/officeDocument/2006/relationships/image" Target="../media/image106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6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osimulator.com/"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 y="2041922"/>
            <a:ext cx="12150860" cy="1468041"/>
          </a:xfrm>
        </p:spPr>
        <p:txBody>
          <a:bodyPr>
            <a:normAutofit fontScale="90000"/>
          </a:bodyPr>
          <a:lstStyle/>
          <a:p>
            <a:r>
              <a:rPr lang="en-US" b="1" dirty="0"/>
              <a:t>Autonomous Priority Based Routing For Online Social Networks</a:t>
            </a:r>
          </a:p>
        </p:txBody>
      </p:sp>
      <p:sp>
        <p:nvSpPr>
          <p:cNvPr id="3" name="Subtitle 2"/>
          <p:cNvSpPr>
            <a:spLocks noGrp="1"/>
          </p:cNvSpPr>
          <p:nvPr>
            <p:ph type="subTitle" idx="1"/>
          </p:nvPr>
        </p:nvSpPr>
        <p:spPr>
          <a:xfrm>
            <a:off x="1524000" y="3602037"/>
            <a:ext cx="9144000" cy="2454517"/>
          </a:xfrm>
        </p:spPr>
        <p:txBody>
          <a:bodyPr>
            <a:normAutofit/>
          </a:bodyPr>
          <a:lstStyle/>
          <a:p>
            <a:r>
              <a:rPr lang="en-US" b="1" dirty="0"/>
              <a:t>Salem Othman</a:t>
            </a:r>
          </a:p>
          <a:p>
            <a:r>
              <a:rPr lang="en-US" b="1" dirty="0"/>
              <a:t>Supervisor: Prof Javed Khan</a:t>
            </a:r>
          </a:p>
          <a:p>
            <a:r>
              <a:rPr lang="en-US" b="1" dirty="0"/>
              <a:t>May-2018</a:t>
            </a:r>
          </a:p>
          <a:p>
            <a:r>
              <a:rPr lang="en-US" b="1" dirty="0"/>
              <a:t>Lab: MEDIANET </a:t>
            </a:r>
          </a:p>
          <a:p>
            <a:r>
              <a:rPr lang="en-US" b="1" dirty="0"/>
              <a:t>Department : Computer Science</a:t>
            </a:r>
          </a:p>
        </p:txBody>
      </p:sp>
      <p:sp>
        <p:nvSpPr>
          <p:cNvPr id="4" name="Slide Number Placeholder 3"/>
          <p:cNvSpPr>
            <a:spLocks noGrp="1"/>
          </p:cNvSpPr>
          <p:nvPr>
            <p:ph type="sldNum" sz="quarter" idx="12"/>
          </p:nvPr>
        </p:nvSpPr>
        <p:spPr/>
        <p:txBody>
          <a:bodyPr/>
          <a:lstStyle/>
          <a:p>
            <a:fld id="{BEF3EC61-4797-4E3E-BB0D-11AFECED479C}" type="slidenum">
              <a:rPr lang="en-US" smtClean="0"/>
              <a:t>1</a:t>
            </a:fld>
            <a:endParaRPr lang="en-US"/>
          </a:p>
        </p:txBody>
      </p:sp>
      <p:sp>
        <p:nvSpPr>
          <p:cNvPr id="5" name="Title 1"/>
          <p:cNvSpPr txBox="1">
            <a:spLocks/>
          </p:cNvSpPr>
          <p:nvPr/>
        </p:nvSpPr>
        <p:spPr>
          <a:xfrm>
            <a:off x="1795" y="953848"/>
            <a:ext cx="12150860" cy="788278"/>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Dissertation Defense</a:t>
            </a:r>
          </a:p>
        </p:txBody>
      </p:sp>
      <p:pic>
        <p:nvPicPr>
          <p:cNvPr id="11" name="Picture 10"/>
          <p:cNvPicPr>
            <a:picLocks noChangeAspect="1"/>
          </p:cNvPicPr>
          <p:nvPr/>
        </p:nvPicPr>
        <p:blipFill>
          <a:blip r:embed="rId3"/>
          <a:stretch>
            <a:fillRect/>
          </a:stretch>
        </p:blipFill>
        <p:spPr>
          <a:xfrm>
            <a:off x="8835390" y="3707450"/>
            <a:ext cx="2590800" cy="17621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894" y="3606361"/>
            <a:ext cx="2098337" cy="1964302"/>
          </a:xfrm>
          <a:prstGeom prst="rect">
            <a:avLst/>
          </a:prstGeom>
        </p:spPr>
      </p:pic>
      <p:pic>
        <p:nvPicPr>
          <p:cNvPr id="1026" name="Picture 2" descr="Image result for kent state university logo">
            <a:extLst>
              <a:ext uri="{FF2B5EF4-FFF2-40B4-BE49-F238E27FC236}">
                <a16:creationId xmlns:a16="http://schemas.microsoft.com/office/drawing/2014/main" id="{C866F840-65DF-416C-96EE-6ABBDEA892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129" y="79442"/>
            <a:ext cx="2018085" cy="20180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ent state university logo">
            <a:extLst>
              <a:ext uri="{FF2B5EF4-FFF2-40B4-BE49-F238E27FC236}">
                <a16:creationId xmlns:a16="http://schemas.microsoft.com/office/drawing/2014/main" id="{B71B98C1-A1C2-4B8C-A722-0AD638F93B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9696" y="79442"/>
            <a:ext cx="1641175" cy="161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187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62"/>
            <a:ext cx="10515600" cy="1325563"/>
          </a:xfrm>
        </p:spPr>
        <p:txBody>
          <a:bodyPr vert="horz" lIns="91440" tIns="45720" rIns="91440" bIns="45720" rtlCol="0" anchor="ctr">
            <a:normAutofit/>
          </a:bodyPr>
          <a:lstStyle/>
          <a:p>
            <a:r>
              <a:rPr lang="pt-BR" b="1" dirty="0"/>
              <a:t>(Jia, Juste, &amp; Figueiredo, 2013, IEEE)</a:t>
            </a:r>
            <a:endParaRPr lang="en-US" b="1" dirty="0"/>
          </a:p>
        </p:txBody>
      </p:sp>
      <p:sp>
        <p:nvSpPr>
          <p:cNvPr id="3" name="Content Placeholder 2"/>
          <p:cNvSpPr>
            <a:spLocks noGrp="1"/>
          </p:cNvSpPr>
          <p:nvPr>
            <p:ph idx="1"/>
          </p:nvPr>
        </p:nvSpPr>
        <p:spPr>
          <a:xfrm>
            <a:off x="838200" y="1524000"/>
            <a:ext cx="10515600" cy="4444314"/>
          </a:xfrm>
        </p:spPr>
        <p:txBody>
          <a:bodyPr>
            <a:normAutofit fontScale="92500" lnSpcReduction="10000"/>
          </a:bodyPr>
          <a:lstStyle/>
          <a:p>
            <a:pPr algn="justLow"/>
            <a:r>
              <a:rPr lang="en-US" dirty="0"/>
              <a:t>Their work shows that the routing performance improves (By 35%) through the use of two social dimensions: </a:t>
            </a:r>
          </a:p>
          <a:p>
            <a:pPr lvl="1" algn="justLow"/>
            <a:r>
              <a:rPr lang="en-US" b="1" dirty="0"/>
              <a:t>Geographic location </a:t>
            </a:r>
            <a:r>
              <a:rPr lang="en-US" dirty="0"/>
              <a:t>and </a:t>
            </a:r>
          </a:p>
          <a:p>
            <a:pPr lvl="1" algn="justLow"/>
            <a:r>
              <a:rPr lang="en-US" b="1" dirty="0"/>
              <a:t>Personal interest</a:t>
            </a:r>
          </a:p>
          <a:p>
            <a:pPr algn="justLow"/>
            <a:r>
              <a:rPr lang="en-US" dirty="0"/>
              <a:t>For future work, They plan on analyzing the impact of other dimensions such as </a:t>
            </a:r>
          </a:p>
          <a:p>
            <a:pPr lvl="1" algn="justLow"/>
            <a:r>
              <a:rPr lang="en-US" b="1" dirty="0"/>
              <a:t>Occupation</a:t>
            </a:r>
            <a:r>
              <a:rPr lang="en-US" dirty="0"/>
              <a:t> or </a:t>
            </a:r>
          </a:p>
          <a:p>
            <a:pPr lvl="1" algn="justLow"/>
            <a:r>
              <a:rPr lang="en-US" b="1" dirty="0"/>
              <a:t>Popularity</a:t>
            </a:r>
          </a:p>
          <a:p>
            <a:pPr algn="justLow"/>
            <a:r>
              <a:rPr lang="en-US" dirty="0"/>
              <a:t>“Nonetheless, there does not exist a definite decentralized algorithm for efficient  social routing in most naturally occurring social networks, especially those created by online social networking sites such as LiveJournal, Facebook, and Twitter.”</a:t>
            </a:r>
          </a:p>
        </p:txBody>
      </p:sp>
      <p:sp>
        <p:nvSpPr>
          <p:cNvPr id="4" name="Slide Number Placeholder 3"/>
          <p:cNvSpPr>
            <a:spLocks noGrp="1"/>
          </p:cNvSpPr>
          <p:nvPr>
            <p:ph type="sldNum" sz="quarter" idx="12"/>
          </p:nvPr>
        </p:nvSpPr>
        <p:spPr/>
        <p:txBody>
          <a:bodyPr/>
          <a:lstStyle/>
          <a:p>
            <a:pPr>
              <a:defRPr/>
            </a:pPr>
            <a:fld id="{C4920C6E-7DA2-47FB-8E29-56CD7B2C3DFB}" type="slidenum">
              <a:rPr lang="en-US" smtClean="0"/>
              <a:pPr>
                <a:defRPr/>
              </a:pPr>
              <a:t>10</a:t>
            </a:fld>
            <a:endParaRPr lang="en-US"/>
          </a:p>
        </p:txBody>
      </p:sp>
      <p:sp>
        <p:nvSpPr>
          <p:cNvPr id="6" name="Rectangle 5">
            <a:extLst>
              <a:ext uri="{FF2B5EF4-FFF2-40B4-BE49-F238E27FC236}">
                <a16:creationId xmlns:a16="http://schemas.microsoft.com/office/drawing/2014/main" id="{B6654B91-B2FA-4658-B9B5-C99AE842652D}"/>
              </a:ext>
            </a:extLst>
          </p:cNvPr>
          <p:cNvSpPr/>
          <p:nvPr/>
        </p:nvSpPr>
        <p:spPr>
          <a:xfrm>
            <a:off x="994719" y="5808389"/>
            <a:ext cx="10052221" cy="707886"/>
          </a:xfrm>
          <a:prstGeom prst="rect">
            <a:avLst/>
          </a:prstGeom>
        </p:spPr>
        <p:txBody>
          <a:bodyPr wrap="square">
            <a:spAutoFit/>
          </a:bodyPr>
          <a:lstStyle/>
          <a:p>
            <a:pPr algn="justLow"/>
            <a:r>
              <a:rPr lang="en-US" sz="2000" dirty="0">
                <a:solidFill>
                  <a:srgbClr val="0000FF"/>
                </a:solidFill>
              </a:rPr>
              <a:t>Structure of routing: They use greedy routing algorithm with function to measure the similarity between next node and target node.</a:t>
            </a:r>
          </a:p>
        </p:txBody>
      </p:sp>
      <p:sp>
        <p:nvSpPr>
          <p:cNvPr id="5" name="Rectangle 4">
            <a:extLst>
              <a:ext uri="{FF2B5EF4-FFF2-40B4-BE49-F238E27FC236}">
                <a16:creationId xmlns:a16="http://schemas.microsoft.com/office/drawing/2014/main" id="{DE940475-FF02-49C8-B3BA-C178D80F6EE2}"/>
              </a:ext>
            </a:extLst>
          </p:cNvPr>
          <p:cNvSpPr/>
          <p:nvPr/>
        </p:nvSpPr>
        <p:spPr>
          <a:xfrm>
            <a:off x="5382986" y="3429000"/>
            <a:ext cx="5192486" cy="830997"/>
          </a:xfrm>
          <a:prstGeom prst="rect">
            <a:avLst/>
          </a:prstGeom>
        </p:spPr>
        <p:txBody>
          <a:bodyPr wrap="square">
            <a:spAutoFit/>
          </a:bodyPr>
          <a:lstStyle/>
          <a:p>
            <a:r>
              <a:rPr lang="en-US" sz="2400" b="1" dirty="0">
                <a:solidFill>
                  <a:srgbClr val="FF0000"/>
                </a:solidFill>
              </a:rPr>
              <a:t>No algorithm has yet been found for efficient social routing in current OSNs</a:t>
            </a:r>
          </a:p>
        </p:txBody>
      </p:sp>
    </p:spTree>
    <p:extLst>
      <p:ext uri="{BB962C8B-B14F-4D97-AF65-F5344CB8AC3E}">
        <p14:creationId xmlns:p14="http://schemas.microsoft.com/office/powerpoint/2010/main" val="337269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3760-A613-460D-B9B5-7611190F193E}"/>
              </a:ext>
            </a:extLst>
          </p:cNvPr>
          <p:cNvSpPr>
            <a:spLocks noGrp="1"/>
          </p:cNvSpPr>
          <p:nvPr>
            <p:ph type="title"/>
          </p:nvPr>
        </p:nvSpPr>
        <p:spPr/>
        <p:txBody>
          <a:bodyPr/>
          <a:lstStyle/>
          <a:p>
            <a:r>
              <a:rPr lang="en-US" b="1" dirty="0"/>
              <a:t>Summary Of The Related Work</a:t>
            </a:r>
          </a:p>
        </p:txBody>
      </p:sp>
      <p:sp>
        <p:nvSpPr>
          <p:cNvPr id="3" name="Content Placeholder 2">
            <a:extLst>
              <a:ext uri="{FF2B5EF4-FFF2-40B4-BE49-F238E27FC236}">
                <a16:creationId xmlns:a16="http://schemas.microsoft.com/office/drawing/2014/main" id="{09414AA1-BFAE-468A-8916-4711F885884F}"/>
              </a:ext>
            </a:extLst>
          </p:cNvPr>
          <p:cNvSpPr>
            <a:spLocks noGrp="1"/>
          </p:cNvSpPr>
          <p:nvPr>
            <p:ph idx="1"/>
          </p:nvPr>
        </p:nvSpPr>
        <p:spPr>
          <a:xfrm>
            <a:off x="838199" y="1575486"/>
            <a:ext cx="10869827" cy="4601477"/>
          </a:xfrm>
        </p:spPr>
        <p:txBody>
          <a:bodyPr>
            <a:normAutofit/>
          </a:bodyPr>
          <a:lstStyle/>
          <a:p>
            <a:pPr algn="justLow"/>
            <a:r>
              <a:rPr lang="en-US" dirty="0"/>
              <a:t>Researchers assume all network information is available to the routing algorithm.</a:t>
            </a:r>
          </a:p>
          <a:p>
            <a:pPr algn="justLow"/>
            <a:r>
              <a:rPr lang="en-US" dirty="0"/>
              <a:t>They do not define the Information elements that need to be exchanged.</a:t>
            </a:r>
          </a:p>
          <a:p>
            <a:pPr algn="justLow"/>
            <a:r>
              <a:rPr lang="en-US" dirty="0"/>
              <a:t>They use limited number of social features to guide routing.</a:t>
            </a:r>
          </a:p>
          <a:p>
            <a:pPr algn="justLow"/>
            <a:r>
              <a:rPr lang="en-US" dirty="0"/>
              <a:t>They assume that all individuals use same set of social factors. </a:t>
            </a:r>
          </a:p>
          <a:p>
            <a:pPr algn="justLow"/>
            <a:r>
              <a:rPr lang="en-US" dirty="0"/>
              <a:t>They do not take privacy into consideration.</a:t>
            </a:r>
          </a:p>
          <a:p>
            <a:pPr marL="0" indent="0" algn="justLow">
              <a:buNone/>
            </a:pPr>
            <a:r>
              <a:rPr lang="en-US" b="1" dirty="0"/>
              <a:t>Thus,</a:t>
            </a:r>
            <a:r>
              <a:rPr lang="en-US" dirty="0"/>
              <a:t> these algorithms are far from creating a fully usable social routing protocol.</a:t>
            </a:r>
          </a:p>
        </p:txBody>
      </p:sp>
      <p:sp>
        <p:nvSpPr>
          <p:cNvPr id="4" name="Slide Number Placeholder 3">
            <a:extLst>
              <a:ext uri="{FF2B5EF4-FFF2-40B4-BE49-F238E27FC236}">
                <a16:creationId xmlns:a16="http://schemas.microsoft.com/office/drawing/2014/main" id="{934573EE-2091-4EBA-9C65-9CDE60AA7E87}"/>
              </a:ext>
            </a:extLst>
          </p:cNvPr>
          <p:cNvSpPr>
            <a:spLocks noGrp="1"/>
          </p:cNvSpPr>
          <p:nvPr>
            <p:ph type="sldNum" sz="quarter" idx="12"/>
          </p:nvPr>
        </p:nvSpPr>
        <p:spPr/>
        <p:txBody>
          <a:bodyPr/>
          <a:lstStyle/>
          <a:p>
            <a:fld id="{BEF3EC61-4797-4E3E-BB0D-11AFECED479C}" type="slidenum">
              <a:rPr lang="en-US" smtClean="0"/>
              <a:t>11</a:t>
            </a:fld>
            <a:endParaRPr lang="en-US"/>
          </a:p>
        </p:txBody>
      </p:sp>
      <p:pic>
        <p:nvPicPr>
          <p:cNvPr id="1026" name="Picture 2" descr="Image result for summary">
            <a:extLst>
              <a:ext uri="{FF2B5EF4-FFF2-40B4-BE49-F238E27FC236}">
                <a16:creationId xmlns:a16="http://schemas.microsoft.com/office/drawing/2014/main" id="{5E01E6A3-C2CC-4C50-AD6A-CCA691CB8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3114" y="19094"/>
            <a:ext cx="2108886" cy="140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32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4818-EF35-4C75-B3B0-9ED9918AFD5A}"/>
              </a:ext>
            </a:extLst>
          </p:cNvPr>
          <p:cNvSpPr>
            <a:spLocks noGrp="1"/>
          </p:cNvSpPr>
          <p:nvPr>
            <p:ph type="title"/>
          </p:nvPr>
        </p:nvSpPr>
        <p:spPr/>
        <p:txBody>
          <a:bodyPr/>
          <a:lstStyle/>
          <a:p>
            <a:r>
              <a:rPr lang="en-US" b="1" dirty="0"/>
              <a:t>Problem Description</a:t>
            </a:r>
          </a:p>
        </p:txBody>
      </p:sp>
      <p:sp>
        <p:nvSpPr>
          <p:cNvPr id="3" name="Content Placeholder 2">
            <a:extLst>
              <a:ext uri="{FF2B5EF4-FFF2-40B4-BE49-F238E27FC236}">
                <a16:creationId xmlns:a16="http://schemas.microsoft.com/office/drawing/2014/main" id="{58D6EB87-E0B9-424F-9C2D-60FD86067A44}"/>
              </a:ext>
            </a:extLst>
          </p:cNvPr>
          <p:cNvSpPr>
            <a:spLocks noGrp="1"/>
          </p:cNvSpPr>
          <p:nvPr>
            <p:ph idx="1"/>
          </p:nvPr>
        </p:nvSpPr>
        <p:spPr/>
        <p:txBody>
          <a:bodyPr/>
          <a:lstStyle/>
          <a:p>
            <a:pPr marL="0" indent="0" algn="justLow">
              <a:buNone/>
            </a:pPr>
            <a:r>
              <a:rPr lang="en-US" dirty="0"/>
              <a:t>This study attempts to bridge the gap by designing a social routing protocol that allows information to be shared to make social routing possible in current OSNs, while taking privacy into consideration.</a:t>
            </a:r>
          </a:p>
          <a:p>
            <a:pPr algn="justLow"/>
            <a:endParaRPr lang="en-US" dirty="0"/>
          </a:p>
        </p:txBody>
      </p:sp>
      <p:sp>
        <p:nvSpPr>
          <p:cNvPr id="4" name="Slide Number Placeholder 3">
            <a:extLst>
              <a:ext uri="{FF2B5EF4-FFF2-40B4-BE49-F238E27FC236}">
                <a16:creationId xmlns:a16="http://schemas.microsoft.com/office/drawing/2014/main" id="{DE2BC36A-9195-4FF8-BEA2-8D7E58B6870A}"/>
              </a:ext>
            </a:extLst>
          </p:cNvPr>
          <p:cNvSpPr>
            <a:spLocks noGrp="1"/>
          </p:cNvSpPr>
          <p:nvPr>
            <p:ph type="sldNum" sz="quarter" idx="12"/>
          </p:nvPr>
        </p:nvSpPr>
        <p:spPr/>
        <p:txBody>
          <a:bodyPr/>
          <a:lstStyle/>
          <a:p>
            <a:fld id="{BEF3EC61-4797-4E3E-BB0D-11AFECED479C}" type="slidenum">
              <a:rPr lang="en-US" smtClean="0"/>
              <a:t>12</a:t>
            </a:fld>
            <a:endParaRPr lang="en-US"/>
          </a:p>
        </p:txBody>
      </p:sp>
      <p:pic>
        <p:nvPicPr>
          <p:cNvPr id="5" name="Picture 4">
            <a:extLst>
              <a:ext uri="{FF2B5EF4-FFF2-40B4-BE49-F238E27FC236}">
                <a16:creationId xmlns:a16="http://schemas.microsoft.com/office/drawing/2014/main" id="{2EBA72CA-6015-4041-BD91-2A01BCB14F59}"/>
              </a:ext>
            </a:extLst>
          </p:cNvPr>
          <p:cNvPicPr>
            <a:picLocks noChangeAspect="1"/>
          </p:cNvPicPr>
          <p:nvPr/>
        </p:nvPicPr>
        <p:blipFill>
          <a:blip r:embed="rId3"/>
          <a:stretch>
            <a:fillRect/>
          </a:stretch>
        </p:blipFill>
        <p:spPr>
          <a:xfrm>
            <a:off x="4692650" y="3605214"/>
            <a:ext cx="1947862" cy="2571749"/>
          </a:xfrm>
          <a:prstGeom prst="rect">
            <a:avLst/>
          </a:prstGeom>
        </p:spPr>
      </p:pic>
    </p:spTree>
    <p:extLst>
      <p:ext uri="{BB962C8B-B14F-4D97-AF65-F5344CB8AC3E}">
        <p14:creationId xmlns:p14="http://schemas.microsoft.com/office/powerpoint/2010/main" val="49390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A706-F9DC-4560-83A6-B2BFAE578136}"/>
              </a:ext>
            </a:extLst>
          </p:cNvPr>
          <p:cNvSpPr>
            <a:spLocks noGrp="1"/>
          </p:cNvSpPr>
          <p:nvPr>
            <p:ph type="title"/>
          </p:nvPr>
        </p:nvSpPr>
        <p:spPr/>
        <p:txBody>
          <a:bodyPr/>
          <a:lstStyle/>
          <a:p>
            <a:r>
              <a:rPr lang="en-US" b="1" dirty="0"/>
              <a:t>Research Questions </a:t>
            </a:r>
          </a:p>
        </p:txBody>
      </p:sp>
      <p:sp>
        <p:nvSpPr>
          <p:cNvPr id="3" name="Content Placeholder 2">
            <a:extLst>
              <a:ext uri="{FF2B5EF4-FFF2-40B4-BE49-F238E27FC236}">
                <a16:creationId xmlns:a16="http://schemas.microsoft.com/office/drawing/2014/main" id="{7D2FEF84-7727-4A9C-B1E2-ECDB64A140F1}"/>
              </a:ext>
            </a:extLst>
          </p:cNvPr>
          <p:cNvSpPr>
            <a:spLocks noGrp="1"/>
          </p:cNvSpPr>
          <p:nvPr>
            <p:ph idx="1"/>
          </p:nvPr>
        </p:nvSpPr>
        <p:spPr/>
        <p:txBody>
          <a:bodyPr/>
          <a:lstStyle/>
          <a:p>
            <a:pPr marL="514350" lvl="0" indent="-514350" algn="justLow">
              <a:buFont typeface="+mj-lt"/>
              <a:buAutoNum type="arabicPeriod"/>
            </a:pPr>
            <a:r>
              <a:rPr lang="en-US" dirty="0"/>
              <a:t>Is it possible to construct a protocol that will satisfy reachability, efficiency and privacy in order to apply social routing in current OSNs platforms such as Facebook and Google+?</a:t>
            </a:r>
          </a:p>
          <a:p>
            <a:pPr marL="514350" lvl="0" indent="-514350" algn="justLow">
              <a:buFont typeface="+mj-lt"/>
              <a:buAutoNum type="arabicPeriod"/>
            </a:pPr>
            <a:r>
              <a:rPr lang="en-US" dirty="0"/>
              <a:t>Is it possible to provide defensive mechanisms that individuals can use to protect their Identity information?</a:t>
            </a:r>
          </a:p>
          <a:p>
            <a:pPr marL="514350" indent="-514350" algn="justLow">
              <a:buFont typeface="+mj-lt"/>
              <a:buAutoNum type="arabicPeriod"/>
            </a:pPr>
            <a:r>
              <a:rPr lang="en-US" dirty="0"/>
              <a:t>How can the degree of anonymity of individuals in OSNs be quantified?</a:t>
            </a:r>
          </a:p>
          <a:p>
            <a:pPr marL="514350" indent="-514350" algn="justLow">
              <a:buFont typeface="+mj-lt"/>
              <a:buAutoNum type="arabicPeriod"/>
            </a:pPr>
            <a:r>
              <a:rPr lang="en-US" dirty="0"/>
              <a:t>Is it possible to quantify the social priority between individuals in OSNs by using social characteristics?</a:t>
            </a:r>
          </a:p>
          <a:p>
            <a:pPr algn="justLow"/>
            <a:endParaRPr lang="en-US" dirty="0"/>
          </a:p>
        </p:txBody>
      </p:sp>
      <p:sp>
        <p:nvSpPr>
          <p:cNvPr id="4" name="Slide Number Placeholder 3">
            <a:extLst>
              <a:ext uri="{FF2B5EF4-FFF2-40B4-BE49-F238E27FC236}">
                <a16:creationId xmlns:a16="http://schemas.microsoft.com/office/drawing/2014/main" id="{20615CAD-6391-4450-8FD3-4E1D08BF9DE5}"/>
              </a:ext>
            </a:extLst>
          </p:cNvPr>
          <p:cNvSpPr>
            <a:spLocks noGrp="1"/>
          </p:cNvSpPr>
          <p:nvPr>
            <p:ph type="sldNum" sz="quarter" idx="12"/>
          </p:nvPr>
        </p:nvSpPr>
        <p:spPr/>
        <p:txBody>
          <a:bodyPr/>
          <a:lstStyle/>
          <a:p>
            <a:fld id="{BEF3EC61-4797-4E3E-BB0D-11AFECED479C}" type="slidenum">
              <a:rPr lang="en-US" smtClean="0"/>
              <a:t>13</a:t>
            </a:fld>
            <a:endParaRPr lang="en-US"/>
          </a:p>
        </p:txBody>
      </p:sp>
      <p:pic>
        <p:nvPicPr>
          <p:cNvPr id="1026" name="Picture 2" descr="Image result for Research Questions">
            <a:extLst>
              <a:ext uri="{FF2B5EF4-FFF2-40B4-BE49-F238E27FC236}">
                <a16:creationId xmlns:a16="http://schemas.microsoft.com/office/drawing/2014/main" id="{947D634C-6712-417C-B8DD-680A461D8D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133350"/>
            <a:ext cx="2108200" cy="140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65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4073-C1A5-4852-B248-70C632A3C043}"/>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BFEDC1E4-D1B1-4F24-9FFB-882A23CE2E2E}"/>
              </a:ext>
            </a:extLst>
          </p:cNvPr>
          <p:cNvGraphicFramePr>
            <a:graphicFrameLocks noGrp="1"/>
          </p:cNvGraphicFramePr>
          <p:nvPr>
            <p:ph idx="1"/>
            <p:extLst>
              <p:ext uri="{D42A27DB-BD31-4B8C-83A1-F6EECF244321}">
                <p14:modId xmlns:p14="http://schemas.microsoft.com/office/powerpoint/2010/main" val="1837619963"/>
              </p:ext>
            </p:extLst>
          </p:nvPr>
        </p:nvGraphicFramePr>
        <p:xfrm>
          <a:off x="117389" y="481390"/>
          <a:ext cx="12074611" cy="6057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4C62BB6-3B97-4146-9309-F465FF65AEAE}"/>
              </a:ext>
            </a:extLst>
          </p:cNvPr>
          <p:cNvSpPr>
            <a:spLocks noGrp="1"/>
          </p:cNvSpPr>
          <p:nvPr>
            <p:ph type="sldNum" sz="quarter" idx="12"/>
          </p:nvPr>
        </p:nvSpPr>
        <p:spPr/>
        <p:txBody>
          <a:bodyPr/>
          <a:lstStyle/>
          <a:p>
            <a:fld id="{BEF3EC61-4797-4E3E-BB0D-11AFECED479C}" type="slidenum">
              <a:rPr lang="en-US" smtClean="0"/>
              <a:t>14</a:t>
            </a:fld>
            <a:endParaRPr lang="en-US"/>
          </a:p>
        </p:txBody>
      </p:sp>
    </p:spTree>
    <p:extLst>
      <p:ext uri="{BB962C8B-B14F-4D97-AF65-F5344CB8AC3E}">
        <p14:creationId xmlns:p14="http://schemas.microsoft.com/office/powerpoint/2010/main" val="99445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A250-096D-4C6E-A940-FC11A4AEA0BB}"/>
              </a:ext>
            </a:extLst>
          </p:cNvPr>
          <p:cNvSpPr>
            <a:spLocks noGrp="1"/>
          </p:cNvSpPr>
          <p:nvPr>
            <p:ph type="title"/>
          </p:nvPr>
        </p:nvSpPr>
        <p:spPr/>
        <p:txBody>
          <a:bodyPr/>
          <a:lstStyle/>
          <a:p>
            <a:r>
              <a:rPr lang="en-US" b="1" dirty="0"/>
              <a:t>Stratified Privacy Model (SPM): Information</a:t>
            </a:r>
            <a:endParaRPr lang="en-US" dirty="0"/>
          </a:p>
        </p:txBody>
      </p:sp>
      <p:sp>
        <p:nvSpPr>
          <p:cNvPr id="3" name="Content Placeholder 2">
            <a:extLst>
              <a:ext uri="{FF2B5EF4-FFF2-40B4-BE49-F238E27FC236}">
                <a16:creationId xmlns:a16="http://schemas.microsoft.com/office/drawing/2014/main" id="{D43FAB37-9F52-445C-A897-B15687DB202D}"/>
              </a:ext>
            </a:extLst>
          </p:cNvPr>
          <p:cNvSpPr>
            <a:spLocks noGrp="1"/>
          </p:cNvSpPr>
          <p:nvPr>
            <p:ph idx="1"/>
          </p:nvPr>
        </p:nvSpPr>
        <p:spPr>
          <a:xfrm>
            <a:off x="838199" y="1532139"/>
            <a:ext cx="10888287" cy="5053859"/>
          </a:xfrm>
        </p:spPr>
        <p:txBody>
          <a:bodyPr>
            <a:normAutofit/>
          </a:bodyPr>
          <a:lstStyle/>
          <a:p>
            <a:pPr algn="justLow"/>
            <a:r>
              <a:rPr lang="en-US" b="1" dirty="0"/>
              <a:t>Identity information (reachability)</a:t>
            </a:r>
            <a:r>
              <a:rPr lang="en-US" dirty="0"/>
              <a:t>: it defines the used Identity of a node in OSNs and should be disclosed up to varied degrees. </a:t>
            </a:r>
          </a:p>
          <a:p>
            <a:pPr algn="justLow"/>
            <a:r>
              <a:rPr lang="en-US" b="1" dirty="0"/>
              <a:t>Connectivity information (reachability)</a:t>
            </a:r>
            <a:r>
              <a:rPr lang="en-US" dirty="0"/>
              <a:t>: it defines who is connected to whom in OSNs and is not freely exchangeable.</a:t>
            </a:r>
          </a:p>
          <a:p>
            <a:pPr algn="justLow"/>
            <a:r>
              <a:rPr lang="en-US" b="1" dirty="0"/>
              <a:t>Status information (efficiency)</a:t>
            </a:r>
            <a:r>
              <a:rPr lang="en-US" dirty="0"/>
              <a:t>: it tells how busy an individual node happens to be in OSNSs and globally disclosable. </a:t>
            </a:r>
          </a:p>
          <a:p>
            <a:pPr lvl="1" algn="justLow"/>
            <a:r>
              <a:rPr lang="en-US" dirty="0"/>
              <a:t>A node is modeled as a priority queue and its parameters are arriving rate (λ), service rate (μ) and queue size (L).</a:t>
            </a:r>
          </a:p>
          <a:p>
            <a:pPr algn="justLow"/>
            <a:r>
              <a:rPr lang="en-US" b="1" dirty="0"/>
              <a:t>Priority information (efficiency)</a:t>
            </a:r>
            <a:r>
              <a:rPr lang="en-US" dirty="0"/>
              <a:t>: it determines priority levels between individuals in OSNs and selectively disclosable.</a:t>
            </a:r>
          </a:p>
          <a:p>
            <a:pPr algn="justLow"/>
            <a:endParaRPr lang="en-US" dirty="0"/>
          </a:p>
          <a:p>
            <a:pPr algn="justLow"/>
            <a:endParaRPr lang="en-US" dirty="0"/>
          </a:p>
          <a:p>
            <a:pPr algn="justLow"/>
            <a:endParaRPr lang="en-US" dirty="0"/>
          </a:p>
        </p:txBody>
      </p:sp>
      <p:sp>
        <p:nvSpPr>
          <p:cNvPr id="4" name="Slide Number Placeholder 3">
            <a:extLst>
              <a:ext uri="{FF2B5EF4-FFF2-40B4-BE49-F238E27FC236}">
                <a16:creationId xmlns:a16="http://schemas.microsoft.com/office/drawing/2014/main" id="{FCE23D5F-7C91-4607-B247-DE8DDDAEDA95}"/>
              </a:ext>
            </a:extLst>
          </p:cNvPr>
          <p:cNvSpPr>
            <a:spLocks noGrp="1"/>
          </p:cNvSpPr>
          <p:nvPr>
            <p:ph type="sldNum" sz="quarter" idx="12"/>
          </p:nvPr>
        </p:nvSpPr>
        <p:spPr/>
        <p:txBody>
          <a:bodyPr/>
          <a:lstStyle/>
          <a:p>
            <a:fld id="{BEF3EC61-4797-4E3E-BB0D-11AFECED479C}" type="slidenum">
              <a:rPr lang="en-US" smtClean="0"/>
              <a:t>15</a:t>
            </a:fld>
            <a:endParaRPr lang="en-US"/>
          </a:p>
        </p:txBody>
      </p:sp>
      <p:pic>
        <p:nvPicPr>
          <p:cNvPr id="6" name="Picture 2" descr="Image result for privacy options word">
            <a:extLst>
              <a:ext uri="{FF2B5EF4-FFF2-40B4-BE49-F238E27FC236}">
                <a16:creationId xmlns:a16="http://schemas.microsoft.com/office/drawing/2014/main" id="{F372C043-2F0E-4EB5-A5D5-95A92C1096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9437" y="46615"/>
            <a:ext cx="1752563" cy="10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50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203B-EA98-4AAE-802F-A2967314D03D}"/>
              </a:ext>
            </a:extLst>
          </p:cNvPr>
          <p:cNvSpPr>
            <a:spLocks noGrp="1"/>
          </p:cNvSpPr>
          <p:nvPr>
            <p:ph type="title"/>
          </p:nvPr>
        </p:nvSpPr>
        <p:spPr/>
        <p:txBody>
          <a:bodyPr/>
          <a:lstStyle/>
          <a:p>
            <a:r>
              <a:rPr lang="en-US" b="1" dirty="0"/>
              <a:t>SPM: Privacy Options</a:t>
            </a:r>
          </a:p>
        </p:txBody>
      </p:sp>
      <p:sp>
        <p:nvSpPr>
          <p:cNvPr id="3" name="Content Placeholder 2">
            <a:extLst>
              <a:ext uri="{FF2B5EF4-FFF2-40B4-BE49-F238E27FC236}">
                <a16:creationId xmlns:a16="http://schemas.microsoft.com/office/drawing/2014/main" id="{9AB8122A-7D7A-4336-8714-182F6BEA502C}"/>
              </a:ext>
            </a:extLst>
          </p:cNvPr>
          <p:cNvSpPr>
            <a:spLocks noGrp="1"/>
          </p:cNvSpPr>
          <p:nvPr>
            <p:ph idx="1"/>
          </p:nvPr>
        </p:nvSpPr>
        <p:spPr>
          <a:xfrm>
            <a:off x="838200" y="1550019"/>
            <a:ext cx="11079145" cy="4942855"/>
          </a:xfrm>
        </p:spPr>
        <p:txBody>
          <a:bodyPr>
            <a:normAutofit fontScale="85000" lnSpcReduction="20000"/>
          </a:bodyPr>
          <a:lstStyle/>
          <a:p>
            <a:pPr algn="justLow"/>
            <a:r>
              <a:rPr lang="en-US" b="1" dirty="0"/>
              <a:t>Identity information</a:t>
            </a:r>
            <a:r>
              <a:rPr lang="en-US" dirty="0"/>
              <a:t>:</a:t>
            </a:r>
          </a:p>
          <a:p>
            <a:pPr lvl="1" algn="justLow"/>
            <a:r>
              <a:rPr lang="en-US" sz="2800" dirty="0"/>
              <a:t>Real Identity: the actual ID of the node and known by its adjacent neighbors.</a:t>
            </a:r>
          </a:p>
          <a:p>
            <a:pPr lvl="1" algn="justLow"/>
            <a:r>
              <a:rPr lang="en-US" sz="2800" dirty="0"/>
              <a:t>Globally unique Pseudo Identity: an ID given by an authorized centralized trusted organization used in place of the Real identity.</a:t>
            </a:r>
          </a:p>
          <a:p>
            <a:pPr lvl="1" algn="justLow"/>
            <a:r>
              <a:rPr lang="en-US" sz="2800" dirty="0"/>
              <a:t>Locally unique Pseudo Identity: a random pseudo ID used in place of the Real identity.</a:t>
            </a:r>
          </a:p>
          <a:p>
            <a:pPr lvl="1" algn="justLow"/>
            <a:r>
              <a:rPr lang="en-US" sz="2800" dirty="0"/>
              <a:t>Null Identity: is a blank ID used in place of the Real identity.</a:t>
            </a:r>
          </a:p>
          <a:p>
            <a:pPr algn="justLow"/>
            <a:r>
              <a:rPr lang="en-US" b="1" dirty="0"/>
              <a:t>Connectivity information</a:t>
            </a:r>
            <a:r>
              <a:rPr lang="en-US" dirty="0"/>
              <a:t>:</a:t>
            </a:r>
          </a:p>
          <a:p>
            <a:pPr lvl="1" algn="justLow"/>
            <a:r>
              <a:rPr lang="en-US" sz="2800" dirty="0"/>
              <a:t>Individual can allow its adjacent neighbor to disclose or hide that they are connected.</a:t>
            </a:r>
          </a:p>
          <a:p>
            <a:pPr algn="justLow"/>
            <a:r>
              <a:rPr lang="en-US" b="1" dirty="0"/>
              <a:t>Status information</a:t>
            </a:r>
            <a:r>
              <a:rPr lang="en-US" dirty="0"/>
              <a:t>:</a:t>
            </a:r>
          </a:p>
          <a:p>
            <a:pPr lvl="1" algn="justLow"/>
            <a:r>
              <a:rPr lang="en-US" sz="2800" dirty="0"/>
              <a:t>Individuals can decide to hide or disclose their status information. </a:t>
            </a:r>
          </a:p>
          <a:p>
            <a:pPr algn="justLow"/>
            <a:r>
              <a:rPr lang="en-US" b="1" dirty="0"/>
              <a:t>Priority information</a:t>
            </a:r>
            <a:r>
              <a:rPr lang="en-US" dirty="0"/>
              <a:t>.</a:t>
            </a:r>
          </a:p>
          <a:p>
            <a:pPr lvl="1" algn="justLow"/>
            <a:r>
              <a:rPr lang="en-US" sz="2800" dirty="0"/>
              <a:t>Individuals can decide to hide or disclose their priority information.</a:t>
            </a:r>
          </a:p>
        </p:txBody>
      </p:sp>
      <p:sp>
        <p:nvSpPr>
          <p:cNvPr id="4" name="Slide Number Placeholder 3">
            <a:extLst>
              <a:ext uri="{FF2B5EF4-FFF2-40B4-BE49-F238E27FC236}">
                <a16:creationId xmlns:a16="http://schemas.microsoft.com/office/drawing/2014/main" id="{CD4B4520-EE59-4DA5-A911-CA8E28EA6B7E}"/>
              </a:ext>
            </a:extLst>
          </p:cNvPr>
          <p:cNvSpPr>
            <a:spLocks noGrp="1"/>
          </p:cNvSpPr>
          <p:nvPr>
            <p:ph type="sldNum" sz="quarter" idx="12"/>
          </p:nvPr>
        </p:nvSpPr>
        <p:spPr/>
        <p:txBody>
          <a:bodyPr/>
          <a:lstStyle/>
          <a:p>
            <a:fld id="{BEF3EC61-4797-4E3E-BB0D-11AFECED479C}" type="slidenum">
              <a:rPr lang="en-US" smtClean="0"/>
              <a:t>16</a:t>
            </a:fld>
            <a:endParaRPr lang="en-US"/>
          </a:p>
        </p:txBody>
      </p:sp>
      <p:pic>
        <p:nvPicPr>
          <p:cNvPr id="6" name="Picture 2" descr="Image result for privacy options word">
            <a:extLst>
              <a:ext uri="{FF2B5EF4-FFF2-40B4-BE49-F238E27FC236}">
                <a16:creationId xmlns:a16="http://schemas.microsoft.com/office/drawing/2014/main" id="{0EB2ABFC-1641-4FED-BA56-148B2B3842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9437" y="46615"/>
            <a:ext cx="1752563" cy="10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206C-FBFE-4C96-8776-D76B2ACBB0E3}"/>
              </a:ext>
            </a:extLst>
          </p:cNvPr>
          <p:cNvSpPr>
            <a:spLocks noGrp="1"/>
          </p:cNvSpPr>
          <p:nvPr>
            <p:ph type="title"/>
          </p:nvPr>
        </p:nvSpPr>
        <p:spPr/>
        <p:txBody>
          <a:bodyPr/>
          <a:lstStyle/>
          <a:p>
            <a:r>
              <a:rPr lang="en-US" b="1" dirty="0"/>
              <a:t>SPM: Three Requirements of Routing</a:t>
            </a:r>
          </a:p>
        </p:txBody>
      </p:sp>
      <p:sp>
        <p:nvSpPr>
          <p:cNvPr id="3" name="Content Placeholder 2">
            <a:extLst>
              <a:ext uri="{FF2B5EF4-FFF2-40B4-BE49-F238E27FC236}">
                <a16:creationId xmlns:a16="http://schemas.microsoft.com/office/drawing/2014/main" id="{9A77A80E-996C-4903-8239-73546F24CC73}"/>
              </a:ext>
            </a:extLst>
          </p:cNvPr>
          <p:cNvSpPr>
            <a:spLocks noGrp="1"/>
          </p:cNvSpPr>
          <p:nvPr>
            <p:ph idx="1"/>
          </p:nvPr>
        </p:nvSpPr>
        <p:spPr/>
        <p:txBody>
          <a:bodyPr>
            <a:normAutofit/>
          </a:bodyPr>
          <a:lstStyle/>
          <a:p>
            <a:pPr algn="justLow"/>
            <a:r>
              <a:rPr lang="en-US" b="1" dirty="0"/>
              <a:t>Requirement 1: </a:t>
            </a:r>
            <a:r>
              <a:rPr lang="en-US" dirty="0"/>
              <a:t>Privacy options have to be satisfied and not compromised.</a:t>
            </a:r>
          </a:p>
          <a:p>
            <a:pPr lvl="1" algn="justLow"/>
            <a:r>
              <a:rPr lang="en-US" dirty="0"/>
              <a:t>For example, if node chooses to be hidden then it will be hidden.</a:t>
            </a:r>
          </a:p>
          <a:p>
            <a:pPr algn="justLow"/>
            <a:r>
              <a:rPr lang="en-US" b="1" dirty="0"/>
              <a:t>Requirement 2: </a:t>
            </a:r>
            <a:r>
              <a:rPr lang="en-US" dirty="0"/>
              <a:t>Reachability has to be ensured in case of most restrictive privacy choices.</a:t>
            </a:r>
          </a:p>
          <a:p>
            <a:pPr algn="justLow"/>
            <a:r>
              <a:rPr lang="en-US" b="1" dirty="0"/>
              <a:t>Requirement 3: </a:t>
            </a:r>
            <a:r>
              <a:rPr lang="en-US" dirty="0"/>
              <a:t>Near optimum performance has to be guaranteed in case of most open privacy choices.</a:t>
            </a:r>
          </a:p>
          <a:p>
            <a:pPr algn="justLow"/>
            <a:endParaRPr lang="en-US" dirty="0"/>
          </a:p>
        </p:txBody>
      </p:sp>
      <p:sp>
        <p:nvSpPr>
          <p:cNvPr id="4" name="Slide Number Placeholder 3">
            <a:extLst>
              <a:ext uri="{FF2B5EF4-FFF2-40B4-BE49-F238E27FC236}">
                <a16:creationId xmlns:a16="http://schemas.microsoft.com/office/drawing/2014/main" id="{51C08051-9E34-4C47-AC60-45DA950DBA4E}"/>
              </a:ext>
            </a:extLst>
          </p:cNvPr>
          <p:cNvSpPr>
            <a:spLocks noGrp="1"/>
          </p:cNvSpPr>
          <p:nvPr>
            <p:ph type="sldNum" sz="quarter" idx="12"/>
          </p:nvPr>
        </p:nvSpPr>
        <p:spPr/>
        <p:txBody>
          <a:bodyPr/>
          <a:lstStyle/>
          <a:p>
            <a:fld id="{BEF3EC61-4797-4E3E-BB0D-11AFECED479C}" type="slidenum">
              <a:rPr lang="en-US" smtClean="0"/>
              <a:t>17</a:t>
            </a:fld>
            <a:endParaRPr lang="en-US"/>
          </a:p>
        </p:txBody>
      </p:sp>
      <p:pic>
        <p:nvPicPr>
          <p:cNvPr id="6" name="Picture 2" descr="Image result for privacy options word">
            <a:extLst>
              <a:ext uri="{FF2B5EF4-FFF2-40B4-BE49-F238E27FC236}">
                <a16:creationId xmlns:a16="http://schemas.microsoft.com/office/drawing/2014/main" id="{973D4F04-FF18-4912-9716-91DD47872A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9437" y="46615"/>
            <a:ext cx="1752563" cy="10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86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4073-C1A5-4852-B248-70C632A3C043}"/>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BFEDC1E4-D1B1-4F24-9FFB-882A23CE2E2E}"/>
              </a:ext>
            </a:extLst>
          </p:cNvPr>
          <p:cNvGraphicFramePr>
            <a:graphicFrameLocks noGrp="1"/>
          </p:cNvGraphicFramePr>
          <p:nvPr>
            <p:ph idx="1"/>
            <p:extLst>
              <p:ext uri="{D42A27DB-BD31-4B8C-83A1-F6EECF244321}">
                <p14:modId xmlns:p14="http://schemas.microsoft.com/office/powerpoint/2010/main" val="2150108996"/>
              </p:ext>
            </p:extLst>
          </p:nvPr>
        </p:nvGraphicFramePr>
        <p:xfrm>
          <a:off x="117389" y="481390"/>
          <a:ext cx="12074611" cy="6057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4C62BB6-3B97-4146-9309-F465FF65AEAE}"/>
              </a:ext>
            </a:extLst>
          </p:cNvPr>
          <p:cNvSpPr>
            <a:spLocks noGrp="1"/>
          </p:cNvSpPr>
          <p:nvPr>
            <p:ph type="sldNum" sz="quarter" idx="12"/>
          </p:nvPr>
        </p:nvSpPr>
        <p:spPr/>
        <p:txBody>
          <a:bodyPr/>
          <a:lstStyle/>
          <a:p>
            <a:fld id="{BEF3EC61-4797-4E3E-BB0D-11AFECED479C}" type="slidenum">
              <a:rPr lang="en-US" smtClean="0"/>
              <a:t>18</a:t>
            </a:fld>
            <a:endParaRPr lang="en-US"/>
          </a:p>
        </p:txBody>
      </p:sp>
    </p:spTree>
    <p:extLst>
      <p:ext uri="{BB962C8B-B14F-4D97-AF65-F5344CB8AC3E}">
        <p14:creationId xmlns:p14="http://schemas.microsoft.com/office/powerpoint/2010/main" val="205305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SOR Basics </a:t>
            </a:r>
          </a:p>
        </p:txBody>
      </p:sp>
      <p:sp>
        <p:nvSpPr>
          <p:cNvPr id="3" name="Content Placeholder 2"/>
          <p:cNvSpPr>
            <a:spLocks noGrp="1"/>
          </p:cNvSpPr>
          <p:nvPr>
            <p:ph idx="1"/>
          </p:nvPr>
        </p:nvSpPr>
        <p:spPr>
          <a:xfrm>
            <a:off x="838199" y="1825625"/>
            <a:ext cx="10919975" cy="4489114"/>
          </a:xfrm>
        </p:spPr>
        <p:txBody>
          <a:bodyPr>
            <a:normAutofit/>
          </a:bodyPr>
          <a:lstStyle/>
          <a:p>
            <a:pPr algn="justLow"/>
            <a:r>
              <a:rPr lang="en-US" b="1" dirty="0"/>
              <a:t>Service (S): </a:t>
            </a:r>
            <a:r>
              <a:rPr lang="en-US" dirty="0"/>
              <a:t>is a utility, commodity, accommodation, or activity which requires or demanded by the public and provided by organization or individual(s).</a:t>
            </a:r>
          </a:p>
          <a:p>
            <a:pPr algn="justLow"/>
            <a:r>
              <a:rPr lang="en-US" b="1" dirty="0"/>
              <a:t>Service Consumer (</a:t>
            </a:r>
            <a:r>
              <a:rPr lang="en-US" b="1" dirty="0" err="1"/>
              <a:t>SeC</a:t>
            </a:r>
            <a:r>
              <a:rPr lang="en-US" b="1" dirty="0"/>
              <a:t>)</a:t>
            </a:r>
            <a:r>
              <a:rPr lang="en-US" dirty="0"/>
              <a:t>: an individual who needs the service and generates the I-need message to get the service.</a:t>
            </a:r>
          </a:p>
          <a:p>
            <a:pPr algn="justLow"/>
            <a:r>
              <a:rPr lang="en-US" b="1" dirty="0"/>
              <a:t>Service Provider (</a:t>
            </a:r>
            <a:r>
              <a:rPr lang="en-US" b="1" dirty="0" err="1"/>
              <a:t>SeP</a:t>
            </a:r>
            <a:r>
              <a:rPr lang="en-US" b="1" dirty="0"/>
              <a:t>)</a:t>
            </a:r>
            <a:r>
              <a:rPr lang="en-US" dirty="0"/>
              <a:t>: is an individual who owns the service and generates the I-have message to inform consumers in the network of the service that it can provide.</a:t>
            </a:r>
          </a:p>
          <a:p>
            <a:pPr algn="justLow"/>
            <a:r>
              <a:rPr lang="en-US" b="1" dirty="0"/>
              <a:t>Service Forwarder (</a:t>
            </a:r>
            <a:r>
              <a:rPr lang="en-US" b="1" dirty="0" err="1"/>
              <a:t>SeF</a:t>
            </a:r>
            <a:r>
              <a:rPr lang="en-US" b="1" dirty="0"/>
              <a:t>)</a:t>
            </a:r>
            <a:r>
              <a:rPr lang="en-US" dirty="0"/>
              <a:t>:  is an individual who participates in forwarding the I-need message, the I-have message, and the I-thank Messages.</a:t>
            </a:r>
          </a:p>
        </p:txBody>
      </p:sp>
      <p:sp>
        <p:nvSpPr>
          <p:cNvPr id="4" name="Slide Number Placeholder 3"/>
          <p:cNvSpPr>
            <a:spLocks noGrp="1"/>
          </p:cNvSpPr>
          <p:nvPr>
            <p:ph type="sldNum" sz="quarter" idx="12"/>
          </p:nvPr>
        </p:nvSpPr>
        <p:spPr/>
        <p:txBody>
          <a:bodyPr/>
          <a:lstStyle/>
          <a:p>
            <a:fld id="{BEF3EC61-4797-4E3E-BB0D-11AFECED479C}" type="slidenum">
              <a:rPr lang="en-US" smtClean="0"/>
              <a:t>19</a:t>
            </a:fld>
            <a:endParaRPr lang="en-US"/>
          </a:p>
        </p:txBody>
      </p:sp>
    </p:spTree>
    <p:extLst>
      <p:ext uri="{BB962C8B-B14F-4D97-AF65-F5344CB8AC3E}">
        <p14:creationId xmlns:p14="http://schemas.microsoft.com/office/powerpoint/2010/main" val="107530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4073-C1A5-4852-B248-70C632A3C043}"/>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BFEDC1E4-D1B1-4F24-9FFB-882A23CE2E2E}"/>
              </a:ext>
            </a:extLst>
          </p:cNvPr>
          <p:cNvGraphicFramePr>
            <a:graphicFrameLocks noGrp="1"/>
          </p:cNvGraphicFramePr>
          <p:nvPr>
            <p:ph idx="1"/>
            <p:extLst>
              <p:ext uri="{D42A27DB-BD31-4B8C-83A1-F6EECF244321}">
                <p14:modId xmlns:p14="http://schemas.microsoft.com/office/powerpoint/2010/main" val="1530779175"/>
              </p:ext>
            </p:extLst>
          </p:nvPr>
        </p:nvGraphicFramePr>
        <p:xfrm>
          <a:off x="117389" y="503692"/>
          <a:ext cx="12074611" cy="6057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4C62BB6-3B97-4146-9309-F465FF65AEAE}"/>
              </a:ext>
            </a:extLst>
          </p:cNvPr>
          <p:cNvSpPr>
            <a:spLocks noGrp="1"/>
          </p:cNvSpPr>
          <p:nvPr>
            <p:ph type="sldNum" sz="quarter" idx="12"/>
          </p:nvPr>
        </p:nvSpPr>
        <p:spPr/>
        <p:txBody>
          <a:bodyPr/>
          <a:lstStyle/>
          <a:p>
            <a:fld id="{BEF3EC61-4797-4E3E-BB0D-11AFECED479C}" type="slidenum">
              <a:rPr lang="en-US" smtClean="0"/>
              <a:t>2</a:t>
            </a:fld>
            <a:endParaRPr lang="en-US"/>
          </a:p>
        </p:txBody>
      </p:sp>
      <p:sp>
        <p:nvSpPr>
          <p:cNvPr id="3" name="Left Brace 2">
            <a:extLst>
              <a:ext uri="{FF2B5EF4-FFF2-40B4-BE49-F238E27FC236}">
                <a16:creationId xmlns:a16="http://schemas.microsoft.com/office/drawing/2014/main" id="{89A6FE92-332D-4CD9-8E61-C7AF35C328AC}"/>
              </a:ext>
            </a:extLst>
          </p:cNvPr>
          <p:cNvSpPr/>
          <p:nvPr/>
        </p:nvSpPr>
        <p:spPr>
          <a:xfrm>
            <a:off x="1148861" y="2286000"/>
            <a:ext cx="1172308" cy="3212123"/>
          </a:xfrm>
          <a:prstGeom prst="leftBrace">
            <a:avLst>
              <a:gd name="adj1" fmla="val 8333"/>
              <a:gd name="adj2" fmla="val 48145"/>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11EA0A48-302A-4F35-AD0F-08935438B780}"/>
              </a:ext>
            </a:extLst>
          </p:cNvPr>
          <p:cNvSpPr/>
          <p:nvPr/>
        </p:nvSpPr>
        <p:spPr>
          <a:xfrm>
            <a:off x="0" y="3434862"/>
            <a:ext cx="1737976" cy="400110"/>
          </a:xfrm>
          <a:prstGeom prst="rect">
            <a:avLst/>
          </a:prstGeom>
        </p:spPr>
        <p:txBody>
          <a:bodyPr wrap="none">
            <a:spAutoFit/>
          </a:bodyPr>
          <a:lstStyle/>
          <a:p>
            <a:r>
              <a:rPr lang="en-US" altLang="zh-CN" sz="2000" b="1" dirty="0">
                <a:latin typeface="Arial" panose="020B0604020202020204" pitchFamily="34" charset="0"/>
              </a:rPr>
              <a:t>The Solution</a:t>
            </a:r>
            <a:endParaRPr lang="en-US" sz="2000" b="1" dirty="0"/>
          </a:p>
        </p:txBody>
      </p:sp>
    </p:spTree>
    <p:extLst>
      <p:ext uri="{BB962C8B-B14F-4D97-AF65-F5344CB8AC3E}">
        <p14:creationId xmlns:p14="http://schemas.microsoft.com/office/powerpoint/2010/main" val="22808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SOR Messages </a:t>
            </a:r>
          </a:p>
        </p:txBody>
      </p:sp>
      <p:sp>
        <p:nvSpPr>
          <p:cNvPr id="3" name="Content Placeholder 2"/>
          <p:cNvSpPr>
            <a:spLocks noGrp="1"/>
          </p:cNvSpPr>
          <p:nvPr>
            <p:ph idx="1"/>
          </p:nvPr>
        </p:nvSpPr>
        <p:spPr>
          <a:xfrm>
            <a:off x="838200" y="1825625"/>
            <a:ext cx="10769301" cy="4351338"/>
          </a:xfrm>
        </p:spPr>
        <p:txBody>
          <a:bodyPr>
            <a:normAutofit lnSpcReduction="10000"/>
          </a:bodyPr>
          <a:lstStyle/>
          <a:p>
            <a:pPr algn="justLow"/>
            <a:r>
              <a:rPr lang="en-US" b="1" dirty="0"/>
              <a:t>I-need Message (</a:t>
            </a:r>
            <a:r>
              <a:rPr lang="en-US" b="1" dirty="0" err="1"/>
              <a:t>InM</a:t>
            </a:r>
            <a:r>
              <a:rPr lang="en-US" b="1" dirty="0"/>
              <a:t>)</a:t>
            </a:r>
            <a:r>
              <a:rPr lang="en-US" dirty="0"/>
              <a:t>: is a set of fields used by service consumers to carry a request to its destination.</a:t>
            </a:r>
          </a:p>
          <a:p>
            <a:pPr algn="justLow"/>
            <a:r>
              <a:rPr lang="en-US" b="1" dirty="0"/>
              <a:t>I-have Message (</a:t>
            </a:r>
            <a:r>
              <a:rPr lang="en-US" b="1" dirty="0" err="1"/>
              <a:t>IhM</a:t>
            </a:r>
            <a:r>
              <a:rPr lang="en-US" b="1" dirty="0"/>
              <a:t>)</a:t>
            </a:r>
            <a:r>
              <a:rPr lang="en-US" dirty="0"/>
              <a:t>: is a set of fields used by service providers to inform the service consumers by the service.</a:t>
            </a:r>
          </a:p>
          <a:p>
            <a:pPr algn="justLow"/>
            <a:r>
              <a:rPr lang="en-US" b="1" dirty="0"/>
              <a:t>I-thank Message (</a:t>
            </a:r>
            <a:r>
              <a:rPr lang="en-US" b="1" dirty="0" err="1"/>
              <a:t>ItM</a:t>
            </a:r>
            <a:r>
              <a:rPr lang="en-US" b="1" dirty="0"/>
              <a:t>)</a:t>
            </a:r>
            <a:r>
              <a:rPr lang="en-US" dirty="0"/>
              <a:t>: is a set of fields used to carry a response from the service consumer to the service provider and vise versa.</a:t>
            </a:r>
          </a:p>
          <a:p>
            <a:pPr algn="justLow"/>
            <a:r>
              <a:rPr lang="en-US" b="1" dirty="0"/>
              <a:t>I-like/dislike message (</a:t>
            </a:r>
            <a:r>
              <a:rPr lang="en-US" b="1" dirty="0" err="1"/>
              <a:t>IdM</a:t>
            </a:r>
            <a:r>
              <a:rPr lang="en-US" b="1" dirty="0"/>
              <a:t>)</a:t>
            </a:r>
            <a:r>
              <a:rPr lang="en-US" dirty="0"/>
              <a:t>: is a set of fields used to inform adjacent neighbors by kind of services that willing to be received or not.</a:t>
            </a:r>
          </a:p>
          <a:p>
            <a:pPr algn="justLow"/>
            <a:r>
              <a:rPr lang="en-US" b="1" dirty="0"/>
              <a:t>I-Ack Message (</a:t>
            </a:r>
            <a:r>
              <a:rPr lang="en-US" b="1" dirty="0" err="1"/>
              <a:t>IaM</a:t>
            </a:r>
            <a:r>
              <a:rPr lang="en-US" b="1" dirty="0"/>
              <a:t>)</a:t>
            </a:r>
            <a:r>
              <a:rPr lang="en-US" dirty="0"/>
              <a:t>: for carrying acknowledgment from forwarders to consumers.</a:t>
            </a:r>
          </a:p>
          <a:p>
            <a:pPr algn="justLow"/>
            <a:endParaRPr lang="en-US" dirty="0"/>
          </a:p>
          <a:p>
            <a:pPr algn="justLow"/>
            <a:endParaRPr lang="en-US" dirty="0"/>
          </a:p>
          <a:p>
            <a:pPr algn="justLow"/>
            <a:endParaRPr lang="en-US" dirty="0"/>
          </a:p>
        </p:txBody>
      </p:sp>
      <p:sp>
        <p:nvSpPr>
          <p:cNvPr id="4" name="Slide Number Placeholder 3"/>
          <p:cNvSpPr>
            <a:spLocks noGrp="1"/>
          </p:cNvSpPr>
          <p:nvPr>
            <p:ph type="sldNum" sz="quarter" idx="12"/>
          </p:nvPr>
        </p:nvSpPr>
        <p:spPr/>
        <p:txBody>
          <a:bodyPr/>
          <a:lstStyle/>
          <a:p>
            <a:fld id="{BEF3EC61-4797-4E3E-BB0D-11AFECED479C}" type="slidenum">
              <a:rPr lang="en-US" smtClean="0"/>
              <a:t>20</a:t>
            </a:fld>
            <a:endParaRPr lang="en-US"/>
          </a:p>
        </p:txBody>
      </p:sp>
    </p:spTree>
    <p:extLst>
      <p:ext uri="{BB962C8B-B14F-4D97-AF65-F5344CB8AC3E}">
        <p14:creationId xmlns:p14="http://schemas.microsoft.com/office/powerpoint/2010/main" val="1028348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SOR Tables</a:t>
            </a:r>
          </a:p>
        </p:txBody>
      </p:sp>
      <p:sp>
        <p:nvSpPr>
          <p:cNvPr id="3" name="Content Placeholder 2"/>
          <p:cNvSpPr>
            <a:spLocks noGrp="1"/>
          </p:cNvSpPr>
          <p:nvPr>
            <p:ph idx="1"/>
          </p:nvPr>
        </p:nvSpPr>
        <p:spPr>
          <a:xfrm>
            <a:off x="838199" y="1825625"/>
            <a:ext cx="10853058" cy="4351338"/>
          </a:xfrm>
        </p:spPr>
        <p:txBody>
          <a:bodyPr>
            <a:normAutofit fontScale="85000" lnSpcReduction="20000"/>
          </a:bodyPr>
          <a:lstStyle/>
          <a:p>
            <a:pPr algn="justLow"/>
            <a:r>
              <a:rPr lang="en-US" b="1" dirty="0"/>
              <a:t>Messages Table (</a:t>
            </a:r>
            <a:r>
              <a:rPr lang="en-US" b="1" dirty="0" err="1"/>
              <a:t>MeT</a:t>
            </a:r>
            <a:r>
              <a:rPr lang="en-US" b="1" dirty="0"/>
              <a:t>)</a:t>
            </a:r>
            <a:r>
              <a:rPr lang="en-US" dirty="0"/>
              <a:t>: Maintains an entry for the I-need, I-have, I-thank, and I-ack messages. It is a complete log/record of all of the messages that the node has sent, forwarded, originated, and/or deleted. </a:t>
            </a:r>
          </a:p>
          <a:p>
            <a:pPr algn="justLow"/>
            <a:r>
              <a:rPr lang="en-US" b="1" dirty="0"/>
              <a:t>Forwarding Table (</a:t>
            </a:r>
            <a:r>
              <a:rPr lang="en-US" b="1" dirty="0" err="1"/>
              <a:t>FoT</a:t>
            </a:r>
            <a:r>
              <a:rPr lang="en-US" b="1" dirty="0"/>
              <a:t>)</a:t>
            </a:r>
            <a:r>
              <a:rPr lang="en-US" dirty="0"/>
              <a:t>: Maintains an entry for each I-need message and its I-have, I-thank, and I-ack messages. It is used by all nodes to trace the I-need message and its responses messages. </a:t>
            </a:r>
          </a:p>
          <a:p>
            <a:pPr algn="justLow"/>
            <a:r>
              <a:rPr lang="en-US" b="1" dirty="0"/>
              <a:t>Routing Table (</a:t>
            </a:r>
            <a:r>
              <a:rPr lang="en-US" b="1" dirty="0" err="1"/>
              <a:t>RoT</a:t>
            </a:r>
            <a:r>
              <a:rPr lang="en-US" b="1" dirty="0"/>
              <a:t>)</a:t>
            </a:r>
            <a:r>
              <a:rPr lang="en-US" dirty="0"/>
              <a:t>: Maintains an entry for next hop a message should take toward its destination.</a:t>
            </a:r>
          </a:p>
          <a:p>
            <a:pPr algn="justLow"/>
            <a:r>
              <a:rPr lang="en-US" b="1" dirty="0"/>
              <a:t>Self-Interest Table (</a:t>
            </a:r>
            <a:r>
              <a:rPr lang="en-US" b="1" dirty="0" err="1"/>
              <a:t>SiT</a:t>
            </a:r>
            <a:r>
              <a:rPr lang="en-US" b="1" dirty="0"/>
              <a:t>)</a:t>
            </a:r>
            <a:r>
              <a:rPr lang="en-US" dirty="0"/>
              <a:t>: Maintains a set of rules that reflects the kind of I-need messages that the node is willing to receive or not from its adjacent neighbors and a set of rules that reflects the kind of I-need messages the node is or is not willing to forward to adjacent neighbors.</a:t>
            </a:r>
          </a:p>
          <a:p>
            <a:pPr algn="justLow"/>
            <a:r>
              <a:rPr lang="en-US" b="1" dirty="0"/>
              <a:t>Peer-like/dislike Table (P2T)</a:t>
            </a:r>
            <a:r>
              <a:rPr lang="en-US" dirty="0"/>
              <a:t>: Maintains the In-Self-Interest in the field Peer-Interest-Policy.</a:t>
            </a:r>
          </a:p>
          <a:p>
            <a:pPr algn="justLow"/>
            <a:endParaRPr lang="en-US" dirty="0"/>
          </a:p>
        </p:txBody>
      </p:sp>
      <p:sp>
        <p:nvSpPr>
          <p:cNvPr id="4" name="Slide Number Placeholder 3"/>
          <p:cNvSpPr>
            <a:spLocks noGrp="1"/>
          </p:cNvSpPr>
          <p:nvPr>
            <p:ph type="sldNum" sz="quarter" idx="12"/>
          </p:nvPr>
        </p:nvSpPr>
        <p:spPr>
          <a:xfrm>
            <a:off x="8610600" y="6372679"/>
            <a:ext cx="2743200" cy="365125"/>
          </a:xfrm>
        </p:spPr>
        <p:txBody>
          <a:bodyPr/>
          <a:lstStyle/>
          <a:p>
            <a:fld id="{BEF3EC61-4797-4E3E-BB0D-11AFECED479C}" type="slidenum">
              <a:rPr lang="en-US" smtClean="0"/>
              <a:t>21</a:t>
            </a:fld>
            <a:endParaRPr lang="en-US"/>
          </a:p>
        </p:txBody>
      </p:sp>
    </p:spTree>
    <p:extLst>
      <p:ext uri="{BB962C8B-B14F-4D97-AF65-F5344CB8AC3E}">
        <p14:creationId xmlns:p14="http://schemas.microsoft.com/office/powerpoint/2010/main" val="243182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50953" cy="1325563"/>
          </a:xfrm>
        </p:spPr>
        <p:txBody>
          <a:bodyPr/>
          <a:lstStyle/>
          <a:p>
            <a:r>
              <a:rPr lang="en-US" b="1" dirty="0"/>
              <a:t>SOR Policies</a:t>
            </a:r>
          </a:p>
        </p:txBody>
      </p:sp>
      <p:sp>
        <p:nvSpPr>
          <p:cNvPr id="3" name="Content Placeholder 2"/>
          <p:cNvSpPr>
            <a:spLocks noGrp="1"/>
          </p:cNvSpPr>
          <p:nvPr>
            <p:ph idx="1"/>
          </p:nvPr>
        </p:nvSpPr>
        <p:spPr>
          <a:xfrm>
            <a:off x="838200" y="1825625"/>
            <a:ext cx="10672482" cy="4895850"/>
          </a:xfrm>
        </p:spPr>
        <p:txBody>
          <a:bodyPr>
            <a:normAutofit/>
          </a:bodyPr>
          <a:lstStyle/>
          <a:p>
            <a:pPr marL="514350" indent="-514350" algn="justLow">
              <a:buFont typeface="+mj-lt"/>
              <a:buAutoNum type="arabicPeriod"/>
            </a:pPr>
            <a:r>
              <a:rPr lang="en-US" b="1" dirty="0"/>
              <a:t>Propagation Policy</a:t>
            </a:r>
            <a:r>
              <a:rPr lang="en-US" dirty="0"/>
              <a:t>: a set of edge and node attributes-based-rules complementary to the service fields in the I-need message, guides forwarders to determine next-hop(s).</a:t>
            </a:r>
            <a:endParaRPr lang="ar-LY" dirty="0"/>
          </a:p>
          <a:p>
            <a:pPr marL="514350" indent="-514350" algn="justLow">
              <a:buFont typeface="+mj-lt"/>
              <a:buAutoNum type="arabicPeriod"/>
            </a:pPr>
            <a:r>
              <a:rPr lang="en-US" b="1" dirty="0"/>
              <a:t>Self-Interest Policy</a:t>
            </a:r>
            <a:r>
              <a:rPr lang="en-US" dirty="0"/>
              <a:t>: a set of message attribute-based-rules which determines the interest of a node in particular kinds of I-need messages.</a:t>
            </a:r>
          </a:p>
          <a:p>
            <a:pPr lvl="1" algn="justLow"/>
            <a:r>
              <a:rPr lang="en-US" b="1" dirty="0"/>
              <a:t>In-Self-Interest Policy</a:t>
            </a:r>
            <a:r>
              <a:rPr lang="en-US" dirty="0"/>
              <a:t>: is a set of rules reflect the kind of I-need messages that node willing to receive or not from its adjacent neighbors.</a:t>
            </a:r>
          </a:p>
          <a:p>
            <a:pPr lvl="1" algn="justLow"/>
            <a:r>
              <a:rPr lang="en-US" b="1" dirty="0"/>
              <a:t>Out-Self-Interest Policy</a:t>
            </a:r>
            <a:r>
              <a:rPr lang="en-US" dirty="0"/>
              <a:t>: is a set of rules reflect the kind of I-need messages that node willing to forward or not to next adjacent neighbors.</a:t>
            </a:r>
          </a:p>
          <a:p>
            <a:pPr marL="514350" indent="-514350" algn="justLow">
              <a:buFont typeface="+mj-lt"/>
              <a:buAutoNum type="arabicPeriod"/>
            </a:pPr>
            <a:r>
              <a:rPr lang="en-US" b="1" dirty="0"/>
              <a:t>Peer Interest Policy</a:t>
            </a:r>
            <a:r>
              <a:rPr lang="en-US" dirty="0"/>
              <a:t>: a set of In-Self-Interest policies of outgoing neighbors which is sent to the node.</a:t>
            </a:r>
          </a:p>
          <a:p>
            <a:pPr algn="justLow"/>
            <a:endParaRPr lang="en-US" dirty="0"/>
          </a:p>
          <a:p>
            <a:pPr algn="justLow"/>
            <a:endParaRPr lang="en-US" dirty="0"/>
          </a:p>
        </p:txBody>
      </p:sp>
      <p:sp>
        <p:nvSpPr>
          <p:cNvPr id="4" name="Slide Number Placeholder 3"/>
          <p:cNvSpPr>
            <a:spLocks noGrp="1"/>
          </p:cNvSpPr>
          <p:nvPr>
            <p:ph type="sldNum" sz="quarter" idx="12"/>
          </p:nvPr>
        </p:nvSpPr>
        <p:spPr/>
        <p:txBody>
          <a:bodyPr/>
          <a:lstStyle/>
          <a:p>
            <a:fld id="{BEF3EC61-4797-4E3E-BB0D-11AFECED479C}" type="slidenum">
              <a:rPr lang="en-US" smtClean="0"/>
              <a:t>22</a:t>
            </a:fld>
            <a:endParaRPr lang="en-US"/>
          </a:p>
        </p:txBody>
      </p:sp>
    </p:spTree>
    <p:extLst>
      <p:ext uri="{BB962C8B-B14F-4D97-AF65-F5344CB8AC3E}">
        <p14:creationId xmlns:p14="http://schemas.microsoft.com/office/powerpoint/2010/main" val="3039836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56076"/>
            <a:ext cx="10937240" cy="1325563"/>
          </a:xfrm>
        </p:spPr>
        <p:txBody>
          <a:bodyPr/>
          <a:lstStyle/>
          <a:p>
            <a:r>
              <a:rPr lang="en-US" b="1" dirty="0"/>
              <a:t>Example</a:t>
            </a:r>
          </a:p>
        </p:txBody>
      </p:sp>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51" name="Rectangle 50"/>
          <p:cNvSpPr/>
          <p:nvPr/>
        </p:nvSpPr>
        <p:spPr>
          <a:xfrm>
            <a:off x="9508597" y="5483662"/>
            <a:ext cx="1346844" cy="646331"/>
          </a:xfrm>
          <a:prstGeom prst="rect">
            <a:avLst/>
          </a:prstGeom>
        </p:spPr>
        <p:txBody>
          <a:bodyPr wrap="none">
            <a:spAutoFit/>
          </a:bodyPr>
          <a:lstStyle/>
          <a:p>
            <a:r>
              <a:rPr lang="en-US" dirty="0">
                <a:solidFill>
                  <a:srgbClr val="FF0000"/>
                </a:solidFill>
              </a:rPr>
              <a:t>F: Friend</a:t>
            </a:r>
          </a:p>
          <a:p>
            <a:r>
              <a:rPr lang="en-US" dirty="0">
                <a:solidFill>
                  <a:srgbClr val="FF0000"/>
                </a:solidFill>
              </a:rPr>
              <a:t>C: Colleague</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2" name="Slide Number Placeholder 11"/>
          <p:cNvSpPr>
            <a:spLocks noGrp="1"/>
          </p:cNvSpPr>
          <p:nvPr>
            <p:ph type="sldNum" sz="quarter" idx="12"/>
          </p:nvPr>
        </p:nvSpPr>
        <p:spPr/>
        <p:txBody>
          <a:bodyPr/>
          <a:lstStyle/>
          <a:p>
            <a:fld id="{BEF3EC61-4797-4E3E-BB0D-11AFECED479C}" type="slidenum">
              <a:rPr lang="en-US" smtClean="0"/>
              <a:t>23</a:t>
            </a:fld>
            <a:endParaRPr lang="en-US"/>
          </a:p>
        </p:txBody>
      </p:sp>
      <p:sp>
        <p:nvSpPr>
          <p:cNvPr id="3" name="Rectangle 2">
            <a:extLst>
              <a:ext uri="{FF2B5EF4-FFF2-40B4-BE49-F238E27FC236}">
                <a16:creationId xmlns:a16="http://schemas.microsoft.com/office/drawing/2014/main" id="{11700CE3-9FD5-4B76-A0D8-2F42B5174072}"/>
              </a:ext>
            </a:extLst>
          </p:cNvPr>
          <p:cNvSpPr/>
          <p:nvPr/>
        </p:nvSpPr>
        <p:spPr>
          <a:xfrm>
            <a:off x="9116921" y="1032406"/>
            <a:ext cx="2221762" cy="369332"/>
          </a:xfrm>
          <a:prstGeom prst="rect">
            <a:avLst/>
          </a:prstGeom>
        </p:spPr>
        <p:txBody>
          <a:bodyPr wrap="none">
            <a:spAutoFit/>
          </a:bodyPr>
          <a:lstStyle/>
          <a:p>
            <a:r>
              <a:rPr lang="en-US" b="1" dirty="0"/>
              <a:t>9 nodes and 12 edges</a:t>
            </a:r>
          </a:p>
        </p:txBody>
      </p:sp>
    </p:spTree>
    <p:extLst>
      <p:ext uri="{BB962C8B-B14F-4D97-AF65-F5344CB8AC3E}">
        <p14:creationId xmlns:p14="http://schemas.microsoft.com/office/powerpoint/2010/main" val="373811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56076"/>
            <a:ext cx="10937240" cy="1325563"/>
          </a:xfrm>
        </p:spPr>
        <p:txBody>
          <a:bodyPr/>
          <a:lstStyle/>
          <a:p>
            <a:r>
              <a:rPr lang="en-US" b="1" dirty="0"/>
              <a:t>I-like/dislike Dissemination Phase: Create</a:t>
            </a:r>
          </a:p>
        </p:txBody>
      </p:sp>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2" name="Slide Number Placeholder 11"/>
          <p:cNvSpPr>
            <a:spLocks noGrp="1"/>
          </p:cNvSpPr>
          <p:nvPr>
            <p:ph type="sldNum" sz="quarter" idx="12"/>
          </p:nvPr>
        </p:nvSpPr>
        <p:spPr/>
        <p:txBody>
          <a:bodyPr/>
          <a:lstStyle/>
          <a:p>
            <a:fld id="{BEF3EC61-4797-4E3E-BB0D-11AFECED479C}" type="slidenum">
              <a:rPr lang="en-US" smtClean="0"/>
              <a:t>24</a:t>
            </a:fld>
            <a:endParaRPr lang="en-US"/>
          </a:p>
        </p:txBody>
      </p:sp>
      <p:sp>
        <p:nvSpPr>
          <p:cNvPr id="44" name="Rectangle 43">
            <a:extLst>
              <a:ext uri="{FF2B5EF4-FFF2-40B4-BE49-F238E27FC236}">
                <a16:creationId xmlns:a16="http://schemas.microsoft.com/office/drawing/2014/main" id="{19A5836B-E0D5-4039-A30B-118E4F12384B}"/>
              </a:ext>
            </a:extLst>
          </p:cNvPr>
          <p:cNvSpPr/>
          <p:nvPr/>
        </p:nvSpPr>
        <p:spPr>
          <a:xfrm>
            <a:off x="2161828" y="5201666"/>
            <a:ext cx="2610651" cy="338554"/>
          </a:xfrm>
          <a:prstGeom prst="rect">
            <a:avLst/>
          </a:prstGeom>
        </p:spPr>
        <p:txBody>
          <a:bodyPr wrap="none">
            <a:spAutoFit/>
          </a:bodyPr>
          <a:lstStyle/>
          <a:p>
            <a:r>
              <a:rPr lang="en-US" sz="1600" b="1" dirty="0">
                <a:solidFill>
                  <a:srgbClr val="FF0000"/>
                </a:solidFill>
              </a:rPr>
              <a:t>Create I-like/dislike Message</a:t>
            </a:r>
          </a:p>
        </p:txBody>
      </p:sp>
      <p:pic>
        <p:nvPicPr>
          <p:cNvPr id="45" name="Picture 2" descr="https://cp.tispy.net/TiSPY/images_f/sms_f.png">
            <a:extLst>
              <a:ext uri="{FF2B5EF4-FFF2-40B4-BE49-F238E27FC236}">
                <a16:creationId xmlns:a16="http://schemas.microsoft.com/office/drawing/2014/main" id="{458D02DD-DFF5-4F95-95AD-3580DE446F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2983" y="5245609"/>
            <a:ext cx="280608" cy="280608"/>
          </a:xfrm>
          <a:prstGeom prst="rect">
            <a:avLst/>
          </a:prstGeom>
          <a:noFill/>
          <a:effectLst>
            <a:glow rad="228600">
              <a:srgbClr val="FF0000">
                <a:alpha val="40000"/>
              </a:srgbClr>
            </a:glow>
          </a:effectLst>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0FE2D6E6-E463-49C7-B876-1AFE3817412E}"/>
              </a:ext>
            </a:extLst>
          </p:cNvPr>
          <p:cNvSpPr/>
          <p:nvPr/>
        </p:nvSpPr>
        <p:spPr>
          <a:xfrm>
            <a:off x="216877" y="6443217"/>
            <a:ext cx="11775720" cy="369332"/>
          </a:xfrm>
          <a:prstGeom prst="rect">
            <a:avLst/>
          </a:prstGeom>
        </p:spPr>
        <p:txBody>
          <a:bodyPr wrap="square">
            <a:spAutoFit/>
          </a:bodyPr>
          <a:lstStyle/>
          <a:p>
            <a:r>
              <a:rPr lang="en-US" b="1" dirty="0"/>
              <a:t>AMIR-To-Elena = &lt;[a</a:t>
            </a:r>
            <a:r>
              <a:rPr lang="en-US" b="1" baseline="-25000" dirty="0"/>
              <a:t>1</a:t>
            </a:r>
            <a:r>
              <a:rPr lang="en-US" b="1" dirty="0"/>
              <a:t>:Service Type = </a:t>
            </a:r>
            <a:r>
              <a:rPr lang="en-US" b="1" dirty="0">
                <a:solidFill>
                  <a:srgbClr val="FF0000"/>
                </a:solidFill>
              </a:rPr>
              <a:t>babysitter</a:t>
            </a:r>
            <a:r>
              <a:rPr lang="en-US" b="1" dirty="0"/>
              <a:t>, a</a:t>
            </a:r>
            <a:r>
              <a:rPr lang="en-US" b="1" baseline="-25000" dirty="0"/>
              <a:t>2</a:t>
            </a:r>
            <a:r>
              <a:rPr lang="en-US" b="1" dirty="0"/>
              <a:t>:Service Action = Online, a</a:t>
            </a:r>
            <a:r>
              <a:rPr lang="en-US" b="1" baseline="-25000" dirty="0"/>
              <a:t>3</a:t>
            </a:r>
            <a:r>
              <a:rPr lang="en-US" b="1" dirty="0"/>
              <a:t>:Has Hidden =True] :: [((a</a:t>
            </a:r>
            <a:r>
              <a:rPr lang="en-US" b="1" baseline="-25000" dirty="0"/>
              <a:t>2</a:t>
            </a:r>
            <a:r>
              <a:rPr lang="en-US" b="1" dirty="0"/>
              <a:t>~&amp;a</a:t>
            </a:r>
            <a:r>
              <a:rPr lang="en-US" b="1" baseline="-25000" dirty="0"/>
              <a:t>3</a:t>
            </a:r>
            <a:r>
              <a:rPr lang="en-US" b="1" dirty="0"/>
              <a:t>~)&amp;a</a:t>
            </a:r>
            <a:r>
              <a:rPr lang="en-US" b="1" baseline="-25000" dirty="0"/>
              <a:t>1</a:t>
            </a:r>
            <a:r>
              <a:rPr lang="en-US" b="1" dirty="0"/>
              <a:t>)]&gt; </a:t>
            </a:r>
          </a:p>
        </p:txBody>
      </p:sp>
      <p:pic>
        <p:nvPicPr>
          <p:cNvPr id="40" name="Picture 2" descr="https://cp.tispy.net/TiSPY/images_f/sms_f.png">
            <a:extLst>
              <a:ext uri="{FF2B5EF4-FFF2-40B4-BE49-F238E27FC236}">
                <a16:creationId xmlns:a16="http://schemas.microsoft.com/office/drawing/2014/main" id="{53906DEE-AF55-4B70-9427-1BD317C965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4600" y="5137666"/>
            <a:ext cx="280608" cy="280608"/>
          </a:xfrm>
          <a:prstGeom prst="rect">
            <a:avLst/>
          </a:prstGeom>
          <a:noFill/>
          <a:effectLst>
            <a:glow rad="228600">
              <a:srgbClr val="FF0000">
                <a:alpha val="40000"/>
              </a:srgbClr>
            </a:glow>
          </a:effectLst>
          <a:extLst>
            <a:ext uri="{909E8E84-426E-40DD-AFC4-6F175D3DCCD1}">
              <a14:hiddenFill xmlns:a14="http://schemas.microsoft.com/office/drawing/2010/main">
                <a:solidFill>
                  <a:srgbClr val="FFFFFF"/>
                </a:solidFill>
              </a14:hiddenFill>
            </a:ext>
          </a:extLst>
        </p:spPr>
      </p:pic>
      <p:pic>
        <p:nvPicPr>
          <p:cNvPr id="41" name="Picture 2" descr="https://cp.tispy.net/TiSPY/images_f/sms_f.png">
            <a:extLst>
              <a:ext uri="{FF2B5EF4-FFF2-40B4-BE49-F238E27FC236}">
                <a16:creationId xmlns:a16="http://schemas.microsoft.com/office/drawing/2014/main" id="{BE432218-C43C-46E7-BEE6-555B933A05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0986" y="3297149"/>
            <a:ext cx="280608" cy="280608"/>
          </a:xfrm>
          <a:prstGeom prst="rect">
            <a:avLst/>
          </a:prstGeom>
          <a:noFill/>
          <a:effectLst>
            <a:glow rad="228600">
              <a:srgbClr val="FF0000">
                <a:alpha val="40000"/>
              </a:srgbClr>
            </a:glow>
          </a:effectLst>
          <a:extLst>
            <a:ext uri="{909E8E84-426E-40DD-AFC4-6F175D3DCCD1}">
              <a14:hiddenFill xmlns:a14="http://schemas.microsoft.com/office/drawing/2010/main">
                <a:solidFill>
                  <a:srgbClr val="FFFFFF"/>
                </a:solidFill>
              </a14:hiddenFill>
            </a:ext>
          </a:extLst>
        </p:spPr>
      </p:pic>
      <p:pic>
        <p:nvPicPr>
          <p:cNvPr id="46" name="Picture 2" descr="https://cp.tispy.net/TiSPY/images_f/sms_f.png">
            <a:extLst>
              <a:ext uri="{FF2B5EF4-FFF2-40B4-BE49-F238E27FC236}">
                <a16:creationId xmlns:a16="http://schemas.microsoft.com/office/drawing/2014/main" id="{3A62CA1C-2477-4D1A-82D4-C20548AA48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272" y="1567465"/>
            <a:ext cx="280608" cy="280608"/>
          </a:xfrm>
          <a:prstGeom prst="rect">
            <a:avLst/>
          </a:prstGeom>
          <a:noFill/>
          <a:effectLst>
            <a:glow rad="228600">
              <a:srgbClr val="FF0000">
                <a:alpha val="40000"/>
              </a:srgbClr>
            </a:glow>
          </a:effectLst>
          <a:extLst>
            <a:ext uri="{909E8E84-426E-40DD-AFC4-6F175D3DCCD1}">
              <a14:hiddenFill xmlns:a14="http://schemas.microsoft.com/office/drawing/2010/main">
                <a:solidFill>
                  <a:srgbClr val="FFFFFF"/>
                </a:solidFill>
              </a14:hiddenFill>
            </a:ext>
          </a:extLst>
        </p:spPr>
      </p:pic>
      <p:pic>
        <p:nvPicPr>
          <p:cNvPr id="48" name="Picture 2" descr="https://cp.tispy.net/TiSPY/images_f/sms_f.png">
            <a:extLst>
              <a:ext uri="{FF2B5EF4-FFF2-40B4-BE49-F238E27FC236}">
                <a16:creationId xmlns:a16="http://schemas.microsoft.com/office/drawing/2014/main" id="{049B57E9-3DBC-406B-A45F-940EE3F1F1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126" y="3173429"/>
            <a:ext cx="280608" cy="280608"/>
          </a:xfrm>
          <a:prstGeom prst="rect">
            <a:avLst/>
          </a:prstGeom>
          <a:noFill/>
          <a:effectLst>
            <a:glow rad="228600">
              <a:srgbClr val="FF0000">
                <a:alpha val="40000"/>
              </a:srgbClr>
            </a:glow>
          </a:effectLst>
          <a:extLst>
            <a:ext uri="{909E8E84-426E-40DD-AFC4-6F175D3DCCD1}">
              <a14:hiddenFill xmlns:a14="http://schemas.microsoft.com/office/drawing/2010/main">
                <a:solidFill>
                  <a:srgbClr val="FFFFFF"/>
                </a:solidFill>
              </a14:hiddenFill>
            </a:ext>
          </a:extLst>
        </p:spPr>
      </p:pic>
      <p:pic>
        <p:nvPicPr>
          <p:cNvPr id="49" name="Picture 2" descr="https://cp.tispy.net/TiSPY/images_f/sms_f.png">
            <a:extLst>
              <a:ext uri="{FF2B5EF4-FFF2-40B4-BE49-F238E27FC236}">
                <a16:creationId xmlns:a16="http://schemas.microsoft.com/office/drawing/2014/main" id="{8518A32B-DDF0-4F2B-AB1C-AC750338CE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629" y="1652967"/>
            <a:ext cx="280608" cy="280608"/>
          </a:xfrm>
          <a:prstGeom prst="rect">
            <a:avLst/>
          </a:prstGeom>
          <a:noFill/>
          <a:effectLst>
            <a:glow rad="228600">
              <a:srgbClr val="FF0000">
                <a:alpha val="40000"/>
              </a:srgbClr>
            </a:glow>
          </a:effectLst>
          <a:extLst>
            <a:ext uri="{909E8E84-426E-40DD-AFC4-6F175D3DCCD1}">
              <a14:hiddenFill xmlns:a14="http://schemas.microsoft.com/office/drawing/2010/main">
                <a:solidFill>
                  <a:srgbClr val="FFFFFF"/>
                </a:solidFill>
              </a14:hiddenFill>
            </a:ext>
          </a:extLst>
        </p:spPr>
      </p:pic>
      <p:pic>
        <p:nvPicPr>
          <p:cNvPr id="50" name="Picture 2" descr="https://cp.tispy.net/TiSPY/images_f/sms_f.png">
            <a:extLst>
              <a:ext uri="{FF2B5EF4-FFF2-40B4-BE49-F238E27FC236}">
                <a16:creationId xmlns:a16="http://schemas.microsoft.com/office/drawing/2014/main" id="{CC9892F3-CC8E-4B2A-A7F1-9AC5610FB7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264" y="3471766"/>
            <a:ext cx="280608" cy="280608"/>
          </a:xfrm>
          <a:prstGeom prst="rect">
            <a:avLst/>
          </a:prstGeom>
          <a:noFill/>
          <a:effectLst>
            <a:glow rad="228600">
              <a:srgbClr val="FF0000">
                <a:alpha val="40000"/>
              </a:srgbClr>
            </a:glow>
          </a:effectLst>
          <a:extLst>
            <a:ext uri="{909E8E84-426E-40DD-AFC4-6F175D3DCCD1}">
              <a14:hiddenFill xmlns:a14="http://schemas.microsoft.com/office/drawing/2010/main">
                <a:solidFill>
                  <a:srgbClr val="FFFFFF"/>
                </a:solidFill>
              </a14:hiddenFill>
            </a:ext>
          </a:extLst>
        </p:spPr>
      </p:pic>
      <p:pic>
        <p:nvPicPr>
          <p:cNvPr id="51" name="Picture 2" descr="https://cp.tispy.net/TiSPY/images_f/sms_f.png">
            <a:extLst>
              <a:ext uri="{FF2B5EF4-FFF2-40B4-BE49-F238E27FC236}">
                <a16:creationId xmlns:a16="http://schemas.microsoft.com/office/drawing/2014/main" id="{46467BD6-3E18-408E-9F54-081775A78E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629" y="5091543"/>
            <a:ext cx="280608" cy="280608"/>
          </a:xfrm>
          <a:prstGeom prst="rect">
            <a:avLst/>
          </a:prstGeom>
          <a:noFill/>
          <a:effectLst>
            <a:glow rad="228600">
              <a:srgbClr val="FF0000">
                <a:alpha val="4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30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56076"/>
            <a:ext cx="11247120" cy="1325563"/>
          </a:xfrm>
        </p:spPr>
        <p:txBody>
          <a:bodyPr/>
          <a:lstStyle/>
          <a:p>
            <a:r>
              <a:rPr lang="en-US" b="1" dirty="0"/>
              <a:t>I-like/dislike Dissemination Phase: Update </a:t>
            </a:r>
            <a:r>
              <a:rPr lang="en-US" b="1" dirty="0" err="1"/>
              <a:t>SiT</a:t>
            </a:r>
            <a:endParaRPr lang="en-US" b="1" dirty="0"/>
          </a:p>
        </p:txBody>
      </p:sp>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32985" cy="369332"/>
          </a:xfrm>
          <a:prstGeom prst="rect">
            <a:avLst/>
          </a:prstGeom>
        </p:spPr>
        <p:txBody>
          <a:bodyPr wrap="none">
            <a:spAutoFit/>
          </a:bodyPr>
          <a:lstStyle/>
          <a:p>
            <a:r>
              <a:rPr lang="en-US" dirty="0"/>
              <a:t>F/F:0.1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2" name="Slide Number Placeholder 11"/>
          <p:cNvSpPr>
            <a:spLocks noGrp="1"/>
          </p:cNvSpPr>
          <p:nvPr>
            <p:ph type="sldNum" sz="quarter" idx="12"/>
          </p:nvPr>
        </p:nvSpPr>
        <p:spPr/>
        <p:txBody>
          <a:bodyPr/>
          <a:lstStyle/>
          <a:p>
            <a:fld id="{BEF3EC61-4797-4E3E-BB0D-11AFECED479C}" type="slidenum">
              <a:rPr lang="en-US" smtClean="0"/>
              <a:t>25</a:t>
            </a:fld>
            <a:endParaRPr lang="en-US"/>
          </a:p>
        </p:txBody>
      </p:sp>
      <p:sp>
        <p:nvSpPr>
          <p:cNvPr id="44" name="Rectangle 43">
            <a:extLst>
              <a:ext uri="{FF2B5EF4-FFF2-40B4-BE49-F238E27FC236}">
                <a16:creationId xmlns:a16="http://schemas.microsoft.com/office/drawing/2014/main" id="{19A5836B-E0D5-4039-A30B-118E4F12384B}"/>
              </a:ext>
            </a:extLst>
          </p:cNvPr>
          <p:cNvSpPr/>
          <p:nvPr/>
        </p:nvSpPr>
        <p:spPr>
          <a:xfrm>
            <a:off x="2161828" y="5201666"/>
            <a:ext cx="2610651" cy="338554"/>
          </a:xfrm>
          <a:prstGeom prst="rect">
            <a:avLst/>
          </a:prstGeom>
        </p:spPr>
        <p:txBody>
          <a:bodyPr wrap="none">
            <a:spAutoFit/>
          </a:bodyPr>
          <a:lstStyle/>
          <a:p>
            <a:r>
              <a:rPr lang="en-US" sz="1600" b="1" dirty="0">
                <a:solidFill>
                  <a:srgbClr val="FF0000"/>
                </a:solidFill>
              </a:rPr>
              <a:t>Create I-like/dislike Message</a:t>
            </a:r>
          </a:p>
        </p:txBody>
      </p:sp>
      <p:pic>
        <p:nvPicPr>
          <p:cNvPr id="45" name="Picture 2" descr="https://cp.tispy.net/TiSPY/images_f/sms_f.png">
            <a:extLst>
              <a:ext uri="{FF2B5EF4-FFF2-40B4-BE49-F238E27FC236}">
                <a16:creationId xmlns:a16="http://schemas.microsoft.com/office/drawing/2014/main" id="{458D02DD-DFF5-4F95-95AD-3580DE446F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2983" y="5245609"/>
            <a:ext cx="280608" cy="280608"/>
          </a:xfrm>
          <a:prstGeom prst="rect">
            <a:avLst/>
          </a:prstGeom>
          <a:noFill/>
          <a:effectLst>
            <a:glow rad="228600">
              <a:srgbClr val="FF0000">
                <a:alpha val="40000"/>
              </a:srgbClr>
            </a:glow>
          </a:effectLst>
          <a:extLst>
            <a:ext uri="{909E8E84-426E-40DD-AFC4-6F175D3DCCD1}">
              <a14:hiddenFill xmlns:a14="http://schemas.microsoft.com/office/drawing/2010/main">
                <a:solidFill>
                  <a:srgbClr val="FFFFFF"/>
                </a:solidFill>
              </a14:hiddenFill>
            </a:ext>
          </a:extLst>
        </p:spPr>
      </p:pic>
      <p:graphicFrame>
        <p:nvGraphicFramePr>
          <p:cNvPr id="48" name="Table 47">
            <a:extLst>
              <a:ext uri="{FF2B5EF4-FFF2-40B4-BE49-F238E27FC236}">
                <a16:creationId xmlns:a16="http://schemas.microsoft.com/office/drawing/2014/main" id="{32FF7E1B-54B6-4DA6-A77C-A22AD335AC8D}"/>
              </a:ext>
            </a:extLst>
          </p:cNvPr>
          <p:cNvGraphicFramePr>
            <a:graphicFrameLocks noGrp="1"/>
          </p:cNvGraphicFramePr>
          <p:nvPr>
            <p:extLst>
              <p:ext uri="{D42A27DB-BD31-4B8C-83A1-F6EECF244321}">
                <p14:modId xmlns:p14="http://schemas.microsoft.com/office/powerpoint/2010/main" val="2257363270"/>
              </p:ext>
            </p:extLst>
          </p:nvPr>
        </p:nvGraphicFramePr>
        <p:xfrm>
          <a:off x="60320" y="3413000"/>
          <a:ext cx="12071359" cy="1303438"/>
        </p:xfrm>
        <a:graphic>
          <a:graphicData uri="http://schemas.openxmlformats.org/drawingml/2006/table">
            <a:tbl>
              <a:tblPr firstRow="1" bandRow="1">
                <a:tableStyleId>{5C22544A-7EE6-4342-B048-85BDC9FD1C3A}</a:tableStyleId>
              </a:tblPr>
              <a:tblGrid>
                <a:gridCol w="797560">
                  <a:extLst>
                    <a:ext uri="{9D8B030D-6E8A-4147-A177-3AD203B41FA5}">
                      <a16:colId xmlns:a16="http://schemas.microsoft.com/office/drawing/2014/main" val="20000"/>
                    </a:ext>
                  </a:extLst>
                </a:gridCol>
                <a:gridCol w="5039360">
                  <a:extLst>
                    <a:ext uri="{9D8B030D-6E8A-4147-A177-3AD203B41FA5}">
                      <a16:colId xmlns:a16="http://schemas.microsoft.com/office/drawing/2014/main" val="20001"/>
                    </a:ext>
                  </a:extLst>
                </a:gridCol>
                <a:gridCol w="1468120">
                  <a:extLst>
                    <a:ext uri="{9D8B030D-6E8A-4147-A177-3AD203B41FA5}">
                      <a16:colId xmlns:a16="http://schemas.microsoft.com/office/drawing/2014/main" val="20002"/>
                    </a:ext>
                  </a:extLst>
                </a:gridCol>
                <a:gridCol w="161544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gridCol w="1962159">
                  <a:extLst>
                    <a:ext uri="{9D8B030D-6E8A-4147-A177-3AD203B41FA5}">
                      <a16:colId xmlns:a16="http://schemas.microsoft.com/office/drawing/2014/main" val="20005"/>
                    </a:ext>
                  </a:extLst>
                </a:gridCol>
              </a:tblGrid>
              <a:tr h="1704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PID</a:t>
                      </a:r>
                    </a:p>
                  </a:txBody>
                  <a:tcPr/>
                </a:tc>
                <a:tc>
                  <a:txBody>
                    <a:bodyPr/>
                    <a:lstStyle/>
                    <a:p>
                      <a:pPr algn="ctr"/>
                      <a:r>
                        <a:rPr lang="en-US" dirty="0"/>
                        <a:t>Self-Interest-Policy</a:t>
                      </a:r>
                    </a:p>
                  </a:txBody>
                  <a:tcPr/>
                </a:tc>
                <a:tc>
                  <a:txBody>
                    <a:bodyPr/>
                    <a:lstStyle/>
                    <a:p>
                      <a:pPr algn="ctr"/>
                      <a:r>
                        <a:rPr lang="en-US" dirty="0"/>
                        <a:t>Direction</a:t>
                      </a:r>
                    </a:p>
                  </a:txBody>
                  <a:tcPr/>
                </a:tc>
                <a:tc>
                  <a:txBody>
                    <a:bodyPr/>
                    <a:lstStyle/>
                    <a:p>
                      <a:pPr algn="ctr"/>
                      <a:r>
                        <a:rPr lang="en-US" dirty="0"/>
                        <a:t>My-Action</a:t>
                      </a:r>
                    </a:p>
                  </a:txBody>
                  <a:tcPr/>
                </a:tc>
                <a:tc>
                  <a:txBody>
                    <a:bodyPr/>
                    <a:lstStyle/>
                    <a:p>
                      <a:pPr algn="ctr"/>
                      <a:r>
                        <a:rPr lang="en-US" dirty="0"/>
                        <a:t>Intensity</a:t>
                      </a:r>
                    </a:p>
                  </a:txBody>
                  <a:tcPr/>
                </a:tc>
                <a:tc>
                  <a:txBody>
                    <a:bodyPr/>
                    <a:lstStyle/>
                    <a:p>
                      <a:pPr algn="ctr"/>
                      <a:r>
                        <a:rPr lang="en-US" dirty="0"/>
                        <a:t>List-Of-Neighbors</a:t>
                      </a:r>
                    </a:p>
                  </a:txBody>
                  <a:tcPr/>
                </a:tc>
                <a:extLst>
                  <a:ext uri="{0D108BD9-81ED-4DB2-BD59-A6C34878D82A}">
                    <a16:rowId xmlns:a16="http://schemas.microsoft.com/office/drawing/2014/main" val="10000"/>
                  </a:ext>
                </a:extLst>
              </a:tr>
              <a:tr h="937678">
                <a:tc>
                  <a:txBody>
                    <a:bodyPr/>
                    <a:lstStyle/>
                    <a:p>
                      <a:pPr algn="ctr"/>
                      <a:r>
                        <a:rPr lang="en-US" baseline="0" dirty="0"/>
                        <a:t>001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AMIR-To-Elena = &lt;[a</a:t>
                      </a:r>
                      <a:r>
                        <a:rPr lang="en-US" sz="1400" baseline="-25000" dirty="0"/>
                        <a:t>1</a:t>
                      </a:r>
                      <a:r>
                        <a:rPr lang="en-US" sz="1400" dirty="0"/>
                        <a:t>:Service Type = babysitter, a</a:t>
                      </a:r>
                      <a:r>
                        <a:rPr lang="en-US" sz="1400" baseline="-25000" dirty="0"/>
                        <a:t>2</a:t>
                      </a:r>
                      <a:r>
                        <a:rPr lang="en-US" sz="1400" dirty="0"/>
                        <a:t>:Service Action = Online, a</a:t>
                      </a:r>
                      <a:r>
                        <a:rPr lang="en-US" sz="1400" baseline="-25000" dirty="0"/>
                        <a:t>3</a:t>
                      </a:r>
                      <a:r>
                        <a:rPr lang="en-US" sz="1400" dirty="0"/>
                        <a:t>:Has Hidden =True] :: [((a</a:t>
                      </a:r>
                      <a:r>
                        <a:rPr lang="en-US" sz="1400" baseline="-25000" dirty="0"/>
                        <a:t>2</a:t>
                      </a:r>
                      <a:r>
                        <a:rPr lang="en-US" sz="1400" dirty="0"/>
                        <a:t>~&amp;a</a:t>
                      </a:r>
                      <a:r>
                        <a:rPr lang="en-US" sz="1400" baseline="-25000" dirty="0"/>
                        <a:t>3</a:t>
                      </a:r>
                      <a:r>
                        <a:rPr lang="en-US" sz="1400" dirty="0"/>
                        <a:t>~)&amp;a</a:t>
                      </a:r>
                      <a:r>
                        <a:rPr lang="en-US" sz="1400" baseline="-25000" dirty="0"/>
                        <a:t>1</a:t>
                      </a:r>
                      <a:r>
                        <a:rPr lang="en-US" sz="1400" dirty="0"/>
                        <a:t>)]&gt;</a:t>
                      </a:r>
                    </a:p>
                  </a:txBody>
                  <a:tcPr/>
                </a:tc>
                <a:tc>
                  <a:txBody>
                    <a:bodyPr/>
                    <a:lstStyle/>
                    <a:p>
                      <a:pPr algn="ctr"/>
                      <a:r>
                        <a:rPr lang="en-US" baseline="0" dirty="0"/>
                        <a:t>in</a:t>
                      </a:r>
                    </a:p>
                  </a:txBody>
                  <a:tcPr/>
                </a:tc>
                <a:tc>
                  <a:txBody>
                    <a:bodyPr/>
                    <a:lstStyle/>
                    <a:p>
                      <a:pPr algn="ctr"/>
                      <a:r>
                        <a:rPr lang="en-US" baseline="0" dirty="0"/>
                        <a:t>like</a:t>
                      </a:r>
                    </a:p>
                  </a:txBody>
                  <a:tcPr/>
                </a:tc>
                <a:tc>
                  <a:txBody>
                    <a:bodyPr/>
                    <a:lstStyle/>
                    <a:p>
                      <a:pPr algn="ctr"/>
                      <a:r>
                        <a:rPr lang="en-US" baseline="0" dirty="0"/>
                        <a:t>0.7</a:t>
                      </a:r>
                    </a:p>
                  </a:txBody>
                  <a:tcPr/>
                </a:tc>
                <a:tc>
                  <a:txBody>
                    <a:bodyPr/>
                    <a:lstStyle/>
                    <a:p>
                      <a:pPr algn="ctr"/>
                      <a:r>
                        <a:rPr lang="en-US" sz="1800" dirty="0">
                          <a:solidFill>
                            <a:schemeClr val="tx1"/>
                          </a:solidFill>
                        </a:rPr>
                        <a:t>Elena</a:t>
                      </a:r>
                      <a:endParaRPr lang="en-US" baseline="0" dirty="0"/>
                    </a:p>
                  </a:txBody>
                  <a:tcPr/>
                </a:tc>
                <a:extLst>
                  <a:ext uri="{0D108BD9-81ED-4DB2-BD59-A6C34878D82A}">
                    <a16:rowId xmlns:a16="http://schemas.microsoft.com/office/drawing/2014/main" val="10001"/>
                  </a:ext>
                </a:extLst>
              </a:tr>
            </a:tbl>
          </a:graphicData>
        </a:graphic>
      </p:graphicFrame>
      <p:sp>
        <p:nvSpPr>
          <p:cNvPr id="49" name="Rectangle 48">
            <a:extLst>
              <a:ext uri="{FF2B5EF4-FFF2-40B4-BE49-F238E27FC236}">
                <a16:creationId xmlns:a16="http://schemas.microsoft.com/office/drawing/2014/main" id="{0F5DA6E4-2DC8-450F-BBA3-CD57B3D536D6}"/>
              </a:ext>
            </a:extLst>
          </p:cNvPr>
          <p:cNvSpPr/>
          <p:nvPr/>
        </p:nvSpPr>
        <p:spPr>
          <a:xfrm>
            <a:off x="49169" y="3115946"/>
            <a:ext cx="3217291" cy="369332"/>
          </a:xfrm>
          <a:prstGeom prst="rect">
            <a:avLst/>
          </a:prstGeom>
        </p:spPr>
        <p:txBody>
          <a:bodyPr wrap="none">
            <a:spAutoFit/>
          </a:bodyPr>
          <a:lstStyle/>
          <a:p>
            <a:r>
              <a:rPr lang="en-US" b="1" dirty="0"/>
              <a:t>Self-Interest Table (</a:t>
            </a:r>
            <a:r>
              <a:rPr lang="en-US" b="1" dirty="0" err="1"/>
              <a:t>SiT</a:t>
            </a:r>
            <a:r>
              <a:rPr lang="en-US" b="1" dirty="0"/>
              <a:t>) of AMIR</a:t>
            </a:r>
          </a:p>
        </p:txBody>
      </p:sp>
    </p:spTree>
    <p:extLst>
      <p:ext uri="{BB962C8B-B14F-4D97-AF65-F5344CB8AC3E}">
        <p14:creationId xmlns:p14="http://schemas.microsoft.com/office/powerpoint/2010/main" val="1190735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56076"/>
            <a:ext cx="11399520" cy="1325563"/>
          </a:xfrm>
        </p:spPr>
        <p:txBody>
          <a:bodyPr/>
          <a:lstStyle/>
          <a:p>
            <a:r>
              <a:rPr lang="en-US" b="1" dirty="0"/>
              <a:t>I-like/dislike Dissemination Phase: Send &amp; Receive</a:t>
            </a:r>
          </a:p>
        </p:txBody>
      </p:sp>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2" name="Slide Number Placeholder 11"/>
          <p:cNvSpPr>
            <a:spLocks noGrp="1"/>
          </p:cNvSpPr>
          <p:nvPr>
            <p:ph type="sldNum" sz="quarter" idx="12"/>
          </p:nvPr>
        </p:nvSpPr>
        <p:spPr/>
        <p:txBody>
          <a:bodyPr/>
          <a:lstStyle/>
          <a:p>
            <a:fld id="{BEF3EC61-4797-4E3E-BB0D-11AFECED479C}" type="slidenum">
              <a:rPr lang="en-US" smtClean="0"/>
              <a:t>26</a:t>
            </a:fld>
            <a:endParaRPr lang="en-US"/>
          </a:p>
        </p:txBody>
      </p:sp>
      <p:pic>
        <p:nvPicPr>
          <p:cNvPr id="45" name="Picture 2" descr="https://cp.tispy.net/TiSPY/images_f/sms_f.png">
            <a:extLst>
              <a:ext uri="{FF2B5EF4-FFF2-40B4-BE49-F238E27FC236}">
                <a16:creationId xmlns:a16="http://schemas.microsoft.com/office/drawing/2014/main" id="{458D02DD-DFF5-4F95-95AD-3580DE446F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260" y="5911336"/>
            <a:ext cx="280608" cy="280608"/>
          </a:xfrm>
          <a:prstGeom prst="rect">
            <a:avLst/>
          </a:prstGeom>
          <a:noFill/>
          <a:effectLst>
            <a:glow rad="228600">
              <a:srgbClr val="FF0000">
                <a:alpha val="4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36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56076"/>
            <a:ext cx="11399520" cy="1325563"/>
          </a:xfrm>
        </p:spPr>
        <p:txBody>
          <a:bodyPr/>
          <a:lstStyle/>
          <a:p>
            <a:r>
              <a:rPr lang="en-US" b="1" dirty="0"/>
              <a:t>I-like/dislike Dissemination Phase: Update P2T</a:t>
            </a:r>
          </a:p>
        </p:txBody>
      </p:sp>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32985" cy="369332"/>
          </a:xfrm>
          <a:prstGeom prst="rect">
            <a:avLst/>
          </a:prstGeom>
        </p:spPr>
        <p:txBody>
          <a:bodyPr wrap="none">
            <a:spAutoFit/>
          </a:bodyPr>
          <a:lstStyle/>
          <a:p>
            <a:r>
              <a:rPr lang="en-US" dirty="0"/>
              <a:t>F/F:0.1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2" name="Slide Number Placeholder 11"/>
          <p:cNvSpPr>
            <a:spLocks noGrp="1"/>
          </p:cNvSpPr>
          <p:nvPr>
            <p:ph type="sldNum" sz="quarter" idx="12"/>
          </p:nvPr>
        </p:nvSpPr>
        <p:spPr/>
        <p:txBody>
          <a:bodyPr/>
          <a:lstStyle/>
          <a:p>
            <a:fld id="{BEF3EC61-4797-4E3E-BB0D-11AFECED479C}" type="slidenum">
              <a:rPr lang="en-US" smtClean="0"/>
              <a:t>27</a:t>
            </a:fld>
            <a:endParaRPr lang="en-US"/>
          </a:p>
        </p:txBody>
      </p:sp>
      <p:pic>
        <p:nvPicPr>
          <p:cNvPr id="45" name="Picture 2" descr="https://cp.tispy.net/TiSPY/images_f/sms_f.png">
            <a:extLst>
              <a:ext uri="{FF2B5EF4-FFF2-40B4-BE49-F238E27FC236}">
                <a16:creationId xmlns:a16="http://schemas.microsoft.com/office/drawing/2014/main" id="{458D02DD-DFF5-4F95-95AD-3580DE446F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260" y="5911336"/>
            <a:ext cx="280608" cy="280608"/>
          </a:xfrm>
          <a:prstGeom prst="rect">
            <a:avLst/>
          </a:prstGeom>
          <a:noFill/>
          <a:effectLst>
            <a:glow rad="228600">
              <a:srgbClr val="FF0000">
                <a:alpha val="40000"/>
              </a:srgbClr>
            </a:glow>
          </a:effectLst>
          <a:extLst>
            <a:ext uri="{909E8E84-426E-40DD-AFC4-6F175D3DCCD1}">
              <a14:hiddenFill xmlns:a14="http://schemas.microsoft.com/office/drawing/2010/main">
                <a:solidFill>
                  <a:srgbClr val="FFFFFF"/>
                </a:solidFill>
              </a14:hiddenFill>
            </a:ext>
          </a:extLst>
        </p:spPr>
      </p:pic>
      <p:graphicFrame>
        <p:nvGraphicFramePr>
          <p:cNvPr id="43" name="Table 42">
            <a:extLst>
              <a:ext uri="{FF2B5EF4-FFF2-40B4-BE49-F238E27FC236}">
                <a16:creationId xmlns:a16="http://schemas.microsoft.com/office/drawing/2014/main" id="{51ED3633-A691-413C-9210-55F70417194C}"/>
              </a:ext>
            </a:extLst>
          </p:cNvPr>
          <p:cNvGraphicFramePr>
            <a:graphicFrameLocks noGrp="1"/>
          </p:cNvGraphicFramePr>
          <p:nvPr>
            <p:extLst>
              <p:ext uri="{D42A27DB-BD31-4B8C-83A1-F6EECF244321}">
                <p14:modId xmlns:p14="http://schemas.microsoft.com/office/powerpoint/2010/main" val="883706942"/>
              </p:ext>
            </p:extLst>
          </p:nvPr>
        </p:nvGraphicFramePr>
        <p:xfrm>
          <a:off x="691416" y="3388160"/>
          <a:ext cx="10809167" cy="1285240"/>
        </p:xfrm>
        <a:graphic>
          <a:graphicData uri="http://schemas.openxmlformats.org/drawingml/2006/table">
            <a:tbl>
              <a:tblPr firstRow="1" bandRow="1">
                <a:tableStyleId>{5C22544A-7EE6-4342-B048-85BDC9FD1C3A}</a:tableStyleId>
              </a:tblPr>
              <a:tblGrid>
                <a:gridCol w="1929862">
                  <a:extLst>
                    <a:ext uri="{9D8B030D-6E8A-4147-A177-3AD203B41FA5}">
                      <a16:colId xmlns:a16="http://schemas.microsoft.com/office/drawing/2014/main" val="20000"/>
                    </a:ext>
                  </a:extLst>
                </a:gridCol>
                <a:gridCol w="2117272">
                  <a:extLst>
                    <a:ext uri="{9D8B030D-6E8A-4147-A177-3AD203B41FA5}">
                      <a16:colId xmlns:a16="http://schemas.microsoft.com/office/drawing/2014/main" val="20001"/>
                    </a:ext>
                  </a:extLst>
                </a:gridCol>
                <a:gridCol w="4060371">
                  <a:extLst>
                    <a:ext uri="{9D8B030D-6E8A-4147-A177-3AD203B41FA5}">
                      <a16:colId xmlns:a16="http://schemas.microsoft.com/office/drawing/2014/main" val="20002"/>
                    </a:ext>
                  </a:extLst>
                </a:gridCol>
                <a:gridCol w="2701662">
                  <a:extLst>
                    <a:ext uri="{9D8B030D-6E8A-4147-A177-3AD203B41FA5}">
                      <a16:colId xmlns:a16="http://schemas.microsoft.com/office/drawing/2014/main" val="20003"/>
                    </a:ext>
                  </a:extLst>
                </a:gridCol>
              </a:tblGrid>
              <a:tr h="370840">
                <a:tc>
                  <a:txBody>
                    <a:bodyPr/>
                    <a:lstStyle/>
                    <a:p>
                      <a:pPr algn="ctr"/>
                      <a:r>
                        <a:rPr lang="en-US" dirty="0"/>
                        <a:t>Neighbor-ID</a:t>
                      </a:r>
                    </a:p>
                  </a:txBody>
                  <a:tcPr/>
                </a:tc>
                <a:tc>
                  <a:txBody>
                    <a:bodyPr/>
                    <a:lstStyle/>
                    <a:p>
                      <a:pPr algn="ctr"/>
                      <a:r>
                        <a:rPr lang="en-US" dirty="0"/>
                        <a:t>LID</a:t>
                      </a:r>
                    </a:p>
                  </a:txBody>
                  <a:tcPr/>
                </a:tc>
                <a:tc>
                  <a:txBody>
                    <a:bodyPr/>
                    <a:lstStyle/>
                    <a:p>
                      <a:pPr algn="ctr"/>
                      <a:r>
                        <a:rPr lang="en-US" dirty="0"/>
                        <a:t>Peer-Interest-Policy</a:t>
                      </a:r>
                    </a:p>
                  </a:txBody>
                  <a:tcPr/>
                </a:tc>
                <a:tc>
                  <a:txBody>
                    <a:bodyPr/>
                    <a:lstStyle/>
                    <a:p>
                      <a:pPr algn="ctr"/>
                      <a:r>
                        <a:rPr lang="en-US" dirty="0"/>
                        <a:t>Action-Requested-By-Peer</a:t>
                      </a:r>
                    </a:p>
                  </a:txBody>
                  <a:tcPr/>
                </a:tc>
                <a:extLst>
                  <a:ext uri="{0D108BD9-81ED-4DB2-BD59-A6C34878D82A}">
                    <a16:rowId xmlns:a16="http://schemas.microsoft.com/office/drawing/2014/main" val="10000"/>
                  </a:ext>
                </a:extLst>
              </a:tr>
              <a:tr h="370840">
                <a:tc>
                  <a:txBody>
                    <a:bodyPr/>
                    <a:lstStyle/>
                    <a:p>
                      <a:pPr algn="ctr"/>
                      <a:r>
                        <a:rPr lang="en-US" sz="1800" dirty="0">
                          <a:solidFill>
                            <a:schemeClr val="tx1"/>
                          </a:solidFill>
                        </a:rPr>
                        <a:t>AMIR</a:t>
                      </a:r>
                      <a:endParaRPr lang="en-US" baseline="0" dirty="0"/>
                    </a:p>
                  </a:txBody>
                  <a:tcPr/>
                </a:tc>
                <a:tc>
                  <a:txBody>
                    <a:bodyPr/>
                    <a:lstStyle/>
                    <a:p>
                      <a:pPr algn="ctr"/>
                      <a:r>
                        <a:rPr lang="en-US" baseline="0" dirty="0"/>
                        <a:t>001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AMIR-To-Elena = &lt;[a</a:t>
                      </a:r>
                      <a:r>
                        <a:rPr lang="en-US" sz="1800" baseline="-25000" dirty="0"/>
                        <a:t>1</a:t>
                      </a:r>
                      <a:r>
                        <a:rPr lang="en-US" sz="1800" dirty="0"/>
                        <a:t>:Service Type = babysitter, a</a:t>
                      </a:r>
                      <a:r>
                        <a:rPr lang="en-US" sz="1800" baseline="-25000" dirty="0"/>
                        <a:t>2</a:t>
                      </a:r>
                      <a:r>
                        <a:rPr lang="en-US" sz="1800" dirty="0"/>
                        <a:t>:Service Action = Online, a</a:t>
                      </a:r>
                      <a:r>
                        <a:rPr lang="en-US" sz="1800" baseline="-25000" dirty="0"/>
                        <a:t>3</a:t>
                      </a:r>
                      <a:r>
                        <a:rPr lang="en-US" sz="1800" dirty="0"/>
                        <a:t>:Has Hidden =True] :: [((a</a:t>
                      </a:r>
                      <a:r>
                        <a:rPr lang="en-US" sz="1800" baseline="-25000" dirty="0"/>
                        <a:t>2</a:t>
                      </a:r>
                      <a:r>
                        <a:rPr lang="en-US" sz="1800" dirty="0"/>
                        <a:t>~&amp;a</a:t>
                      </a:r>
                      <a:r>
                        <a:rPr lang="en-US" sz="1800" baseline="-25000" dirty="0"/>
                        <a:t>3</a:t>
                      </a:r>
                      <a:r>
                        <a:rPr lang="en-US" sz="1800" dirty="0"/>
                        <a:t>~)&amp;a</a:t>
                      </a:r>
                      <a:r>
                        <a:rPr lang="en-US" sz="1800" baseline="-25000" dirty="0"/>
                        <a:t>1</a:t>
                      </a:r>
                      <a:r>
                        <a:rPr lang="en-US" sz="1800" dirty="0"/>
                        <a:t>)]&gt;</a:t>
                      </a:r>
                    </a:p>
                  </a:txBody>
                  <a:tcPr/>
                </a:tc>
                <a:tc>
                  <a:txBody>
                    <a:bodyPr/>
                    <a:lstStyle/>
                    <a:p>
                      <a:pPr algn="ctr"/>
                      <a:r>
                        <a:rPr lang="en-US" baseline="0" dirty="0"/>
                        <a:t>like</a:t>
                      </a:r>
                    </a:p>
                  </a:txBody>
                  <a:tcPr/>
                </a:tc>
                <a:extLst>
                  <a:ext uri="{0D108BD9-81ED-4DB2-BD59-A6C34878D82A}">
                    <a16:rowId xmlns:a16="http://schemas.microsoft.com/office/drawing/2014/main" val="10001"/>
                  </a:ext>
                </a:extLst>
              </a:tr>
            </a:tbl>
          </a:graphicData>
        </a:graphic>
      </p:graphicFrame>
      <p:sp>
        <p:nvSpPr>
          <p:cNvPr id="46" name="Rectangle 45">
            <a:extLst>
              <a:ext uri="{FF2B5EF4-FFF2-40B4-BE49-F238E27FC236}">
                <a16:creationId xmlns:a16="http://schemas.microsoft.com/office/drawing/2014/main" id="{C5D4CBCC-3C1B-4CD7-8B49-CA86CBF9969A}"/>
              </a:ext>
            </a:extLst>
          </p:cNvPr>
          <p:cNvSpPr/>
          <p:nvPr/>
        </p:nvSpPr>
        <p:spPr>
          <a:xfrm>
            <a:off x="638205" y="3083196"/>
            <a:ext cx="3655103" cy="369332"/>
          </a:xfrm>
          <a:prstGeom prst="rect">
            <a:avLst/>
          </a:prstGeom>
        </p:spPr>
        <p:txBody>
          <a:bodyPr wrap="none">
            <a:spAutoFit/>
          </a:bodyPr>
          <a:lstStyle/>
          <a:p>
            <a:r>
              <a:rPr lang="en-US" b="1" dirty="0"/>
              <a:t>Peer-like/dislike Table (P2T) of Elena</a:t>
            </a:r>
          </a:p>
        </p:txBody>
      </p:sp>
    </p:spTree>
    <p:extLst>
      <p:ext uri="{BB962C8B-B14F-4D97-AF65-F5344CB8AC3E}">
        <p14:creationId xmlns:p14="http://schemas.microsoft.com/office/powerpoint/2010/main" val="3497494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56076"/>
            <a:ext cx="11399520" cy="1325563"/>
          </a:xfrm>
        </p:spPr>
        <p:txBody>
          <a:bodyPr/>
          <a:lstStyle/>
          <a:p>
            <a:r>
              <a:rPr lang="en-US" b="1" dirty="0"/>
              <a:t>I-like/dislike Dissemination Phase</a:t>
            </a:r>
          </a:p>
        </p:txBody>
      </p:sp>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2" name="Slide Number Placeholder 11"/>
          <p:cNvSpPr>
            <a:spLocks noGrp="1"/>
          </p:cNvSpPr>
          <p:nvPr>
            <p:ph type="sldNum" sz="quarter" idx="12"/>
          </p:nvPr>
        </p:nvSpPr>
        <p:spPr/>
        <p:txBody>
          <a:bodyPr/>
          <a:lstStyle/>
          <a:p>
            <a:fld id="{BEF3EC61-4797-4E3E-BB0D-11AFECED479C}" type="slidenum">
              <a:rPr lang="en-US" smtClean="0"/>
              <a:t>28</a:t>
            </a:fld>
            <a:endParaRPr lang="en-US" dirty="0"/>
          </a:p>
        </p:txBody>
      </p:sp>
      <p:pic>
        <p:nvPicPr>
          <p:cNvPr id="3" name="Picture 2">
            <a:extLst>
              <a:ext uri="{FF2B5EF4-FFF2-40B4-BE49-F238E27FC236}">
                <a16:creationId xmlns:a16="http://schemas.microsoft.com/office/drawing/2014/main" id="{BC28A870-430B-47E4-B8FE-EC233066AFB9}"/>
              </a:ext>
            </a:extLst>
          </p:cNvPr>
          <p:cNvPicPr>
            <a:picLocks noChangeAspect="1"/>
          </p:cNvPicPr>
          <p:nvPr/>
        </p:nvPicPr>
        <p:blipFill>
          <a:blip r:embed="rId3"/>
          <a:stretch>
            <a:fillRect/>
          </a:stretch>
        </p:blipFill>
        <p:spPr>
          <a:xfrm>
            <a:off x="8084660" y="6404590"/>
            <a:ext cx="1160165" cy="355795"/>
          </a:xfrm>
          <a:prstGeom prst="rect">
            <a:avLst/>
          </a:prstGeom>
        </p:spPr>
      </p:pic>
      <p:pic>
        <p:nvPicPr>
          <p:cNvPr id="15" name="Picture 14">
            <a:extLst>
              <a:ext uri="{FF2B5EF4-FFF2-40B4-BE49-F238E27FC236}">
                <a16:creationId xmlns:a16="http://schemas.microsoft.com/office/drawing/2014/main" id="{1DE81DE9-8FF1-4656-A651-6DE2946D8A99}"/>
              </a:ext>
            </a:extLst>
          </p:cNvPr>
          <p:cNvPicPr>
            <a:picLocks noChangeAspect="1"/>
          </p:cNvPicPr>
          <p:nvPr/>
        </p:nvPicPr>
        <p:blipFill>
          <a:blip r:embed="rId4"/>
          <a:stretch>
            <a:fillRect/>
          </a:stretch>
        </p:blipFill>
        <p:spPr>
          <a:xfrm>
            <a:off x="8084656" y="5904994"/>
            <a:ext cx="1160165" cy="382015"/>
          </a:xfrm>
          <a:prstGeom prst="rect">
            <a:avLst/>
          </a:prstGeom>
        </p:spPr>
      </p:pic>
      <p:pic>
        <p:nvPicPr>
          <p:cNvPr id="48" name="Picture 47">
            <a:extLst>
              <a:ext uri="{FF2B5EF4-FFF2-40B4-BE49-F238E27FC236}">
                <a16:creationId xmlns:a16="http://schemas.microsoft.com/office/drawing/2014/main" id="{366A5F26-20AB-4AD1-AE83-DA27708D721C}"/>
              </a:ext>
            </a:extLst>
          </p:cNvPr>
          <p:cNvPicPr>
            <a:picLocks noChangeAspect="1"/>
          </p:cNvPicPr>
          <p:nvPr/>
        </p:nvPicPr>
        <p:blipFill>
          <a:blip r:embed="rId3"/>
          <a:stretch>
            <a:fillRect/>
          </a:stretch>
        </p:blipFill>
        <p:spPr>
          <a:xfrm>
            <a:off x="10786661" y="3283570"/>
            <a:ext cx="1160165" cy="355795"/>
          </a:xfrm>
          <a:prstGeom prst="rect">
            <a:avLst/>
          </a:prstGeom>
        </p:spPr>
      </p:pic>
      <p:pic>
        <p:nvPicPr>
          <p:cNvPr id="49" name="Picture 48">
            <a:extLst>
              <a:ext uri="{FF2B5EF4-FFF2-40B4-BE49-F238E27FC236}">
                <a16:creationId xmlns:a16="http://schemas.microsoft.com/office/drawing/2014/main" id="{582BA0EB-2725-418E-9A15-9D351262242D}"/>
              </a:ext>
            </a:extLst>
          </p:cNvPr>
          <p:cNvPicPr>
            <a:picLocks noChangeAspect="1"/>
          </p:cNvPicPr>
          <p:nvPr/>
        </p:nvPicPr>
        <p:blipFill>
          <a:blip r:embed="rId4"/>
          <a:stretch>
            <a:fillRect/>
          </a:stretch>
        </p:blipFill>
        <p:spPr>
          <a:xfrm>
            <a:off x="10786657" y="2783974"/>
            <a:ext cx="1160165" cy="382015"/>
          </a:xfrm>
          <a:prstGeom prst="rect">
            <a:avLst/>
          </a:prstGeom>
        </p:spPr>
      </p:pic>
      <p:pic>
        <p:nvPicPr>
          <p:cNvPr id="50" name="Picture 49">
            <a:extLst>
              <a:ext uri="{FF2B5EF4-FFF2-40B4-BE49-F238E27FC236}">
                <a16:creationId xmlns:a16="http://schemas.microsoft.com/office/drawing/2014/main" id="{245F15FD-BA02-41E4-81DC-AB65EBF1267B}"/>
              </a:ext>
            </a:extLst>
          </p:cNvPr>
          <p:cNvPicPr>
            <a:picLocks noChangeAspect="1"/>
          </p:cNvPicPr>
          <p:nvPr/>
        </p:nvPicPr>
        <p:blipFill>
          <a:blip r:embed="rId3"/>
          <a:stretch>
            <a:fillRect/>
          </a:stretch>
        </p:blipFill>
        <p:spPr>
          <a:xfrm>
            <a:off x="7837164" y="1784506"/>
            <a:ext cx="1160165" cy="355795"/>
          </a:xfrm>
          <a:prstGeom prst="rect">
            <a:avLst/>
          </a:prstGeom>
        </p:spPr>
      </p:pic>
      <p:pic>
        <p:nvPicPr>
          <p:cNvPr id="51" name="Picture 50">
            <a:extLst>
              <a:ext uri="{FF2B5EF4-FFF2-40B4-BE49-F238E27FC236}">
                <a16:creationId xmlns:a16="http://schemas.microsoft.com/office/drawing/2014/main" id="{DD05C61C-8AF9-4ED9-BF7F-55FE6C01177F}"/>
              </a:ext>
            </a:extLst>
          </p:cNvPr>
          <p:cNvPicPr>
            <a:picLocks noChangeAspect="1"/>
          </p:cNvPicPr>
          <p:nvPr/>
        </p:nvPicPr>
        <p:blipFill>
          <a:blip r:embed="rId4"/>
          <a:stretch>
            <a:fillRect/>
          </a:stretch>
        </p:blipFill>
        <p:spPr>
          <a:xfrm>
            <a:off x="7837160" y="1284910"/>
            <a:ext cx="1160165" cy="382015"/>
          </a:xfrm>
          <a:prstGeom prst="rect">
            <a:avLst/>
          </a:prstGeom>
        </p:spPr>
      </p:pic>
      <p:pic>
        <p:nvPicPr>
          <p:cNvPr id="52" name="Picture 51">
            <a:extLst>
              <a:ext uri="{FF2B5EF4-FFF2-40B4-BE49-F238E27FC236}">
                <a16:creationId xmlns:a16="http://schemas.microsoft.com/office/drawing/2014/main" id="{3CC4CFA7-6B54-474A-BA2B-D79491028444}"/>
              </a:ext>
            </a:extLst>
          </p:cNvPr>
          <p:cNvPicPr>
            <a:picLocks noChangeAspect="1"/>
          </p:cNvPicPr>
          <p:nvPr/>
        </p:nvPicPr>
        <p:blipFill>
          <a:blip r:embed="rId3"/>
          <a:stretch>
            <a:fillRect/>
          </a:stretch>
        </p:blipFill>
        <p:spPr>
          <a:xfrm>
            <a:off x="7627058" y="3376709"/>
            <a:ext cx="1160165" cy="355795"/>
          </a:xfrm>
          <a:prstGeom prst="rect">
            <a:avLst/>
          </a:prstGeom>
        </p:spPr>
      </p:pic>
      <p:pic>
        <p:nvPicPr>
          <p:cNvPr id="53" name="Picture 52">
            <a:extLst>
              <a:ext uri="{FF2B5EF4-FFF2-40B4-BE49-F238E27FC236}">
                <a16:creationId xmlns:a16="http://schemas.microsoft.com/office/drawing/2014/main" id="{36601E26-B2AA-4528-8698-8AC0944A6C6E}"/>
              </a:ext>
            </a:extLst>
          </p:cNvPr>
          <p:cNvPicPr>
            <a:picLocks noChangeAspect="1"/>
          </p:cNvPicPr>
          <p:nvPr/>
        </p:nvPicPr>
        <p:blipFill>
          <a:blip r:embed="rId4"/>
          <a:stretch>
            <a:fillRect/>
          </a:stretch>
        </p:blipFill>
        <p:spPr>
          <a:xfrm>
            <a:off x="7627054" y="2877113"/>
            <a:ext cx="1160165" cy="382015"/>
          </a:xfrm>
          <a:prstGeom prst="rect">
            <a:avLst/>
          </a:prstGeom>
        </p:spPr>
      </p:pic>
      <p:pic>
        <p:nvPicPr>
          <p:cNvPr id="54" name="Picture 53">
            <a:extLst>
              <a:ext uri="{FF2B5EF4-FFF2-40B4-BE49-F238E27FC236}">
                <a16:creationId xmlns:a16="http://schemas.microsoft.com/office/drawing/2014/main" id="{4321A9A5-8B73-4DCD-A36F-C7E0BBF9DE27}"/>
              </a:ext>
            </a:extLst>
          </p:cNvPr>
          <p:cNvPicPr>
            <a:picLocks noChangeAspect="1"/>
          </p:cNvPicPr>
          <p:nvPr/>
        </p:nvPicPr>
        <p:blipFill>
          <a:blip r:embed="rId3"/>
          <a:stretch>
            <a:fillRect/>
          </a:stretch>
        </p:blipFill>
        <p:spPr>
          <a:xfrm>
            <a:off x="3756588" y="2979420"/>
            <a:ext cx="1160165" cy="355795"/>
          </a:xfrm>
          <a:prstGeom prst="rect">
            <a:avLst/>
          </a:prstGeom>
        </p:spPr>
      </p:pic>
      <p:pic>
        <p:nvPicPr>
          <p:cNvPr id="55" name="Picture 54">
            <a:extLst>
              <a:ext uri="{FF2B5EF4-FFF2-40B4-BE49-F238E27FC236}">
                <a16:creationId xmlns:a16="http://schemas.microsoft.com/office/drawing/2014/main" id="{86658DB1-A288-48DB-A346-704CB41BC7F9}"/>
              </a:ext>
            </a:extLst>
          </p:cNvPr>
          <p:cNvPicPr>
            <a:picLocks noChangeAspect="1"/>
          </p:cNvPicPr>
          <p:nvPr/>
        </p:nvPicPr>
        <p:blipFill>
          <a:blip r:embed="rId4"/>
          <a:stretch>
            <a:fillRect/>
          </a:stretch>
        </p:blipFill>
        <p:spPr>
          <a:xfrm>
            <a:off x="3756584" y="2479824"/>
            <a:ext cx="1160165" cy="382015"/>
          </a:xfrm>
          <a:prstGeom prst="rect">
            <a:avLst/>
          </a:prstGeom>
        </p:spPr>
      </p:pic>
      <p:pic>
        <p:nvPicPr>
          <p:cNvPr id="56" name="Picture 55">
            <a:extLst>
              <a:ext uri="{FF2B5EF4-FFF2-40B4-BE49-F238E27FC236}">
                <a16:creationId xmlns:a16="http://schemas.microsoft.com/office/drawing/2014/main" id="{2540E631-5B77-4CF2-BD88-0BC88C49E065}"/>
              </a:ext>
            </a:extLst>
          </p:cNvPr>
          <p:cNvPicPr>
            <a:picLocks noChangeAspect="1"/>
          </p:cNvPicPr>
          <p:nvPr/>
        </p:nvPicPr>
        <p:blipFill>
          <a:blip r:embed="rId3"/>
          <a:stretch>
            <a:fillRect/>
          </a:stretch>
        </p:blipFill>
        <p:spPr>
          <a:xfrm>
            <a:off x="2433931" y="6376123"/>
            <a:ext cx="1160165" cy="355795"/>
          </a:xfrm>
          <a:prstGeom prst="rect">
            <a:avLst/>
          </a:prstGeom>
        </p:spPr>
      </p:pic>
      <p:pic>
        <p:nvPicPr>
          <p:cNvPr id="57" name="Picture 56">
            <a:extLst>
              <a:ext uri="{FF2B5EF4-FFF2-40B4-BE49-F238E27FC236}">
                <a16:creationId xmlns:a16="http://schemas.microsoft.com/office/drawing/2014/main" id="{572920D1-4B53-441F-8F0D-B224511DD595}"/>
              </a:ext>
            </a:extLst>
          </p:cNvPr>
          <p:cNvPicPr>
            <a:picLocks noChangeAspect="1"/>
          </p:cNvPicPr>
          <p:nvPr/>
        </p:nvPicPr>
        <p:blipFill>
          <a:blip r:embed="rId4"/>
          <a:stretch>
            <a:fillRect/>
          </a:stretch>
        </p:blipFill>
        <p:spPr>
          <a:xfrm>
            <a:off x="2433927" y="5876527"/>
            <a:ext cx="1160165" cy="382015"/>
          </a:xfrm>
          <a:prstGeom prst="rect">
            <a:avLst/>
          </a:prstGeom>
        </p:spPr>
      </p:pic>
      <p:pic>
        <p:nvPicPr>
          <p:cNvPr id="58" name="Picture 57">
            <a:extLst>
              <a:ext uri="{FF2B5EF4-FFF2-40B4-BE49-F238E27FC236}">
                <a16:creationId xmlns:a16="http://schemas.microsoft.com/office/drawing/2014/main" id="{3C8E0422-E658-437B-B967-DA4F4C73E9CE}"/>
              </a:ext>
            </a:extLst>
          </p:cNvPr>
          <p:cNvPicPr>
            <a:picLocks noChangeAspect="1"/>
          </p:cNvPicPr>
          <p:nvPr/>
        </p:nvPicPr>
        <p:blipFill>
          <a:blip r:embed="rId3"/>
          <a:stretch>
            <a:fillRect/>
          </a:stretch>
        </p:blipFill>
        <p:spPr>
          <a:xfrm>
            <a:off x="104280" y="1582045"/>
            <a:ext cx="1160165" cy="355795"/>
          </a:xfrm>
          <a:prstGeom prst="rect">
            <a:avLst/>
          </a:prstGeom>
        </p:spPr>
      </p:pic>
      <p:pic>
        <p:nvPicPr>
          <p:cNvPr id="59" name="Picture 58">
            <a:extLst>
              <a:ext uri="{FF2B5EF4-FFF2-40B4-BE49-F238E27FC236}">
                <a16:creationId xmlns:a16="http://schemas.microsoft.com/office/drawing/2014/main" id="{D3D6A03C-CB88-424D-9959-5A2C6EC5547B}"/>
              </a:ext>
            </a:extLst>
          </p:cNvPr>
          <p:cNvPicPr>
            <a:picLocks noChangeAspect="1"/>
          </p:cNvPicPr>
          <p:nvPr/>
        </p:nvPicPr>
        <p:blipFill>
          <a:blip r:embed="rId4"/>
          <a:stretch>
            <a:fillRect/>
          </a:stretch>
        </p:blipFill>
        <p:spPr>
          <a:xfrm>
            <a:off x="104276" y="1082449"/>
            <a:ext cx="1160165" cy="382015"/>
          </a:xfrm>
          <a:prstGeom prst="rect">
            <a:avLst/>
          </a:prstGeom>
        </p:spPr>
      </p:pic>
      <p:pic>
        <p:nvPicPr>
          <p:cNvPr id="60" name="Picture 59">
            <a:extLst>
              <a:ext uri="{FF2B5EF4-FFF2-40B4-BE49-F238E27FC236}">
                <a16:creationId xmlns:a16="http://schemas.microsoft.com/office/drawing/2014/main" id="{62900429-30D0-4F1A-B44E-61FD43CD8682}"/>
              </a:ext>
            </a:extLst>
          </p:cNvPr>
          <p:cNvPicPr>
            <a:picLocks noChangeAspect="1"/>
          </p:cNvPicPr>
          <p:nvPr/>
        </p:nvPicPr>
        <p:blipFill>
          <a:blip r:embed="rId3"/>
          <a:stretch>
            <a:fillRect/>
          </a:stretch>
        </p:blipFill>
        <p:spPr>
          <a:xfrm>
            <a:off x="128519" y="3324688"/>
            <a:ext cx="1160165" cy="355795"/>
          </a:xfrm>
          <a:prstGeom prst="rect">
            <a:avLst/>
          </a:prstGeom>
        </p:spPr>
      </p:pic>
      <p:pic>
        <p:nvPicPr>
          <p:cNvPr id="61" name="Picture 60">
            <a:extLst>
              <a:ext uri="{FF2B5EF4-FFF2-40B4-BE49-F238E27FC236}">
                <a16:creationId xmlns:a16="http://schemas.microsoft.com/office/drawing/2014/main" id="{C1802450-4045-4164-91C5-7C5171324B53}"/>
              </a:ext>
            </a:extLst>
          </p:cNvPr>
          <p:cNvPicPr>
            <a:picLocks noChangeAspect="1"/>
          </p:cNvPicPr>
          <p:nvPr/>
        </p:nvPicPr>
        <p:blipFill>
          <a:blip r:embed="rId4"/>
          <a:stretch>
            <a:fillRect/>
          </a:stretch>
        </p:blipFill>
        <p:spPr>
          <a:xfrm>
            <a:off x="128515" y="2825092"/>
            <a:ext cx="1160165" cy="382015"/>
          </a:xfrm>
          <a:prstGeom prst="rect">
            <a:avLst/>
          </a:prstGeom>
        </p:spPr>
      </p:pic>
      <p:pic>
        <p:nvPicPr>
          <p:cNvPr id="62" name="Picture 61">
            <a:extLst>
              <a:ext uri="{FF2B5EF4-FFF2-40B4-BE49-F238E27FC236}">
                <a16:creationId xmlns:a16="http://schemas.microsoft.com/office/drawing/2014/main" id="{D242A07B-BF6F-41A3-85F1-B2C0E7ACCDA9}"/>
              </a:ext>
            </a:extLst>
          </p:cNvPr>
          <p:cNvPicPr>
            <a:picLocks noChangeAspect="1"/>
          </p:cNvPicPr>
          <p:nvPr/>
        </p:nvPicPr>
        <p:blipFill>
          <a:blip r:embed="rId3"/>
          <a:stretch>
            <a:fillRect/>
          </a:stretch>
        </p:blipFill>
        <p:spPr>
          <a:xfrm>
            <a:off x="82074" y="5024901"/>
            <a:ext cx="1160165" cy="355795"/>
          </a:xfrm>
          <a:prstGeom prst="rect">
            <a:avLst/>
          </a:prstGeom>
        </p:spPr>
      </p:pic>
      <p:pic>
        <p:nvPicPr>
          <p:cNvPr id="63" name="Picture 62">
            <a:extLst>
              <a:ext uri="{FF2B5EF4-FFF2-40B4-BE49-F238E27FC236}">
                <a16:creationId xmlns:a16="http://schemas.microsoft.com/office/drawing/2014/main" id="{E0563252-A4D8-4EDF-B1ED-42876E1C5438}"/>
              </a:ext>
            </a:extLst>
          </p:cNvPr>
          <p:cNvPicPr>
            <a:picLocks noChangeAspect="1"/>
          </p:cNvPicPr>
          <p:nvPr/>
        </p:nvPicPr>
        <p:blipFill>
          <a:blip r:embed="rId4"/>
          <a:stretch>
            <a:fillRect/>
          </a:stretch>
        </p:blipFill>
        <p:spPr>
          <a:xfrm>
            <a:off x="82070" y="4525305"/>
            <a:ext cx="1160165" cy="382015"/>
          </a:xfrm>
          <a:prstGeom prst="rect">
            <a:avLst/>
          </a:prstGeom>
        </p:spPr>
      </p:pic>
    </p:spTree>
    <p:extLst>
      <p:ext uri="{BB962C8B-B14F-4D97-AF65-F5344CB8AC3E}">
        <p14:creationId xmlns:p14="http://schemas.microsoft.com/office/powerpoint/2010/main" val="3278961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04640" y="3633788"/>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pic>
        <p:nvPicPr>
          <p:cNvPr id="99" name="Picture 2" descr="https://cp.tispy.net/TiSPY/images_f/sms_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9831" y="2759754"/>
            <a:ext cx="956149" cy="956149"/>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p:cNvSpPr/>
          <p:nvPr/>
        </p:nvSpPr>
        <p:spPr>
          <a:xfrm>
            <a:off x="9924923" y="2659447"/>
            <a:ext cx="1705595" cy="369332"/>
          </a:xfrm>
          <a:prstGeom prst="rect">
            <a:avLst/>
          </a:prstGeom>
        </p:spPr>
        <p:txBody>
          <a:bodyPr wrap="none">
            <a:spAutoFit/>
          </a:bodyPr>
          <a:lstStyle/>
          <a:p>
            <a:r>
              <a:rPr lang="en-US" dirty="0">
                <a:solidFill>
                  <a:srgbClr val="FF5050"/>
                </a:solidFill>
              </a:rPr>
              <a:t>I-need message </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2" name="Slide Number Placeholder 11"/>
          <p:cNvSpPr>
            <a:spLocks noGrp="1"/>
          </p:cNvSpPr>
          <p:nvPr>
            <p:ph type="sldNum" sz="quarter" idx="12"/>
          </p:nvPr>
        </p:nvSpPr>
        <p:spPr/>
        <p:txBody>
          <a:bodyPr/>
          <a:lstStyle/>
          <a:p>
            <a:fld id="{BEF3EC61-4797-4E3E-BB0D-11AFECED479C}" type="slidenum">
              <a:rPr lang="en-US" smtClean="0"/>
              <a:t>29</a:t>
            </a:fld>
            <a:endParaRPr lang="en-US"/>
          </a:p>
        </p:txBody>
      </p:sp>
      <p:pic>
        <p:nvPicPr>
          <p:cNvPr id="60" name="Picture 59">
            <a:extLst>
              <a:ext uri="{FF2B5EF4-FFF2-40B4-BE49-F238E27FC236}">
                <a16:creationId xmlns:a16="http://schemas.microsoft.com/office/drawing/2014/main" id="{C6B1075B-6AFD-427E-90B4-810CEFF5D6A3}"/>
              </a:ext>
            </a:extLst>
          </p:cNvPr>
          <p:cNvPicPr>
            <a:picLocks noChangeAspect="1"/>
          </p:cNvPicPr>
          <p:nvPr/>
        </p:nvPicPr>
        <p:blipFill>
          <a:blip r:embed="rId4"/>
          <a:stretch>
            <a:fillRect/>
          </a:stretch>
        </p:blipFill>
        <p:spPr>
          <a:xfrm>
            <a:off x="286093" y="1615318"/>
            <a:ext cx="8612926" cy="4229250"/>
          </a:xfrm>
          <a:prstGeom prst="rect">
            <a:avLst/>
          </a:prstGeom>
        </p:spPr>
      </p:pic>
      <p:sp>
        <p:nvSpPr>
          <p:cNvPr id="63" name="Title 1">
            <a:extLst>
              <a:ext uri="{FF2B5EF4-FFF2-40B4-BE49-F238E27FC236}">
                <a16:creationId xmlns:a16="http://schemas.microsoft.com/office/drawing/2014/main" id="{4A9595FF-46C9-415C-BD8F-61F2F66EC646}"/>
              </a:ext>
            </a:extLst>
          </p:cNvPr>
          <p:cNvSpPr txBox="1">
            <a:spLocks/>
          </p:cNvSpPr>
          <p:nvPr/>
        </p:nvSpPr>
        <p:spPr>
          <a:xfrm>
            <a:off x="792480" y="56076"/>
            <a:ext cx="1093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I-need Dissemination Phase: Alice Creates </a:t>
            </a:r>
            <a:r>
              <a:rPr lang="en-US" b="1" dirty="0" err="1"/>
              <a:t>Msg</a:t>
            </a:r>
            <a:endParaRPr lang="en-US" dirty="0"/>
          </a:p>
        </p:txBody>
      </p:sp>
      <p:sp>
        <p:nvSpPr>
          <p:cNvPr id="3" name="Rectangle 2"/>
          <p:cNvSpPr/>
          <p:nvPr/>
        </p:nvSpPr>
        <p:spPr>
          <a:xfrm>
            <a:off x="9666592" y="2248202"/>
            <a:ext cx="2541593" cy="369332"/>
          </a:xfrm>
          <a:prstGeom prst="rect">
            <a:avLst/>
          </a:prstGeom>
        </p:spPr>
        <p:txBody>
          <a:bodyPr wrap="none">
            <a:spAutoFit/>
          </a:bodyPr>
          <a:lstStyle/>
          <a:p>
            <a:r>
              <a:rPr lang="en-US" b="1" dirty="0"/>
              <a:t>[Service Type = Teacher] </a:t>
            </a:r>
          </a:p>
        </p:txBody>
      </p:sp>
      <p:sp>
        <p:nvSpPr>
          <p:cNvPr id="18" name="Rectangle 17"/>
          <p:cNvSpPr/>
          <p:nvPr/>
        </p:nvSpPr>
        <p:spPr>
          <a:xfrm>
            <a:off x="3434794" y="1358024"/>
            <a:ext cx="6971786" cy="369332"/>
          </a:xfrm>
          <a:prstGeom prst="rect">
            <a:avLst/>
          </a:prstGeom>
        </p:spPr>
        <p:txBody>
          <a:bodyPr wrap="square">
            <a:spAutoFit/>
          </a:bodyPr>
          <a:lstStyle/>
          <a:p>
            <a:r>
              <a:rPr lang="en-US" b="1" dirty="0"/>
              <a:t>r</a:t>
            </a:r>
            <a:r>
              <a:rPr lang="en-US" b="1" baseline="-25000" dirty="0"/>
              <a:t>2</a:t>
            </a:r>
            <a:r>
              <a:rPr lang="en-US" b="1" dirty="0"/>
              <a:t> = &lt;[c</a:t>
            </a:r>
            <a:r>
              <a:rPr lang="en-US" b="1" baseline="-25000" dirty="0"/>
              <a:t>1</a:t>
            </a:r>
            <a:r>
              <a:rPr lang="en-US" b="1" dirty="0"/>
              <a:t>:age&gt;18, c</a:t>
            </a:r>
            <a:r>
              <a:rPr lang="en-US" b="1" baseline="-25000" dirty="0"/>
              <a:t>2</a:t>
            </a:r>
            <a:r>
              <a:rPr lang="en-US" b="1" dirty="0"/>
              <a:t>:country= Libya, c</a:t>
            </a:r>
            <a:r>
              <a:rPr lang="en-US" b="1" baseline="-25000" dirty="0"/>
              <a:t>3</a:t>
            </a:r>
            <a:r>
              <a:rPr lang="en-US" b="1" dirty="0"/>
              <a:t>:country=USA] :: [((c</a:t>
            </a:r>
            <a:r>
              <a:rPr lang="en-US" b="1" baseline="-25000" dirty="0"/>
              <a:t>2</a:t>
            </a:r>
            <a:r>
              <a:rPr lang="en-US" b="1" dirty="0"/>
              <a:t>|c</a:t>
            </a:r>
            <a:r>
              <a:rPr lang="en-US" b="1" baseline="-25000" dirty="0"/>
              <a:t>3</a:t>
            </a:r>
            <a:r>
              <a:rPr lang="en-US" b="1" dirty="0"/>
              <a:t>)&amp;c</a:t>
            </a:r>
            <a:r>
              <a:rPr lang="en-US" b="1" baseline="-25000" dirty="0"/>
              <a:t>1</a:t>
            </a:r>
            <a:r>
              <a:rPr lang="en-US" b="1" dirty="0"/>
              <a:t>)]&gt; </a:t>
            </a:r>
          </a:p>
        </p:txBody>
      </p:sp>
      <p:sp>
        <p:nvSpPr>
          <p:cNvPr id="16" name="Rectangle 15"/>
          <p:cNvSpPr/>
          <p:nvPr/>
        </p:nvSpPr>
        <p:spPr>
          <a:xfrm>
            <a:off x="3434794" y="1023696"/>
            <a:ext cx="1138453" cy="369332"/>
          </a:xfrm>
          <a:prstGeom prst="rect">
            <a:avLst/>
          </a:prstGeom>
        </p:spPr>
        <p:txBody>
          <a:bodyPr wrap="none">
            <a:spAutoFit/>
          </a:bodyPr>
          <a:lstStyle/>
          <a:p>
            <a:r>
              <a:rPr lang="en-US" b="1" dirty="0"/>
              <a:t>r</a:t>
            </a:r>
            <a:r>
              <a:rPr lang="en-US" b="1" baseline="-25000" dirty="0"/>
              <a:t>1 </a:t>
            </a:r>
            <a:r>
              <a:rPr lang="en-US" b="1" dirty="0"/>
              <a:t>= &lt;F</a:t>
            </a:r>
            <a:r>
              <a:rPr lang="en-US" b="1" baseline="30000" dirty="0"/>
              <a:t>2</a:t>
            </a:r>
            <a:r>
              <a:rPr lang="en-US" b="1" dirty="0"/>
              <a:t>C&gt; </a:t>
            </a:r>
            <a:endParaRPr lang="en-US" dirty="0"/>
          </a:p>
        </p:txBody>
      </p:sp>
    </p:spTree>
    <p:extLst>
      <p:ext uri="{BB962C8B-B14F-4D97-AF65-F5344CB8AC3E}">
        <p14:creationId xmlns:p14="http://schemas.microsoft.com/office/powerpoint/2010/main" val="371397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3.7037E-7 L -0.26316 0.08356 " pathEditMode="relative" rAng="0" ptsTypes="AA">
                                      <p:cBhvr>
                                        <p:cTn id="6" dur="2000" fill="hold"/>
                                        <p:tgtEl>
                                          <p:spTgt spid="3"/>
                                        </p:tgtEl>
                                        <p:attrNameLst>
                                          <p:attrName>ppt_x</p:attrName>
                                          <p:attrName>ppt_y</p:attrName>
                                        </p:attrNameLst>
                                      </p:cBhvr>
                                      <p:rCtr x="-13164" y="41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875E-6 1.48148E-6 L -0.10886 0.45046 " pathEditMode="relative" rAng="0" ptsTypes="AA">
                                      <p:cBhvr>
                                        <p:cTn id="10" dur="2000" fill="hold"/>
                                        <p:tgtEl>
                                          <p:spTgt spid="18"/>
                                        </p:tgtEl>
                                        <p:attrNameLst>
                                          <p:attrName>ppt_x</p:attrName>
                                          <p:attrName>ppt_y</p:attrName>
                                        </p:attrNameLst>
                                      </p:cBhvr>
                                      <p:rCtr x="-5443" y="225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58333E-6 2.59259E-6 L -0.19662 0.49629 " pathEditMode="relative" rAng="0" ptsTypes="AA">
                                      <p:cBhvr>
                                        <p:cTn id="14" dur="2000" fill="hold"/>
                                        <p:tgtEl>
                                          <p:spTgt spid="16"/>
                                        </p:tgtEl>
                                        <p:attrNameLst>
                                          <p:attrName>ppt_x</p:attrName>
                                          <p:attrName>ppt_y</p:attrName>
                                        </p:attrNameLst>
                                      </p:cBhvr>
                                      <p:rCtr x="-9831" y="2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2F37-9CD9-4AF2-B598-E4D8E3866254}"/>
              </a:ext>
            </a:extLst>
          </p:cNvPr>
          <p:cNvSpPr>
            <a:spLocks noGrp="1"/>
          </p:cNvSpPr>
          <p:nvPr>
            <p:ph type="title"/>
          </p:nvPr>
        </p:nvSpPr>
        <p:spPr/>
        <p:txBody>
          <a:bodyPr/>
          <a:lstStyle/>
          <a:p>
            <a:r>
              <a:rPr lang="en-GB" altLang="en-US" b="1" dirty="0"/>
              <a:t>Introduction and Motivation</a:t>
            </a:r>
            <a:endParaRPr lang="en-US" b="1" dirty="0"/>
          </a:p>
        </p:txBody>
      </p:sp>
      <p:sp>
        <p:nvSpPr>
          <p:cNvPr id="3" name="Content Placeholder 2">
            <a:extLst>
              <a:ext uri="{FF2B5EF4-FFF2-40B4-BE49-F238E27FC236}">
                <a16:creationId xmlns:a16="http://schemas.microsoft.com/office/drawing/2014/main" id="{0AB46B0D-6DBC-44B8-8FFA-53EC219903A1}"/>
              </a:ext>
            </a:extLst>
          </p:cNvPr>
          <p:cNvSpPr>
            <a:spLocks noGrp="1"/>
          </p:cNvSpPr>
          <p:nvPr>
            <p:ph idx="1"/>
          </p:nvPr>
        </p:nvSpPr>
        <p:spPr>
          <a:xfrm>
            <a:off x="838200" y="1825624"/>
            <a:ext cx="8693727" cy="4317760"/>
          </a:xfrm>
        </p:spPr>
        <p:txBody>
          <a:bodyPr>
            <a:normAutofit/>
          </a:bodyPr>
          <a:lstStyle/>
          <a:p>
            <a:r>
              <a:rPr lang="en-US" b="1" dirty="0"/>
              <a:t>Today’s Online Social Networks (OSNs) issues:</a:t>
            </a:r>
          </a:p>
          <a:p>
            <a:pPr lvl="1"/>
            <a:r>
              <a:rPr lang="en-US" dirty="0"/>
              <a:t>Essential built for connecting friends, acquaintances, family, and others.</a:t>
            </a:r>
          </a:p>
          <a:p>
            <a:pPr lvl="1"/>
            <a:r>
              <a:rPr lang="en-US" dirty="0"/>
              <a:t>Focus was sharing comments, photos, and videos.</a:t>
            </a:r>
          </a:p>
          <a:p>
            <a:pPr lvl="1"/>
            <a:r>
              <a:rPr lang="en-US" dirty="0"/>
              <a:t>Individuals can only interact with their adjacent neighbors.</a:t>
            </a:r>
          </a:p>
          <a:p>
            <a:r>
              <a:rPr lang="en-US" b="1" dirty="0"/>
              <a:t>Future Online Social Networks:</a:t>
            </a:r>
          </a:p>
          <a:p>
            <a:pPr lvl="1"/>
            <a:r>
              <a:rPr lang="en-US" dirty="0"/>
              <a:t>Support interaction with people indirectly connected for:</a:t>
            </a:r>
          </a:p>
          <a:p>
            <a:pPr lvl="2"/>
            <a:r>
              <a:rPr lang="en-US" dirty="0"/>
              <a:t>Shadowing a professional in an area of interest.</a:t>
            </a:r>
          </a:p>
          <a:p>
            <a:pPr lvl="2"/>
            <a:r>
              <a:rPr lang="en-US" dirty="0"/>
              <a:t>Searching for tutors.</a:t>
            </a:r>
          </a:p>
          <a:p>
            <a:pPr lvl="2"/>
            <a:r>
              <a:rPr lang="en-US" dirty="0"/>
              <a:t>Looking for babysitters.</a:t>
            </a:r>
          </a:p>
          <a:p>
            <a:pPr lvl="1"/>
            <a:r>
              <a:rPr lang="en-US" dirty="0"/>
              <a:t>Matches today’s application needs.</a:t>
            </a:r>
          </a:p>
        </p:txBody>
      </p:sp>
      <p:sp>
        <p:nvSpPr>
          <p:cNvPr id="4" name="Slide Number Placeholder 3">
            <a:extLst>
              <a:ext uri="{FF2B5EF4-FFF2-40B4-BE49-F238E27FC236}">
                <a16:creationId xmlns:a16="http://schemas.microsoft.com/office/drawing/2014/main" id="{AC9DEF4C-2E83-47B5-B453-19A0CB8D397E}"/>
              </a:ext>
            </a:extLst>
          </p:cNvPr>
          <p:cNvSpPr>
            <a:spLocks noGrp="1"/>
          </p:cNvSpPr>
          <p:nvPr>
            <p:ph type="sldNum" sz="quarter" idx="12"/>
          </p:nvPr>
        </p:nvSpPr>
        <p:spPr/>
        <p:txBody>
          <a:bodyPr/>
          <a:lstStyle/>
          <a:p>
            <a:fld id="{BEF3EC61-4797-4E3E-BB0D-11AFECED479C}" type="slidenum">
              <a:rPr lang="en-US" smtClean="0"/>
              <a:t>3</a:t>
            </a:fld>
            <a:endParaRPr lang="en-US"/>
          </a:p>
        </p:txBody>
      </p:sp>
      <p:pic>
        <p:nvPicPr>
          <p:cNvPr id="1036" name="Picture 12" descr="Image result for friends network">
            <a:extLst>
              <a:ext uri="{FF2B5EF4-FFF2-40B4-BE49-F238E27FC236}">
                <a16:creationId xmlns:a16="http://schemas.microsoft.com/office/drawing/2014/main" id="{B4082970-7F0D-421A-A295-2940025EA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2219" y="4001293"/>
            <a:ext cx="2692660" cy="2175669"/>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Shape 20">
            <a:extLst>
              <a:ext uri="{FF2B5EF4-FFF2-40B4-BE49-F238E27FC236}">
                <a16:creationId xmlns:a16="http://schemas.microsoft.com/office/drawing/2014/main" id="{EEB62EFB-8C05-4327-9D93-075985897500}"/>
              </a:ext>
            </a:extLst>
          </p:cNvPr>
          <p:cNvSpPr/>
          <p:nvPr/>
        </p:nvSpPr>
        <p:spPr>
          <a:xfrm>
            <a:off x="9570720" y="4588384"/>
            <a:ext cx="272278" cy="1291485"/>
          </a:xfrm>
          <a:custGeom>
            <a:avLst/>
            <a:gdLst>
              <a:gd name="connsiteX0" fmla="*/ 99753 w 272278"/>
              <a:gd name="connsiteY0" fmla="*/ 1291485 h 1291485"/>
              <a:gd name="connsiteX1" fmla="*/ 105295 w 272278"/>
              <a:gd name="connsiteY1" fmla="*/ 1258234 h 1291485"/>
              <a:gd name="connsiteX2" fmla="*/ 121920 w 272278"/>
              <a:gd name="connsiteY2" fmla="*/ 1208358 h 1291485"/>
              <a:gd name="connsiteX3" fmla="*/ 133004 w 272278"/>
              <a:gd name="connsiteY3" fmla="*/ 1191732 h 1291485"/>
              <a:gd name="connsiteX4" fmla="*/ 144087 w 272278"/>
              <a:gd name="connsiteY4" fmla="*/ 1141856 h 1291485"/>
              <a:gd name="connsiteX5" fmla="*/ 155171 w 272278"/>
              <a:gd name="connsiteY5" fmla="*/ 1125231 h 1291485"/>
              <a:gd name="connsiteX6" fmla="*/ 171796 w 272278"/>
              <a:gd name="connsiteY6" fmla="*/ 1080896 h 1291485"/>
              <a:gd name="connsiteX7" fmla="*/ 188422 w 272278"/>
              <a:gd name="connsiteY7" fmla="*/ 1069812 h 1291485"/>
              <a:gd name="connsiteX8" fmla="*/ 216131 w 272278"/>
              <a:gd name="connsiteY8" fmla="*/ 1031020 h 1291485"/>
              <a:gd name="connsiteX9" fmla="*/ 232756 w 272278"/>
              <a:gd name="connsiteY9" fmla="*/ 1014394 h 1291485"/>
              <a:gd name="connsiteX10" fmla="*/ 249382 w 272278"/>
              <a:gd name="connsiteY10" fmla="*/ 1003311 h 1291485"/>
              <a:gd name="connsiteX11" fmla="*/ 254924 w 272278"/>
              <a:gd name="connsiteY11" fmla="*/ 986685 h 1291485"/>
              <a:gd name="connsiteX12" fmla="*/ 271549 w 272278"/>
              <a:gd name="connsiteY12" fmla="*/ 964518 h 1291485"/>
              <a:gd name="connsiteX13" fmla="*/ 260465 w 272278"/>
              <a:gd name="connsiteY13" fmla="*/ 870307 h 1291485"/>
              <a:gd name="connsiteX14" fmla="*/ 182880 w 272278"/>
              <a:gd name="connsiteY14" fmla="*/ 859223 h 1291485"/>
              <a:gd name="connsiteX15" fmla="*/ 166255 w 272278"/>
              <a:gd name="connsiteY15" fmla="*/ 825972 h 1291485"/>
              <a:gd name="connsiteX16" fmla="*/ 160713 w 272278"/>
              <a:gd name="connsiteY16" fmla="*/ 809347 h 1291485"/>
              <a:gd name="connsiteX17" fmla="*/ 149629 w 272278"/>
              <a:gd name="connsiteY17" fmla="*/ 792721 h 1291485"/>
              <a:gd name="connsiteX18" fmla="*/ 138545 w 272278"/>
              <a:gd name="connsiteY18" fmla="*/ 753929 h 1291485"/>
              <a:gd name="connsiteX19" fmla="*/ 127462 w 272278"/>
              <a:gd name="connsiteY19" fmla="*/ 726220 h 1291485"/>
              <a:gd name="connsiteX20" fmla="*/ 110836 w 272278"/>
              <a:gd name="connsiteY20" fmla="*/ 720678 h 1291485"/>
              <a:gd name="connsiteX21" fmla="*/ 105295 w 272278"/>
              <a:gd name="connsiteY21" fmla="*/ 698511 h 1291485"/>
              <a:gd name="connsiteX22" fmla="*/ 99753 w 272278"/>
              <a:gd name="connsiteY22" fmla="*/ 681885 h 1291485"/>
              <a:gd name="connsiteX23" fmla="*/ 77585 w 272278"/>
              <a:gd name="connsiteY23" fmla="*/ 676343 h 1291485"/>
              <a:gd name="connsiteX24" fmla="*/ 66502 w 272278"/>
              <a:gd name="connsiteY24" fmla="*/ 643092 h 1291485"/>
              <a:gd name="connsiteX25" fmla="*/ 38793 w 272278"/>
              <a:gd name="connsiteY25" fmla="*/ 609841 h 1291485"/>
              <a:gd name="connsiteX26" fmla="*/ 22167 w 272278"/>
              <a:gd name="connsiteY26" fmla="*/ 565507 h 1291485"/>
              <a:gd name="connsiteX27" fmla="*/ 16625 w 272278"/>
              <a:gd name="connsiteY27" fmla="*/ 548881 h 1291485"/>
              <a:gd name="connsiteX28" fmla="*/ 0 w 272278"/>
              <a:gd name="connsiteY28" fmla="*/ 515631 h 1291485"/>
              <a:gd name="connsiteX29" fmla="*/ 22167 w 272278"/>
              <a:gd name="connsiteY29" fmla="*/ 476838 h 1291485"/>
              <a:gd name="connsiteX30" fmla="*/ 72044 w 272278"/>
              <a:gd name="connsiteY30" fmla="*/ 421420 h 1291485"/>
              <a:gd name="connsiteX31" fmla="*/ 88669 w 272278"/>
              <a:gd name="connsiteY31" fmla="*/ 382627 h 1291485"/>
              <a:gd name="connsiteX32" fmla="*/ 127462 w 272278"/>
              <a:gd name="connsiteY32" fmla="*/ 360460 h 1291485"/>
              <a:gd name="connsiteX33" fmla="*/ 160713 w 272278"/>
              <a:gd name="connsiteY33" fmla="*/ 343834 h 1291485"/>
              <a:gd name="connsiteX34" fmla="*/ 199505 w 272278"/>
              <a:gd name="connsiteY34" fmla="*/ 316125 h 1291485"/>
              <a:gd name="connsiteX35" fmla="*/ 238298 w 272278"/>
              <a:gd name="connsiteY35" fmla="*/ 305041 h 1291485"/>
              <a:gd name="connsiteX36" fmla="*/ 254924 w 272278"/>
              <a:gd name="connsiteY36" fmla="*/ 293958 h 1291485"/>
              <a:gd name="connsiteX37" fmla="*/ 260465 w 272278"/>
              <a:gd name="connsiteY37" fmla="*/ 277332 h 1291485"/>
              <a:gd name="connsiteX38" fmla="*/ 271549 w 272278"/>
              <a:gd name="connsiteY38" fmla="*/ 260707 h 1291485"/>
              <a:gd name="connsiteX39" fmla="*/ 266007 w 272278"/>
              <a:gd name="connsiteY39" fmla="*/ 221914 h 1291485"/>
              <a:gd name="connsiteX40" fmla="*/ 249382 w 272278"/>
              <a:gd name="connsiteY40" fmla="*/ 205289 h 1291485"/>
              <a:gd name="connsiteX41" fmla="*/ 238298 w 272278"/>
              <a:gd name="connsiteY41" fmla="*/ 166496 h 1291485"/>
              <a:gd name="connsiteX42" fmla="*/ 227215 w 272278"/>
              <a:gd name="connsiteY42" fmla="*/ 138787 h 1291485"/>
              <a:gd name="connsiteX43" fmla="*/ 210589 w 272278"/>
              <a:gd name="connsiteY43" fmla="*/ 88911 h 1291485"/>
              <a:gd name="connsiteX44" fmla="*/ 188422 w 272278"/>
              <a:gd name="connsiteY44" fmla="*/ 55660 h 1291485"/>
              <a:gd name="connsiteX45" fmla="*/ 155171 w 272278"/>
              <a:gd name="connsiteY45" fmla="*/ 44576 h 1291485"/>
              <a:gd name="connsiteX46" fmla="*/ 127462 w 272278"/>
              <a:gd name="connsiteY46" fmla="*/ 33492 h 1291485"/>
              <a:gd name="connsiteX47" fmla="*/ 99753 w 272278"/>
              <a:gd name="connsiteY47" fmla="*/ 241 h 129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72278" h="1291485">
                <a:moveTo>
                  <a:pt x="99753" y="1291485"/>
                </a:moveTo>
                <a:cubicBezTo>
                  <a:pt x="101600" y="1280401"/>
                  <a:pt x="103091" y="1269252"/>
                  <a:pt x="105295" y="1258234"/>
                </a:cubicBezTo>
                <a:cubicBezTo>
                  <a:pt x="108823" y="1240592"/>
                  <a:pt x="113787" y="1224624"/>
                  <a:pt x="121920" y="1208358"/>
                </a:cubicBezTo>
                <a:cubicBezTo>
                  <a:pt x="124899" y="1202401"/>
                  <a:pt x="129309" y="1197274"/>
                  <a:pt x="133004" y="1191732"/>
                </a:cubicBezTo>
                <a:cubicBezTo>
                  <a:pt x="133991" y="1186795"/>
                  <a:pt x="141150" y="1148708"/>
                  <a:pt x="144087" y="1141856"/>
                </a:cubicBezTo>
                <a:cubicBezTo>
                  <a:pt x="146711" y="1135734"/>
                  <a:pt x="151476" y="1130773"/>
                  <a:pt x="155171" y="1125231"/>
                </a:cubicBezTo>
                <a:cubicBezTo>
                  <a:pt x="158508" y="1115221"/>
                  <a:pt x="167656" y="1086693"/>
                  <a:pt x="171796" y="1080896"/>
                </a:cubicBezTo>
                <a:cubicBezTo>
                  <a:pt x="175667" y="1075476"/>
                  <a:pt x="182880" y="1073507"/>
                  <a:pt x="188422" y="1069812"/>
                </a:cubicBezTo>
                <a:cubicBezTo>
                  <a:pt x="201352" y="1031019"/>
                  <a:pt x="188421" y="1040255"/>
                  <a:pt x="216131" y="1031020"/>
                </a:cubicBezTo>
                <a:cubicBezTo>
                  <a:pt x="221673" y="1025478"/>
                  <a:pt x="226735" y="1019411"/>
                  <a:pt x="232756" y="1014394"/>
                </a:cubicBezTo>
                <a:cubicBezTo>
                  <a:pt x="237873" y="1010130"/>
                  <a:pt x="245221" y="1008512"/>
                  <a:pt x="249382" y="1003311"/>
                </a:cubicBezTo>
                <a:cubicBezTo>
                  <a:pt x="253031" y="998749"/>
                  <a:pt x="252026" y="991757"/>
                  <a:pt x="254924" y="986685"/>
                </a:cubicBezTo>
                <a:cubicBezTo>
                  <a:pt x="259506" y="978666"/>
                  <a:pt x="266007" y="971907"/>
                  <a:pt x="271549" y="964518"/>
                </a:cubicBezTo>
                <a:cubicBezTo>
                  <a:pt x="267854" y="933114"/>
                  <a:pt x="280833" y="894494"/>
                  <a:pt x="260465" y="870307"/>
                </a:cubicBezTo>
                <a:cubicBezTo>
                  <a:pt x="243637" y="850324"/>
                  <a:pt x="182880" y="859223"/>
                  <a:pt x="182880" y="859223"/>
                </a:cubicBezTo>
                <a:cubicBezTo>
                  <a:pt x="168950" y="817436"/>
                  <a:pt x="187740" y="868944"/>
                  <a:pt x="166255" y="825972"/>
                </a:cubicBezTo>
                <a:cubicBezTo>
                  <a:pt x="163643" y="820747"/>
                  <a:pt x="163325" y="814572"/>
                  <a:pt x="160713" y="809347"/>
                </a:cubicBezTo>
                <a:cubicBezTo>
                  <a:pt x="157734" y="803390"/>
                  <a:pt x="152608" y="798678"/>
                  <a:pt x="149629" y="792721"/>
                </a:cubicBezTo>
                <a:cubicBezTo>
                  <a:pt x="144292" y="782047"/>
                  <a:pt x="142096" y="764583"/>
                  <a:pt x="138545" y="753929"/>
                </a:cubicBezTo>
                <a:cubicBezTo>
                  <a:pt x="135399" y="744492"/>
                  <a:pt x="133830" y="733862"/>
                  <a:pt x="127462" y="726220"/>
                </a:cubicBezTo>
                <a:cubicBezTo>
                  <a:pt x="123722" y="721732"/>
                  <a:pt x="116378" y="722525"/>
                  <a:pt x="110836" y="720678"/>
                </a:cubicBezTo>
                <a:cubicBezTo>
                  <a:pt x="108989" y="713289"/>
                  <a:pt x="107387" y="705834"/>
                  <a:pt x="105295" y="698511"/>
                </a:cubicBezTo>
                <a:cubicBezTo>
                  <a:pt x="103690" y="692894"/>
                  <a:pt x="104315" y="685534"/>
                  <a:pt x="99753" y="681885"/>
                </a:cubicBezTo>
                <a:cubicBezTo>
                  <a:pt x="93805" y="677127"/>
                  <a:pt x="84974" y="678190"/>
                  <a:pt x="77585" y="676343"/>
                </a:cubicBezTo>
                <a:cubicBezTo>
                  <a:pt x="73891" y="665259"/>
                  <a:pt x="74763" y="651353"/>
                  <a:pt x="66502" y="643092"/>
                </a:cubicBezTo>
                <a:cubicBezTo>
                  <a:pt x="45166" y="621757"/>
                  <a:pt x="54223" y="632988"/>
                  <a:pt x="38793" y="609841"/>
                </a:cubicBezTo>
                <a:cubicBezTo>
                  <a:pt x="28575" y="568971"/>
                  <a:pt x="39556" y="606080"/>
                  <a:pt x="22167" y="565507"/>
                </a:cubicBezTo>
                <a:cubicBezTo>
                  <a:pt x="19866" y="560138"/>
                  <a:pt x="19237" y="554106"/>
                  <a:pt x="16625" y="548881"/>
                </a:cubicBezTo>
                <a:cubicBezTo>
                  <a:pt x="-4862" y="505906"/>
                  <a:pt x="13931" y="557422"/>
                  <a:pt x="0" y="515631"/>
                </a:cubicBezTo>
                <a:cubicBezTo>
                  <a:pt x="5734" y="504164"/>
                  <a:pt x="13216" y="486908"/>
                  <a:pt x="22167" y="476838"/>
                </a:cubicBezTo>
                <a:cubicBezTo>
                  <a:pt x="85827" y="405220"/>
                  <a:pt x="31943" y="474886"/>
                  <a:pt x="72044" y="421420"/>
                </a:cubicBezTo>
                <a:cubicBezTo>
                  <a:pt x="75894" y="409867"/>
                  <a:pt x="81057" y="391761"/>
                  <a:pt x="88669" y="382627"/>
                </a:cubicBezTo>
                <a:cubicBezTo>
                  <a:pt x="94808" y="375261"/>
                  <a:pt x="120870" y="364227"/>
                  <a:pt x="127462" y="360460"/>
                </a:cubicBezTo>
                <a:cubicBezTo>
                  <a:pt x="157545" y="343270"/>
                  <a:pt x="130228" y="353996"/>
                  <a:pt x="160713" y="343834"/>
                </a:cubicBezTo>
                <a:cubicBezTo>
                  <a:pt x="163232" y="341945"/>
                  <a:pt x="193206" y="318825"/>
                  <a:pt x="199505" y="316125"/>
                </a:cubicBezTo>
                <a:cubicBezTo>
                  <a:pt x="224381" y="305464"/>
                  <a:pt x="216717" y="315831"/>
                  <a:pt x="238298" y="305041"/>
                </a:cubicBezTo>
                <a:cubicBezTo>
                  <a:pt x="244255" y="302062"/>
                  <a:pt x="249382" y="297652"/>
                  <a:pt x="254924" y="293958"/>
                </a:cubicBezTo>
                <a:cubicBezTo>
                  <a:pt x="256771" y="288416"/>
                  <a:pt x="257853" y="282557"/>
                  <a:pt x="260465" y="277332"/>
                </a:cubicBezTo>
                <a:cubicBezTo>
                  <a:pt x="263444" y="271375"/>
                  <a:pt x="270886" y="267334"/>
                  <a:pt x="271549" y="260707"/>
                </a:cubicBezTo>
                <a:cubicBezTo>
                  <a:pt x="272849" y="247710"/>
                  <a:pt x="270858" y="234042"/>
                  <a:pt x="266007" y="221914"/>
                </a:cubicBezTo>
                <a:cubicBezTo>
                  <a:pt x="263096" y="214637"/>
                  <a:pt x="254924" y="210831"/>
                  <a:pt x="249382" y="205289"/>
                </a:cubicBezTo>
                <a:cubicBezTo>
                  <a:pt x="245013" y="187814"/>
                  <a:pt x="244262" y="182401"/>
                  <a:pt x="238298" y="166496"/>
                </a:cubicBezTo>
                <a:cubicBezTo>
                  <a:pt x="234805" y="157182"/>
                  <a:pt x="230073" y="148315"/>
                  <a:pt x="227215" y="138787"/>
                </a:cubicBezTo>
                <a:cubicBezTo>
                  <a:pt x="202306" y="55755"/>
                  <a:pt x="241451" y="160919"/>
                  <a:pt x="210589" y="88911"/>
                </a:cubicBezTo>
                <a:cubicBezTo>
                  <a:pt x="203429" y="72204"/>
                  <a:pt x="208024" y="66550"/>
                  <a:pt x="188422" y="55660"/>
                </a:cubicBezTo>
                <a:cubicBezTo>
                  <a:pt x="178209" y="49986"/>
                  <a:pt x="166019" y="48915"/>
                  <a:pt x="155171" y="44576"/>
                </a:cubicBezTo>
                <a:lnTo>
                  <a:pt x="127462" y="33492"/>
                </a:lnTo>
                <a:cubicBezTo>
                  <a:pt x="114626" y="-5016"/>
                  <a:pt x="128061" y="241"/>
                  <a:pt x="99753" y="241"/>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Image result for social networks">
            <a:extLst>
              <a:ext uri="{FF2B5EF4-FFF2-40B4-BE49-F238E27FC236}">
                <a16:creationId xmlns:a16="http://schemas.microsoft.com/office/drawing/2014/main" id="{B724008E-2B97-483B-8765-B672DD8FF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7377" y="116625"/>
            <a:ext cx="1392846" cy="139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000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04640" y="3633788"/>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32985" cy="369332"/>
          </a:xfrm>
          <a:prstGeom prst="rect">
            <a:avLst/>
          </a:prstGeom>
        </p:spPr>
        <p:txBody>
          <a:bodyPr wrap="none">
            <a:spAutoFit/>
          </a:bodyPr>
          <a:lstStyle/>
          <a:p>
            <a:r>
              <a:rPr lang="en-US" dirty="0"/>
              <a:t>F/F:0.1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pic>
        <p:nvPicPr>
          <p:cNvPr id="99" name="Picture 2" descr="https://cp.tispy.net/TiSPY/images_f/sms_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9831" y="2759754"/>
            <a:ext cx="956149" cy="956149"/>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p:cNvSpPr/>
          <p:nvPr/>
        </p:nvSpPr>
        <p:spPr>
          <a:xfrm>
            <a:off x="9924923" y="2659447"/>
            <a:ext cx="1705595" cy="369332"/>
          </a:xfrm>
          <a:prstGeom prst="rect">
            <a:avLst/>
          </a:prstGeom>
        </p:spPr>
        <p:txBody>
          <a:bodyPr wrap="none">
            <a:spAutoFit/>
          </a:bodyPr>
          <a:lstStyle/>
          <a:p>
            <a:r>
              <a:rPr lang="en-US" dirty="0">
                <a:solidFill>
                  <a:srgbClr val="FF5050"/>
                </a:solidFill>
              </a:rPr>
              <a:t>I-need message </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2" name="Slide Number Placeholder 11"/>
          <p:cNvSpPr>
            <a:spLocks noGrp="1"/>
          </p:cNvSpPr>
          <p:nvPr>
            <p:ph type="sldNum" sz="quarter" idx="12"/>
          </p:nvPr>
        </p:nvSpPr>
        <p:spPr/>
        <p:txBody>
          <a:bodyPr/>
          <a:lstStyle/>
          <a:p>
            <a:fld id="{BEF3EC61-4797-4E3E-BB0D-11AFECED479C}" type="slidenum">
              <a:rPr lang="en-US" smtClean="0"/>
              <a:t>30</a:t>
            </a:fld>
            <a:endParaRPr lang="en-US"/>
          </a:p>
        </p:txBody>
      </p:sp>
      <p:pic>
        <p:nvPicPr>
          <p:cNvPr id="60" name="Picture 59">
            <a:extLst>
              <a:ext uri="{FF2B5EF4-FFF2-40B4-BE49-F238E27FC236}">
                <a16:creationId xmlns:a16="http://schemas.microsoft.com/office/drawing/2014/main" id="{C6B1075B-6AFD-427E-90B4-810CEFF5D6A3}"/>
              </a:ext>
            </a:extLst>
          </p:cNvPr>
          <p:cNvPicPr>
            <a:picLocks noChangeAspect="1"/>
          </p:cNvPicPr>
          <p:nvPr/>
        </p:nvPicPr>
        <p:blipFill>
          <a:blip r:embed="rId4"/>
          <a:stretch>
            <a:fillRect/>
          </a:stretch>
        </p:blipFill>
        <p:spPr>
          <a:xfrm>
            <a:off x="633319" y="1809614"/>
            <a:ext cx="8612926" cy="4229250"/>
          </a:xfrm>
          <a:prstGeom prst="rect">
            <a:avLst/>
          </a:prstGeom>
        </p:spPr>
      </p:pic>
      <p:sp>
        <p:nvSpPr>
          <p:cNvPr id="63" name="Title 1">
            <a:extLst>
              <a:ext uri="{FF2B5EF4-FFF2-40B4-BE49-F238E27FC236}">
                <a16:creationId xmlns:a16="http://schemas.microsoft.com/office/drawing/2014/main" id="{4A9595FF-46C9-415C-BD8F-61F2F66EC646}"/>
              </a:ext>
            </a:extLst>
          </p:cNvPr>
          <p:cNvSpPr txBox="1">
            <a:spLocks/>
          </p:cNvSpPr>
          <p:nvPr/>
        </p:nvSpPr>
        <p:spPr>
          <a:xfrm>
            <a:off x="792479" y="56076"/>
            <a:ext cx="113584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I-need Dissemination Phase: Alice chooses Identity</a:t>
            </a:r>
            <a:endParaRPr lang="en-US" dirty="0"/>
          </a:p>
        </p:txBody>
      </p:sp>
      <p:sp>
        <p:nvSpPr>
          <p:cNvPr id="46" name="Left Arrow 14">
            <a:extLst>
              <a:ext uri="{FF2B5EF4-FFF2-40B4-BE49-F238E27FC236}">
                <a16:creationId xmlns:a16="http://schemas.microsoft.com/office/drawing/2014/main" id="{9F776C47-610E-4B93-85C9-FAD3CDD25684}"/>
              </a:ext>
            </a:extLst>
          </p:cNvPr>
          <p:cNvSpPr/>
          <p:nvPr/>
        </p:nvSpPr>
        <p:spPr>
          <a:xfrm rot="18402337" flipV="1">
            <a:off x="5338337" y="3017390"/>
            <a:ext cx="524610" cy="369332"/>
          </a:xfrm>
          <a:prstGeom prst="left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0000"/>
              </a:solidFill>
            </a:endParaRPr>
          </a:p>
        </p:txBody>
      </p:sp>
      <p:pic>
        <p:nvPicPr>
          <p:cNvPr id="49" name="Picture 48">
            <a:extLst>
              <a:ext uri="{FF2B5EF4-FFF2-40B4-BE49-F238E27FC236}">
                <a16:creationId xmlns:a16="http://schemas.microsoft.com/office/drawing/2014/main" id="{FB4881A5-A6CF-4772-AFF4-73FB79E8172E}"/>
              </a:ext>
            </a:extLst>
          </p:cNvPr>
          <p:cNvPicPr>
            <a:picLocks noChangeAspect="1"/>
          </p:cNvPicPr>
          <p:nvPr/>
        </p:nvPicPr>
        <p:blipFill>
          <a:blip r:embed="rId5"/>
          <a:stretch>
            <a:fillRect/>
          </a:stretch>
        </p:blipFill>
        <p:spPr>
          <a:xfrm>
            <a:off x="2126022" y="1034391"/>
            <a:ext cx="5939607" cy="733330"/>
          </a:xfrm>
          <a:prstGeom prst="rect">
            <a:avLst/>
          </a:prstGeom>
        </p:spPr>
      </p:pic>
      <p:sp>
        <p:nvSpPr>
          <p:cNvPr id="52" name="Left Arrow 14">
            <a:extLst>
              <a:ext uri="{FF2B5EF4-FFF2-40B4-BE49-F238E27FC236}">
                <a16:creationId xmlns:a16="http://schemas.microsoft.com/office/drawing/2014/main" id="{759C941C-DB70-4859-9484-29EEB92AE3E1}"/>
              </a:ext>
            </a:extLst>
          </p:cNvPr>
          <p:cNvSpPr/>
          <p:nvPr/>
        </p:nvSpPr>
        <p:spPr>
          <a:xfrm rot="18402337" flipV="1">
            <a:off x="5685916" y="3041572"/>
            <a:ext cx="524610" cy="369332"/>
          </a:xfrm>
          <a:prstGeom prst="left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60725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51" name="Rectangle 50"/>
          <p:cNvSpPr/>
          <p:nvPr/>
        </p:nvSpPr>
        <p:spPr>
          <a:xfrm>
            <a:off x="9508597" y="5483662"/>
            <a:ext cx="1346844" cy="646331"/>
          </a:xfrm>
          <a:prstGeom prst="rect">
            <a:avLst/>
          </a:prstGeom>
        </p:spPr>
        <p:txBody>
          <a:bodyPr wrap="none">
            <a:spAutoFit/>
          </a:bodyPr>
          <a:lstStyle/>
          <a:p>
            <a:r>
              <a:rPr lang="en-US" dirty="0"/>
              <a:t>F: Friend</a:t>
            </a:r>
          </a:p>
          <a:p>
            <a:r>
              <a:rPr lang="en-US" dirty="0"/>
              <a:t>C: Colleague</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6" name="Rectangle 15"/>
          <p:cNvSpPr/>
          <p:nvPr/>
        </p:nvSpPr>
        <p:spPr>
          <a:xfrm>
            <a:off x="3434794" y="1023696"/>
            <a:ext cx="1138453" cy="369332"/>
          </a:xfrm>
          <a:prstGeom prst="rect">
            <a:avLst/>
          </a:prstGeom>
        </p:spPr>
        <p:txBody>
          <a:bodyPr wrap="none">
            <a:spAutoFit/>
          </a:bodyPr>
          <a:lstStyle/>
          <a:p>
            <a:r>
              <a:rPr lang="en-US" b="1" dirty="0"/>
              <a:t>r</a:t>
            </a:r>
            <a:r>
              <a:rPr lang="en-US" b="1" baseline="-25000" dirty="0"/>
              <a:t>1 </a:t>
            </a:r>
            <a:r>
              <a:rPr lang="en-US" b="1" dirty="0"/>
              <a:t>= &lt;F</a:t>
            </a:r>
            <a:r>
              <a:rPr lang="en-US" b="1" baseline="30000" dirty="0"/>
              <a:t>2</a:t>
            </a:r>
            <a:r>
              <a:rPr lang="en-US" b="1" dirty="0"/>
              <a:t>C&gt; </a:t>
            </a:r>
            <a:endParaRPr lang="en-US" dirty="0"/>
          </a:p>
        </p:txBody>
      </p:sp>
      <p:sp>
        <p:nvSpPr>
          <p:cNvPr id="18" name="Rectangle 17"/>
          <p:cNvSpPr/>
          <p:nvPr/>
        </p:nvSpPr>
        <p:spPr>
          <a:xfrm>
            <a:off x="3434794" y="1358024"/>
            <a:ext cx="6971786" cy="369332"/>
          </a:xfrm>
          <a:prstGeom prst="rect">
            <a:avLst/>
          </a:prstGeom>
        </p:spPr>
        <p:txBody>
          <a:bodyPr wrap="square">
            <a:spAutoFit/>
          </a:bodyPr>
          <a:lstStyle/>
          <a:p>
            <a:r>
              <a:rPr lang="en-US" b="1" dirty="0"/>
              <a:t>r</a:t>
            </a:r>
            <a:r>
              <a:rPr lang="en-US" b="1" baseline="-25000" dirty="0"/>
              <a:t>2</a:t>
            </a:r>
            <a:r>
              <a:rPr lang="en-US" b="1" dirty="0"/>
              <a:t> = &lt;[c</a:t>
            </a:r>
            <a:r>
              <a:rPr lang="en-US" b="1" baseline="-25000" dirty="0"/>
              <a:t>1</a:t>
            </a:r>
            <a:r>
              <a:rPr lang="en-US" b="1" dirty="0"/>
              <a:t>:age&gt;</a:t>
            </a:r>
            <a:r>
              <a:rPr lang="en-US" b="1" dirty="0">
                <a:solidFill>
                  <a:srgbClr val="FF0000"/>
                </a:solidFill>
              </a:rPr>
              <a:t>18</a:t>
            </a:r>
            <a:r>
              <a:rPr lang="en-US" b="1" dirty="0"/>
              <a:t>, c</a:t>
            </a:r>
            <a:r>
              <a:rPr lang="en-US" b="1" baseline="-25000" dirty="0"/>
              <a:t>2</a:t>
            </a:r>
            <a:r>
              <a:rPr lang="en-US" b="1" dirty="0"/>
              <a:t>:country= </a:t>
            </a:r>
            <a:r>
              <a:rPr lang="en-US" b="1" dirty="0">
                <a:solidFill>
                  <a:srgbClr val="FF0000"/>
                </a:solidFill>
              </a:rPr>
              <a:t>Libya</a:t>
            </a:r>
            <a:r>
              <a:rPr lang="en-US" b="1" dirty="0"/>
              <a:t>, c</a:t>
            </a:r>
            <a:r>
              <a:rPr lang="en-US" b="1" baseline="-25000" dirty="0"/>
              <a:t>3</a:t>
            </a:r>
            <a:r>
              <a:rPr lang="en-US" b="1" dirty="0"/>
              <a:t>:country=</a:t>
            </a:r>
            <a:r>
              <a:rPr lang="en-US" b="1" dirty="0">
                <a:solidFill>
                  <a:srgbClr val="FF0000"/>
                </a:solidFill>
              </a:rPr>
              <a:t>USA</a:t>
            </a:r>
            <a:r>
              <a:rPr lang="en-US" b="1" dirty="0"/>
              <a:t>] :: [((c</a:t>
            </a:r>
            <a:r>
              <a:rPr lang="en-US" b="1" baseline="-25000" dirty="0"/>
              <a:t>2</a:t>
            </a:r>
            <a:r>
              <a:rPr lang="en-US" b="1" dirty="0"/>
              <a:t>|c</a:t>
            </a:r>
            <a:r>
              <a:rPr lang="en-US" b="1" baseline="-25000" dirty="0"/>
              <a:t>3</a:t>
            </a:r>
            <a:r>
              <a:rPr lang="en-US" b="1" dirty="0"/>
              <a:t>)&amp;c</a:t>
            </a:r>
            <a:r>
              <a:rPr lang="en-US" b="1" baseline="-25000" dirty="0"/>
              <a:t>1</a:t>
            </a:r>
            <a:r>
              <a:rPr lang="en-US" b="1" dirty="0"/>
              <a:t>)]&gt; </a:t>
            </a:r>
          </a:p>
        </p:txBody>
      </p:sp>
      <p:pic>
        <p:nvPicPr>
          <p:cNvPr id="49" name="Picture 2" descr="https://cp.tispy.net/TiSPY/images_f/sms_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2607" y="1612475"/>
            <a:ext cx="956149" cy="95614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BEF3EC61-4797-4E3E-BB0D-11AFECED479C}" type="slidenum">
              <a:rPr lang="en-US" smtClean="0"/>
              <a:t>31</a:t>
            </a:fld>
            <a:endParaRPr lang="en-US" dirty="0"/>
          </a:p>
        </p:txBody>
      </p:sp>
      <p:sp>
        <p:nvSpPr>
          <p:cNvPr id="54" name="Title 1">
            <a:extLst>
              <a:ext uri="{FF2B5EF4-FFF2-40B4-BE49-F238E27FC236}">
                <a16:creationId xmlns:a16="http://schemas.microsoft.com/office/drawing/2014/main" id="{F8027552-7186-4F6C-AF9A-667C654CA8CF}"/>
              </a:ext>
            </a:extLst>
          </p:cNvPr>
          <p:cNvSpPr>
            <a:spLocks noGrp="1"/>
          </p:cNvSpPr>
          <p:nvPr>
            <p:ph type="title"/>
          </p:nvPr>
        </p:nvSpPr>
        <p:spPr>
          <a:xfrm>
            <a:off x="792479" y="56076"/>
            <a:ext cx="11399521" cy="1325563"/>
          </a:xfrm>
        </p:spPr>
        <p:txBody>
          <a:bodyPr/>
          <a:lstStyle/>
          <a:p>
            <a:r>
              <a:rPr lang="en-US" b="1" dirty="0"/>
              <a:t>I-need Dissemination Phase: Alice Sends to George</a:t>
            </a:r>
            <a:endParaRPr lang="en-US" dirty="0"/>
          </a:p>
        </p:txBody>
      </p:sp>
    </p:spTree>
    <p:extLst>
      <p:ext uri="{BB962C8B-B14F-4D97-AF65-F5344CB8AC3E}">
        <p14:creationId xmlns:p14="http://schemas.microsoft.com/office/powerpoint/2010/main" val="2680581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04640" y="3633788"/>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b="1" dirty="0">
                <a:solidFill>
                  <a:srgbClr val="FF5050"/>
                </a:solidFill>
              </a:rPr>
              <a:t>Canada,17</a:t>
            </a:r>
          </a:p>
        </p:txBody>
      </p:sp>
      <p:sp>
        <p:nvSpPr>
          <p:cNvPr id="7" name="Oval 6"/>
          <p:cNvSpPr/>
          <p:nvPr/>
        </p:nvSpPr>
        <p:spPr>
          <a:xfrm>
            <a:off x="6485175"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51" name="Rectangle 50"/>
          <p:cNvSpPr/>
          <p:nvPr/>
        </p:nvSpPr>
        <p:spPr>
          <a:xfrm>
            <a:off x="9508597" y="5483662"/>
            <a:ext cx="1346844" cy="646331"/>
          </a:xfrm>
          <a:prstGeom prst="rect">
            <a:avLst/>
          </a:prstGeom>
        </p:spPr>
        <p:txBody>
          <a:bodyPr wrap="none">
            <a:spAutoFit/>
          </a:bodyPr>
          <a:lstStyle/>
          <a:p>
            <a:r>
              <a:rPr lang="en-US" dirty="0"/>
              <a:t>F: Friend</a:t>
            </a:r>
          </a:p>
          <a:p>
            <a:r>
              <a:rPr lang="en-US" dirty="0"/>
              <a:t>C: Colleague</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6" name="Rectangle 15"/>
          <p:cNvSpPr/>
          <p:nvPr/>
        </p:nvSpPr>
        <p:spPr>
          <a:xfrm>
            <a:off x="3434794" y="1023696"/>
            <a:ext cx="1138453" cy="369332"/>
          </a:xfrm>
          <a:prstGeom prst="rect">
            <a:avLst/>
          </a:prstGeom>
        </p:spPr>
        <p:txBody>
          <a:bodyPr wrap="none">
            <a:spAutoFit/>
          </a:bodyPr>
          <a:lstStyle/>
          <a:p>
            <a:r>
              <a:rPr lang="en-US" b="1" dirty="0"/>
              <a:t>r</a:t>
            </a:r>
            <a:r>
              <a:rPr lang="en-US" b="1" baseline="-25000" dirty="0"/>
              <a:t>1 </a:t>
            </a:r>
            <a:r>
              <a:rPr lang="en-US" b="1" dirty="0"/>
              <a:t>= &lt;F</a:t>
            </a:r>
            <a:r>
              <a:rPr lang="en-US" b="1" baseline="30000" dirty="0"/>
              <a:t>2</a:t>
            </a:r>
            <a:r>
              <a:rPr lang="en-US" b="1" dirty="0"/>
              <a:t>C&gt; </a:t>
            </a:r>
            <a:endParaRPr lang="en-US" dirty="0"/>
          </a:p>
        </p:txBody>
      </p:sp>
      <p:sp>
        <p:nvSpPr>
          <p:cNvPr id="18" name="Rectangle 17"/>
          <p:cNvSpPr/>
          <p:nvPr/>
        </p:nvSpPr>
        <p:spPr>
          <a:xfrm>
            <a:off x="3434794" y="1358024"/>
            <a:ext cx="6971786" cy="369332"/>
          </a:xfrm>
          <a:prstGeom prst="rect">
            <a:avLst/>
          </a:prstGeom>
        </p:spPr>
        <p:txBody>
          <a:bodyPr wrap="square">
            <a:spAutoFit/>
          </a:bodyPr>
          <a:lstStyle/>
          <a:p>
            <a:r>
              <a:rPr lang="en-US" b="1" dirty="0"/>
              <a:t>r</a:t>
            </a:r>
            <a:r>
              <a:rPr lang="en-US" b="1" baseline="-25000" dirty="0"/>
              <a:t>2</a:t>
            </a:r>
            <a:r>
              <a:rPr lang="en-US" b="1" dirty="0"/>
              <a:t> = &lt;[c</a:t>
            </a:r>
            <a:r>
              <a:rPr lang="en-US" b="1" baseline="-25000" dirty="0"/>
              <a:t>1</a:t>
            </a:r>
            <a:r>
              <a:rPr lang="en-US" b="1" dirty="0"/>
              <a:t>:age&gt;</a:t>
            </a:r>
            <a:r>
              <a:rPr lang="en-US" b="1" dirty="0">
                <a:solidFill>
                  <a:srgbClr val="FF0000"/>
                </a:solidFill>
              </a:rPr>
              <a:t>18</a:t>
            </a:r>
            <a:r>
              <a:rPr lang="en-US" b="1" dirty="0"/>
              <a:t>, c</a:t>
            </a:r>
            <a:r>
              <a:rPr lang="en-US" b="1" baseline="-25000" dirty="0"/>
              <a:t>2</a:t>
            </a:r>
            <a:r>
              <a:rPr lang="en-US" b="1" dirty="0"/>
              <a:t>:country= </a:t>
            </a:r>
            <a:r>
              <a:rPr lang="en-US" b="1" dirty="0">
                <a:solidFill>
                  <a:srgbClr val="FF0000"/>
                </a:solidFill>
              </a:rPr>
              <a:t>Libya</a:t>
            </a:r>
            <a:r>
              <a:rPr lang="en-US" b="1" dirty="0"/>
              <a:t>, c</a:t>
            </a:r>
            <a:r>
              <a:rPr lang="en-US" b="1" baseline="-25000" dirty="0"/>
              <a:t>3</a:t>
            </a:r>
            <a:r>
              <a:rPr lang="en-US" b="1" dirty="0"/>
              <a:t>:country=</a:t>
            </a:r>
            <a:r>
              <a:rPr lang="en-US" b="1" dirty="0">
                <a:solidFill>
                  <a:srgbClr val="FF0000"/>
                </a:solidFill>
              </a:rPr>
              <a:t>USA</a:t>
            </a:r>
            <a:r>
              <a:rPr lang="en-US" b="1" dirty="0"/>
              <a:t>] :: [((c</a:t>
            </a:r>
            <a:r>
              <a:rPr lang="en-US" b="1" baseline="-25000" dirty="0"/>
              <a:t>2</a:t>
            </a:r>
            <a:r>
              <a:rPr lang="en-US" b="1" dirty="0"/>
              <a:t>|c</a:t>
            </a:r>
            <a:r>
              <a:rPr lang="en-US" b="1" baseline="-25000" dirty="0"/>
              <a:t>3</a:t>
            </a:r>
            <a:r>
              <a:rPr lang="en-US" b="1" dirty="0"/>
              <a:t>)&amp;c</a:t>
            </a:r>
            <a:r>
              <a:rPr lang="en-US" b="1" baseline="-25000" dirty="0"/>
              <a:t>1</a:t>
            </a:r>
            <a:r>
              <a:rPr lang="en-US" b="1" dirty="0"/>
              <a:t>)]&gt; </a:t>
            </a:r>
          </a:p>
        </p:txBody>
      </p:sp>
      <p:sp>
        <p:nvSpPr>
          <p:cNvPr id="12" name="Slide Number Placeholder 11"/>
          <p:cNvSpPr>
            <a:spLocks noGrp="1"/>
          </p:cNvSpPr>
          <p:nvPr>
            <p:ph type="sldNum" sz="quarter" idx="12"/>
          </p:nvPr>
        </p:nvSpPr>
        <p:spPr/>
        <p:txBody>
          <a:bodyPr/>
          <a:lstStyle/>
          <a:p>
            <a:fld id="{BEF3EC61-4797-4E3E-BB0D-11AFECED479C}" type="slidenum">
              <a:rPr lang="en-US" smtClean="0"/>
              <a:t>32</a:t>
            </a:fld>
            <a:endParaRPr lang="en-US" dirty="0"/>
          </a:p>
        </p:txBody>
      </p:sp>
      <p:sp>
        <p:nvSpPr>
          <p:cNvPr id="54" name="Title 1">
            <a:extLst>
              <a:ext uri="{FF2B5EF4-FFF2-40B4-BE49-F238E27FC236}">
                <a16:creationId xmlns:a16="http://schemas.microsoft.com/office/drawing/2014/main" id="{F8027552-7186-4F6C-AF9A-667C654CA8CF}"/>
              </a:ext>
            </a:extLst>
          </p:cNvPr>
          <p:cNvSpPr>
            <a:spLocks noGrp="1"/>
          </p:cNvSpPr>
          <p:nvPr>
            <p:ph type="title"/>
          </p:nvPr>
        </p:nvSpPr>
        <p:spPr>
          <a:xfrm>
            <a:off x="792480" y="56076"/>
            <a:ext cx="11352628" cy="1325563"/>
          </a:xfrm>
        </p:spPr>
        <p:txBody>
          <a:bodyPr/>
          <a:lstStyle/>
          <a:p>
            <a:r>
              <a:rPr lang="en-US" b="1" dirty="0"/>
              <a:t>I-need Dissemination Phase: Fred Can not Get </a:t>
            </a:r>
            <a:r>
              <a:rPr lang="en-US" b="1" dirty="0" err="1"/>
              <a:t>Msg</a:t>
            </a:r>
            <a:endParaRPr lang="en-US" dirty="0"/>
          </a:p>
        </p:txBody>
      </p:sp>
      <p:sp>
        <p:nvSpPr>
          <p:cNvPr id="2" name="Speech Bubble: Rectangle with Corners Rounded 1">
            <a:extLst>
              <a:ext uri="{FF2B5EF4-FFF2-40B4-BE49-F238E27FC236}">
                <a16:creationId xmlns:a16="http://schemas.microsoft.com/office/drawing/2014/main" id="{B51DAD33-8E4E-4056-8283-BFF4C1892AD8}"/>
              </a:ext>
            </a:extLst>
          </p:cNvPr>
          <p:cNvSpPr/>
          <p:nvPr/>
        </p:nvSpPr>
        <p:spPr>
          <a:xfrm>
            <a:off x="867267" y="4271368"/>
            <a:ext cx="5458881" cy="2192116"/>
          </a:xfrm>
          <a:prstGeom prst="wedgeRoundRectCallout">
            <a:avLst>
              <a:gd name="adj1" fmla="val 117752"/>
              <a:gd name="adj2" fmla="val -412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Alice checks the message propagation policy (PP) in I-need message against Fred’s social features and their link attributes, and does not send the message if there is no match. </a:t>
            </a:r>
          </a:p>
        </p:txBody>
      </p:sp>
    </p:spTree>
    <p:extLst>
      <p:ext uri="{BB962C8B-B14F-4D97-AF65-F5344CB8AC3E}">
        <p14:creationId xmlns:p14="http://schemas.microsoft.com/office/powerpoint/2010/main" val="2570334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04640" y="3633788"/>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51" name="Rectangle 50"/>
          <p:cNvSpPr/>
          <p:nvPr/>
        </p:nvSpPr>
        <p:spPr>
          <a:xfrm>
            <a:off x="9508597" y="5483662"/>
            <a:ext cx="1346844" cy="646331"/>
          </a:xfrm>
          <a:prstGeom prst="rect">
            <a:avLst/>
          </a:prstGeom>
        </p:spPr>
        <p:txBody>
          <a:bodyPr wrap="none">
            <a:spAutoFit/>
          </a:bodyPr>
          <a:lstStyle/>
          <a:p>
            <a:r>
              <a:rPr lang="en-US" dirty="0"/>
              <a:t>F: Friend</a:t>
            </a:r>
          </a:p>
          <a:p>
            <a:r>
              <a:rPr lang="en-US" dirty="0"/>
              <a:t>C: Colleague</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6" name="Rectangle 15"/>
          <p:cNvSpPr/>
          <p:nvPr/>
        </p:nvSpPr>
        <p:spPr>
          <a:xfrm>
            <a:off x="3434794" y="1023696"/>
            <a:ext cx="1138453" cy="369332"/>
          </a:xfrm>
          <a:prstGeom prst="rect">
            <a:avLst/>
          </a:prstGeom>
        </p:spPr>
        <p:txBody>
          <a:bodyPr wrap="none">
            <a:spAutoFit/>
          </a:bodyPr>
          <a:lstStyle/>
          <a:p>
            <a:r>
              <a:rPr lang="en-US" b="1" dirty="0"/>
              <a:t>r</a:t>
            </a:r>
            <a:r>
              <a:rPr lang="en-US" b="1" baseline="-25000" dirty="0"/>
              <a:t>1 </a:t>
            </a:r>
            <a:r>
              <a:rPr lang="en-US" b="1" dirty="0"/>
              <a:t>= &lt;F</a:t>
            </a:r>
            <a:r>
              <a:rPr lang="en-US" b="1" baseline="30000" dirty="0"/>
              <a:t>2</a:t>
            </a:r>
            <a:r>
              <a:rPr lang="en-US" b="1" dirty="0"/>
              <a:t>C&gt; </a:t>
            </a:r>
            <a:endParaRPr lang="en-US" dirty="0"/>
          </a:p>
        </p:txBody>
      </p:sp>
      <p:sp>
        <p:nvSpPr>
          <p:cNvPr id="18" name="Rectangle 17"/>
          <p:cNvSpPr/>
          <p:nvPr/>
        </p:nvSpPr>
        <p:spPr>
          <a:xfrm>
            <a:off x="3434794" y="1358024"/>
            <a:ext cx="6971786" cy="369332"/>
          </a:xfrm>
          <a:prstGeom prst="rect">
            <a:avLst/>
          </a:prstGeom>
        </p:spPr>
        <p:txBody>
          <a:bodyPr wrap="square">
            <a:spAutoFit/>
          </a:bodyPr>
          <a:lstStyle/>
          <a:p>
            <a:r>
              <a:rPr lang="en-US" b="1" dirty="0"/>
              <a:t>r</a:t>
            </a:r>
            <a:r>
              <a:rPr lang="en-US" b="1" baseline="-25000" dirty="0"/>
              <a:t>2</a:t>
            </a:r>
            <a:r>
              <a:rPr lang="en-US" b="1" dirty="0"/>
              <a:t> = &lt;[c</a:t>
            </a:r>
            <a:r>
              <a:rPr lang="en-US" b="1" baseline="-25000" dirty="0"/>
              <a:t>1</a:t>
            </a:r>
            <a:r>
              <a:rPr lang="en-US" b="1" dirty="0"/>
              <a:t>:age&gt;</a:t>
            </a:r>
            <a:r>
              <a:rPr lang="en-US" b="1" dirty="0">
                <a:solidFill>
                  <a:srgbClr val="FF0000"/>
                </a:solidFill>
              </a:rPr>
              <a:t>18</a:t>
            </a:r>
            <a:r>
              <a:rPr lang="en-US" b="1" dirty="0"/>
              <a:t>, c</a:t>
            </a:r>
            <a:r>
              <a:rPr lang="en-US" b="1" baseline="-25000" dirty="0"/>
              <a:t>2</a:t>
            </a:r>
            <a:r>
              <a:rPr lang="en-US" b="1" dirty="0"/>
              <a:t>:country= </a:t>
            </a:r>
            <a:r>
              <a:rPr lang="en-US" b="1" dirty="0">
                <a:solidFill>
                  <a:srgbClr val="FF0000"/>
                </a:solidFill>
              </a:rPr>
              <a:t>Libya</a:t>
            </a:r>
            <a:r>
              <a:rPr lang="en-US" b="1" dirty="0"/>
              <a:t>, c</a:t>
            </a:r>
            <a:r>
              <a:rPr lang="en-US" b="1" baseline="-25000" dirty="0"/>
              <a:t>3</a:t>
            </a:r>
            <a:r>
              <a:rPr lang="en-US" b="1" dirty="0"/>
              <a:t>:country=</a:t>
            </a:r>
            <a:r>
              <a:rPr lang="en-US" b="1" dirty="0">
                <a:solidFill>
                  <a:srgbClr val="FF0000"/>
                </a:solidFill>
              </a:rPr>
              <a:t>USA</a:t>
            </a:r>
            <a:r>
              <a:rPr lang="en-US" b="1" dirty="0"/>
              <a:t>] :: [((c</a:t>
            </a:r>
            <a:r>
              <a:rPr lang="en-US" b="1" baseline="-25000" dirty="0"/>
              <a:t>2</a:t>
            </a:r>
            <a:r>
              <a:rPr lang="en-US" b="1" dirty="0"/>
              <a:t>|c</a:t>
            </a:r>
            <a:r>
              <a:rPr lang="en-US" b="1" baseline="-25000" dirty="0"/>
              <a:t>3</a:t>
            </a:r>
            <a:r>
              <a:rPr lang="en-US" b="1" dirty="0"/>
              <a:t>)&amp;c</a:t>
            </a:r>
            <a:r>
              <a:rPr lang="en-US" b="1" baseline="-25000" dirty="0"/>
              <a:t>1</a:t>
            </a:r>
            <a:r>
              <a:rPr lang="en-US" b="1" dirty="0"/>
              <a:t>)]&gt; </a:t>
            </a:r>
          </a:p>
        </p:txBody>
      </p:sp>
      <p:pic>
        <p:nvPicPr>
          <p:cNvPr id="49" name="Picture 2" descr="https://cp.tispy.net/TiSPY/images_f/sms_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9810" y="5765326"/>
            <a:ext cx="956149" cy="95614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BEF3EC61-4797-4E3E-BB0D-11AFECED479C}" type="slidenum">
              <a:rPr lang="en-US" smtClean="0"/>
              <a:t>33</a:t>
            </a:fld>
            <a:endParaRPr lang="en-US" dirty="0"/>
          </a:p>
        </p:txBody>
      </p:sp>
      <p:sp>
        <p:nvSpPr>
          <p:cNvPr id="54" name="Title 1">
            <a:extLst>
              <a:ext uri="{FF2B5EF4-FFF2-40B4-BE49-F238E27FC236}">
                <a16:creationId xmlns:a16="http://schemas.microsoft.com/office/drawing/2014/main" id="{F8027552-7186-4F6C-AF9A-667C654CA8CF}"/>
              </a:ext>
            </a:extLst>
          </p:cNvPr>
          <p:cNvSpPr>
            <a:spLocks noGrp="1"/>
          </p:cNvSpPr>
          <p:nvPr>
            <p:ph type="title"/>
          </p:nvPr>
        </p:nvSpPr>
        <p:spPr>
          <a:xfrm>
            <a:off x="792479" y="56076"/>
            <a:ext cx="11399521" cy="1325563"/>
          </a:xfrm>
        </p:spPr>
        <p:txBody>
          <a:bodyPr/>
          <a:lstStyle/>
          <a:p>
            <a:r>
              <a:rPr lang="en-US" b="1" dirty="0"/>
              <a:t>I-need Dissemination Phase: Alice Sends to Elena</a:t>
            </a:r>
            <a:endParaRPr lang="en-US" dirty="0"/>
          </a:p>
        </p:txBody>
      </p:sp>
    </p:spTree>
    <p:extLst>
      <p:ext uri="{BB962C8B-B14F-4D97-AF65-F5344CB8AC3E}">
        <p14:creationId xmlns:p14="http://schemas.microsoft.com/office/powerpoint/2010/main" val="3757717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51" name="Rectangle 50"/>
          <p:cNvSpPr/>
          <p:nvPr/>
        </p:nvSpPr>
        <p:spPr>
          <a:xfrm>
            <a:off x="9508597" y="5483662"/>
            <a:ext cx="1346844" cy="646331"/>
          </a:xfrm>
          <a:prstGeom prst="rect">
            <a:avLst/>
          </a:prstGeom>
        </p:spPr>
        <p:txBody>
          <a:bodyPr wrap="none">
            <a:spAutoFit/>
          </a:bodyPr>
          <a:lstStyle/>
          <a:p>
            <a:r>
              <a:rPr lang="en-US" dirty="0"/>
              <a:t>F: Friend</a:t>
            </a:r>
          </a:p>
          <a:p>
            <a:r>
              <a:rPr lang="en-US" dirty="0"/>
              <a:t>C: Colleague</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32985" cy="369332"/>
          </a:xfrm>
          <a:prstGeom prst="rect">
            <a:avLst/>
          </a:prstGeom>
        </p:spPr>
        <p:txBody>
          <a:bodyPr wrap="none">
            <a:spAutoFit/>
          </a:bodyPr>
          <a:lstStyle/>
          <a:p>
            <a:r>
              <a:rPr lang="en-US" dirty="0"/>
              <a:t>F/F:0.1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6" name="Rectangle 15"/>
          <p:cNvSpPr/>
          <p:nvPr/>
        </p:nvSpPr>
        <p:spPr>
          <a:xfrm>
            <a:off x="3434794" y="1023696"/>
            <a:ext cx="1138453" cy="369332"/>
          </a:xfrm>
          <a:prstGeom prst="rect">
            <a:avLst/>
          </a:prstGeom>
        </p:spPr>
        <p:txBody>
          <a:bodyPr wrap="none">
            <a:spAutoFit/>
          </a:bodyPr>
          <a:lstStyle/>
          <a:p>
            <a:r>
              <a:rPr lang="en-US" b="1" dirty="0"/>
              <a:t>r</a:t>
            </a:r>
            <a:r>
              <a:rPr lang="en-US" b="1" baseline="-25000" dirty="0"/>
              <a:t>1 </a:t>
            </a:r>
            <a:r>
              <a:rPr lang="en-US" b="1" dirty="0"/>
              <a:t>= &lt;F</a:t>
            </a:r>
            <a:r>
              <a:rPr lang="en-US" b="1" baseline="30000" dirty="0"/>
              <a:t>2</a:t>
            </a:r>
            <a:r>
              <a:rPr lang="en-US" b="1" dirty="0"/>
              <a:t>C&gt; </a:t>
            </a:r>
            <a:endParaRPr lang="en-US" dirty="0"/>
          </a:p>
        </p:txBody>
      </p:sp>
      <p:sp>
        <p:nvSpPr>
          <p:cNvPr id="18" name="Rectangle 17"/>
          <p:cNvSpPr/>
          <p:nvPr/>
        </p:nvSpPr>
        <p:spPr>
          <a:xfrm>
            <a:off x="3434794" y="1358024"/>
            <a:ext cx="6971786" cy="369332"/>
          </a:xfrm>
          <a:prstGeom prst="rect">
            <a:avLst/>
          </a:prstGeom>
        </p:spPr>
        <p:txBody>
          <a:bodyPr wrap="square">
            <a:spAutoFit/>
          </a:bodyPr>
          <a:lstStyle/>
          <a:p>
            <a:r>
              <a:rPr lang="en-US" b="1" dirty="0"/>
              <a:t>r</a:t>
            </a:r>
            <a:r>
              <a:rPr lang="en-US" b="1" baseline="-25000" dirty="0"/>
              <a:t>2</a:t>
            </a:r>
            <a:r>
              <a:rPr lang="en-US" b="1" dirty="0"/>
              <a:t> = &lt;[c</a:t>
            </a:r>
            <a:r>
              <a:rPr lang="en-US" b="1" baseline="-25000" dirty="0"/>
              <a:t>1</a:t>
            </a:r>
            <a:r>
              <a:rPr lang="en-US" b="1" dirty="0"/>
              <a:t>:age&gt;</a:t>
            </a:r>
            <a:r>
              <a:rPr lang="en-US" b="1" dirty="0">
                <a:solidFill>
                  <a:srgbClr val="FF0000"/>
                </a:solidFill>
              </a:rPr>
              <a:t>18</a:t>
            </a:r>
            <a:r>
              <a:rPr lang="en-US" b="1" dirty="0"/>
              <a:t>, c</a:t>
            </a:r>
            <a:r>
              <a:rPr lang="en-US" b="1" baseline="-25000" dirty="0"/>
              <a:t>2</a:t>
            </a:r>
            <a:r>
              <a:rPr lang="en-US" b="1" dirty="0"/>
              <a:t>:country= </a:t>
            </a:r>
            <a:r>
              <a:rPr lang="en-US" b="1" dirty="0">
                <a:solidFill>
                  <a:srgbClr val="FF0000"/>
                </a:solidFill>
              </a:rPr>
              <a:t>Libya</a:t>
            </a:r>
            <a:r>
              <a:rPr lang="en-US" b="1" dirty="0"/>
              <a:t>, c</a:t>
            </a:r>
            <a:r>
              <a:rPr lang="en-US" b="1" baseline="-25000" dirty="0"/>
              <a:t>3</a:t>
            </a:r>
            <a:r>
              <a:rPr lang="en-US" b="1" dirty="0"/>
              <a:t>:country=</a:t>
            </a:r>
            <a:r>
              <a:rPr lang="en-US" b="1" dirty="0">
                <a:solidFill>
                  <a:srgbClr val="FF0000"/>
                </a:solidFill>
              </a:rPr>
              <a:t>USA</a:t>
            </a:r>
            <a:r>
              <a:rPr lang="en-US" b="1" dirty="0"/>
              <a:t>] :: [((c</a:t>
            </a:r>
            <a:r>
              <a:rPr lang="en-US" b="1" baseline="-25000" dirty="0"/>
              <a:t>2</a:t>
            </a:r>
            <a:r>
              <a:rPr lang="en-US" b="1" dirty="0"/>
              <a:t>|c</a:t>
            </a:r>
            <a:r>
              <a:rPr lang="en-US" b="1" baseline="-25000" dirty="0"/>
              <a:t>3</a:t>
            </a:r>
            <a:r>
              <a:rPr lang="en-US" b="1" dirty="0"/>
              <a:t>)&amp;c</a:t>
            </a:r>
            <a:r>
              <a:rPr lang="en-US" b="1" baseline="-25000" dirty="0"/>
              <a:t>1</a:t>
            </a:r>
            <a:r>
              <a:rPr lang="en-US" b="1" dirty="0"/>
              <a:t>)]&gt; </a:t>
            </a:r>
          </a:p>
        </p:txBody>
      </p:sp>
      <p:pic>
        <p:nvPicPr>
          <p:cNvPr id="49" name="Picture 2" descr="https://cp.tispy.net/TiSPY/images_f/sms_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2607" y="1612475"/>
            <a:ext cx="956149" cy="95614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BEF3EC61-4797-4E3E-BB0D-11AFECED479C}" type="slidenum">
              <a:rPr lang="en-US" smtClean="0"/>
              <a:t>34</a:t>
            </a:fld>
            <a:endParaRPr lang="en-US" dirty="0"/>
          </a:p>
        </p:txBody>
      </p:sp>
      <p:sp>
        <p:nvSpPr>
          <p:cNvPr id="54" name="Title 1">
            <a:extLst>
              <a:ext uri="{FF2B5EF4-FFF2-40B4-BE49-F238E27FC236}">
                <a16:creationId xmlns:a16="http://schemas.microsoft.com/office/drawing/2014/main" id="{F8027552-7186-4F6C-AF9A-667C654CA8CF}"/>
              </a:ext>
            </a:extLst>
          </p:cNvPr>
          <p:cNvSpPr>
            <a:spLocks noGrp="1"/>
          </p:cNvSpPr>
          <p:nvPr>
            <p:ph type="title"/>
          </p:nvPr>
        </p:nvSpPr>
        <p:spPr>
          <a:xfrm>
            <a:off x="792479" y="56076"/>
            <a:ext cx="11211951" cy="1325563"/>
          </a:xfrm>
        </p:spPr>
        <p:txBody>
          <a:bodyPr/>
          <a:lstStyle/>
          <a:p>
            <a:r>
              <a:rPr lang="en-US" b="1" dirty="0"/>
              <a:t>I-need Dissemination Phase: George Adds identity</a:t>
            </a:r>
            <a:endParaRPr lang="en-US" dirty="0"/>
          </a:p>
        </p:txBody>
      </p:sp>
      <p:pic>
        <p:nvPicPr>
          <p:cNvPr id="41" name="Picture 40">
            <a:extLst>
              <a:ext uri="{FF2B5EF4-FFF2-40B4-BE49-F238E27FC236}">
                <a16:creationId xmlns:a16="http://schemas.microsoft.com/office/drawing/2014/main" id="{4E120673-42E6-499E-9F50-86C5D840D03A}"/>
              </a:ext>
            </a:extLst>
          </p:cNvPr>
          <p:cNvPicPr>
            <a:picLocks noChangeAspect="1"/>
          </p:cNvPicPr>
          <p:nvPr/>
        </p:nvPicPr>
        <p:blipFill>
          <a:blip r:embed="rId4"/>
          <a:stretch>
            <a:fillRect/>
          </a:stretch>
        </p:blipFill>
        <p:spPr>
          <a:xfrm>
            <a:off x="-7794" y="2146574"/>
            <a:ext cx="6622706" cy="3251982"/>
          </a:xfrm>
          <a:prstGeom prst="rect">
            <a:avLst/>
          </a:prstGeom>
        </p:spPr>
      </p:pic>
      <p:sp>
        <p:nvSpPr>
          <p:cNvPr id="2" name="Rectangle 1">
            <a:extLst>
              <a:ext uri="{FF2B5EF4-FFF2-40B4-BE49-F238E27FC236}">
                <a16:creationId xmlns:a16="http://schemas.microsoft.com/office/drawing/2014/main" id="{C256D352-7297-40D2-AF59-10797FCA7281}"/>
              </a:ext>
            </a:extLst>
          </p:cNvPr>
          <p:cNvSpPr/>
          <p:nvPr/>
        </p:nvSpPr>
        <p:spPr>
          <a:xfrm>
            <a:off x="2092533" y="5038630"/>
            <a:ext cx="636713" cy="369332"/>
          </a:xfrm>
          <a:prstGeom prst="rect">
            <a:avLst/>
          </a:prstGeom>
        </p:spPr>
        <p:txBody>
          <a:bodyPr wrap="none">
            <a:spAutoFit/>
          </a:bodyPr>
          <a:lstStyle/>
          <a:p>
            <a:r>
              <a:rPr lang="en-US" dirty="0"/>
              <a:t>Alice</a:t>
            </a:r>
          </a:p>
        </p:txBody>
      </p:sp>
    </p:spTree>
    <p:extLst>
      <p:ext uri="{BB962C8B-B14F-4D97-AF65-F5344CB8AC3E}">
        <p14:creationId xmlns:p14="http://schemas.microsoft.com/office/powerpoint/2010/main" val="422602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51" name="Rectangle 50"/>
          <p:cNvSpPr/>
          <p:nvPr/>
        </p:nvSpPr>
        <p:spPr>
          <a:xfrm>
            <a:off x="9508597" y="5483662"/>
            <a:ext cx="1346844" cy="646331"/>
          </a:xfrm>
          <a:prstGeom prst="rect">
            <a:avLst/>
          </a:prstGeom>
        </p:spPr>
        <p:txBody>
          <a:bodyPr wrap="none">
            <a:spAutoFit/>
          </a:bodyPr>
          <a:lstStyle/>
          <a:p>
            <a:r>
              <a:rPr lang="en-US" dirty="0"/>
              <a:t>F: Friend</a:t>
            </a:r>
          </a:p>
          <a:p>
            <a:r>
              <a:rPr lang="en-US" dirty="0"/>
              <a:t>C: Colleague</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16" name="Rectangle 15"/>
          <p:cNvSpPr/>
          <p:nvPr/>
        </p:nvSpPr>
        <p:spPr>
          <a:xfrm>
            <a:off x="3434794" y="1023696"/>
            <a:ext cx="1138453" cy="369332"/>
          </a:xfrm>
          <a:prstGeom prst="rect">
            <a:avLst/>
          </a:prstGeom>
        </p:spPr>
        <p:txBody>
          <a:bodyPr wrap="none">
            <a:spAutoFit/>
          </a:bodyPr>
          <a:lstStyle/>
          <a:p>
            <a:r>
              <a:rPr lang="en-US" b="1" dirty="0"/>
              <a:t>r</a:t>
            </a:r>
            <a:r>
              <a:rPr lang="en-US" b="1" baseline="-25000" dirty="0"/>
              <a:t>1 </a:t>
            </a:r>
            <a:r>
              <a:rPr lang="en-US" b="1" dirty="0"/>
              <a:t>= &lt;F</a:t>
            </a:r>
            <a:r>
              <a:rPr lang="en-US" b="1" baseline="30000" dirty="0"/>
              <a:t>2</a:t>
            </a:r>
            <a:r>
              <a:rPr lang="en-US" b="1" dirty="0"/>
              <a:t>C&gt; </a:t>
            </a:r>
            <a:endParaRPr lang="en-US" dirty="0"/>
          </a:p>
        </p:txBody>
      </p:sp>
      <p:sp>
        <p:nvSpPr>
          <p:cNvPr id="18" name="Rectangle 17"/>
          <p:cNvSpPr/>
          <p:nvPr/>
        </p:nvSpPr>
        <p:spPr>
          <a:xfrm>
            <a:off x="3434794" y="1358024"/>
            <a:ext cx="6971786" cy="369332"/>
          </a:xfrm>
          <a:prstGeom prst="rect">
            <a:avLst/>
          </a:prstGeom>
        </p:spPr>
        <p:txBody>
          <a:bodyPr wrap="square">
            <a:spAutoFit/>
          </a:bodyPr>
          <a:lstStyle/>
          <a:p>
            <a:r>
              <a:rPr lang="en-US" b="1" dirty="0"/>
              <a:t>r</a:t>
            </a:r>
            <a:r>
              <a:rPr lang="en-US" b="1" baseline="-25000" dirty="0"/>
              <a:t>2</a:t>
            </a:r>
            <a:r>
              <a:rPr lang="en-US" b="1" dirty="0"/>
              <a:t> = &lt;[c</a:t>
            </a:r>
            <a:r>
              <a:rPr lang="en-US" b="1" baseline="-25000" dirty="0"/>
              <a:t>1</a:t>
            </a:r>
            <a:r>
              <a:rPr lang="en-US" b="1" dirty="0"/>
              <a:t>:age&gt;</a:t>
            </a:r>
            <a:r>
              <a:rPr lang="en-US" b="1" dirty="0">
                <a:solidFill>
                  <a:srgbClr val="FF0000"/>
                </a:solidFill>
              </a:rPr>
              <a:t>18</a:t>
            </a:r>
            <a:r>
              <a:rPr lang="en-US" b="1" dirty="0"/>
              <a:t>, c</a:t>
            </a:r>
            <a:r>
              <a:rPr lang="en-US" b="1" baseline="-25000" dirty="0"/>
              <a:t>2</a:t>
            </a:r>
            <a:r>
              <a:rPr lang="en-US" b="1" dirty="0"/>
              <a:t>:country= </a:t>
            </a:r>
            <a:r>
              <a:rPr lang="en-US" b="1" dirty="0">
                <a:solidFill>
                  <a:srgbClr val="FF0000"/>
                </a:solidFill>
              </a:rPr>
              <a:t>Libya</a:t>
            </a:r>
            <a:r>
              <a:rPr lang="en-US" b="1" dirty="0"/>
              <a:t>, c</a:t>
            </a:r>
            <a:r>
              <a:rPr lang="en-US" b="1" baseline="-25000" dirty="0"/>
              <a:t>3</a:t>
            </a:r>
            <a:r>
              <a:rPr lang="en-US" b="1" dirty="0"/>
              <a:t>:country=</a:t>
            </a:r>
            <a:r>
              <a:rPr lang="en-US" b="1" dirty="0">
                <a:solidFill>
                  <a:srgbClr val="FF0000"/>
                </a:solidFill>
              </a:rPr>
              <a:t>USA</a:t>
            </a:r>
            <a:r>
              <a:rPr lang="en-US" b="1" dirty="0"/>
              <a:t>] :: [((c</a:t>
            </a:r>
            <a:r>
              <a:rPr lang="en-US" b="1" baseline="-25000" dirty="0"/>
              <a:t>2</a:t>
            </a:r>
            <a:r>
              <a:rPr lang="en-US" b="1" dirty="0"/>
              <a:t>|c</a:t>
            </a:r>
            <a:r>
              <a:rPr lang="en-US" b="1" baseline="-25000" dirty="0"/>
              <a:t>3</a:t>
            </a:r>
            <a:r>
              <a:rPr lang="en-US" b="1" dirty="0"/>
              <a:t>)&amp;c</a:t>
            </a:r>
            <a:r>
              <a:rPr lang="en-US" b="1" baseline="-25000" dirty="0"/>
              <a:t>1</a:t>
            </a:r>
            <a:r>
              <a:rPr lang="en-US" b="1" dirty="0"/>
              <a:t>)]&gt; </a:t>
            </a:r>
          </a:p>
        </p:txBody>
      </p:sp>
      <p:pic>
        <p:nvPicPr>
          <p:cNvPr id="49" name="Picture 2" descr="https://cp.tispy.net/TiSPY/images_f/sms_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207" y="2724131"/>
            <a:ext cx="956149" cy="95614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BEF3EC61-4797-4E3E-BB0D-11AFECED479C}" type="slidenum">
              <a:rPr lang="en-US" smtClean="0"/>
              <a:t>35</a:t>
            </a:fld>
            <a:endParaRPr lang="en-US" dirty="0"/>
          </a:p>
        </p:txBody>
      </p:sp>
      <p:sp>
        <p:nvSpPr>
          <p:cNvPr id="54" name="Title 1">
            <a:extLst>
              <a:ext uri="{FF2B5EF4-FFF2-40B4-BE49-F238E27FC236}">
                <a16:creationId xmlns:a16="http://schemas.microsoft.com/office/drawing/2014/main" id="{F8027552-7186-4F6C-AF9A-667C654CA8CF}"/>
              </a:ext>
            </a:extLst>
          </p:cNvPr>
          <p:cNvSpPr>
            <a:spLocks noGrp="1"/>
          </p:cNvSpPr>
          <p:nvPr>
            <p:ph type="title"/>
          </p:nvPr>
        </p:nvSpPr>
        <p:spPr>
          <a:xfrm>
            <a:off x="0" y="56076"/>
            <a:ext cx="12262338" cy="1325563"/>
          </a:xfrm>
        </p:spPr>
        <p:txBody>
          <a:bodyPr/>
          <a:lstStyle/>
          <a:p>
            <a:r>
              <a:rPr lang="en-US" b="1" dirty="0"/>
              <a:t>I-need Dissemination Phase: George Forwards to David</a:t>
            </a:r>
            <a:endParaRPr lang="en-US" dirty="0"/>
          </a:p>
        </p:txBody>
      </p:sp>
    </p:spTree>
    <p:extLst>
      <p:ext uri="{BB962C8B-B14F-4D97-AF65-F5344CB8AC3E}">
        <p14:creationId xmlns:p14="http://schemas.microsoft.com/office/powerpoint/2010/main" val="3692890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51" name="Rectangle 50"/>
          <p:cNvSpPr/>
          <p:nvPr/>
        </p:nvSpPr>
        <p:spPr>
          <a:xfrm>
            <a:off x="9508597" y="5483662"/>
            <a:ext cx="1346844" cy="646331"/>
          </a:xfrm>
          <a:prstGeom prst="rect">
            <a:avLst/>
          </a:prstGeom>
        </p:spPr>
        <p:txBody>
          <a:bodyPr wrap="none">
            <a:spAutoFit/>
          </a:bodyPr>
          <a:lstStyle/>
          <a:p>
            <a:r>
              <a:rPr lang="en-US" dirty="0"/>
              <a:t>F: Friend</a:t>
            </a:r>
          </a:p>
          <a:p>
            <a:r>
              <a:rPr lang="en-US" dirty="0"/>
              <a:t>C: Colleague</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pic>
        <p:nvPicPr>
          <p:cNvPr id="49" name="Picture 2" descr="https://cp.tispy.net/TiSPY/images_f/sms_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207" y="2724131"/>
            <a:ext cx="956149" cy="95614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BEF3EC61-4797-4E3E-BB0D-11AFECED479C}" type="slidenum">
              <a:rPr lang="en-US" smtClean="0"/>
              <a:t>36</a:t>
            </a:fld>
            <a:endParaRPr lang="en-US" dirty="0"/>
          </a:p>
        </p:txBody>
      </p:sp>
      <p:sp>
        <p:nvSpPr>
          <p:cNvPr id="54" name="Title 1">
            <a:extLst>
              <a:ext uri="{FF2B5EF4-FFF2-40B4-BE49-F238E27FC236}">
                <a16:creationId xmlns:a16="http://schemas.microsoft.com/office/drawing/2014/main" id="{F8027552-7186-4F6C-AF9A-667C654CA8CF}"/>
              </a:ext>
            </a:extLst>
          </p:cNvPr>
          <p:cNvSpPr>
            <a:spLocks noGrp="1"/>
          </p:cNvSpPr>
          <p:nvPr>
            <p:ph type="title"/>
          </p:nvPr>
        </p:nvSpPr>
        <p:spPr>
          <a:xfrm>
            <a:off x="0" y="56076"/>
            <a:ext cx="12262338" cy="1325563"/>
          </a:xfrm>
        </p:spPr>
        <p:txBody>
          <a:bodyPr/>
          <a:lstStyle/>
          <a:p>
            <a:r>
              <a:rPr lang="en-US" b="1" dirty="0"/>
              <a:t>I-need Dissemination Phase: George Update </a:t>
            </a:r>
            <a:r>
              <a:rPr lang="en-US" b="1" dirty="0" err="1"/>
              <a:t>FoT</a:t>
            </a:r>
            <a:endParaRPr lang="en-US" dirty="0"/>
          </a:p>
        </p:txBody>
      </p:sp>
      <p:graphicFrame>
        <p:nvGraphicFramePr>
          <p:cNvPr id="41" name="Table 40">
            <a:extLst>
              <a:ext uri="{FF2B5EF4-FFF2-40B4-BE49-F238E27FC236}">
                <a16:creationId xmlns:a16="http://schemas.microsoft.com/office/drawing/2014/main" id="{E42BB647-4EAB-4193-AE3F-1F5F006A1116}"/>
              </a:ext>
            </a:extLst>
          </p:cNvPr>
          <p:cNvGraphicFramePr>
            <a:graphicFrameLocks noGrp="1"/>
          </p:cNvGraphicFramePr>
          <p:nvPr>
            <p:extLst>
              <p:ext uri="{D42A27DB-BD31-4B8C-83A1-F6EECF244321}">
                <p14:modId xmlns:p14="http://schemas.microsoft.com/office/powerpoint/2010/main" val="341121024"/>
              </p:ext>
            </p:extLst>
          </p:nvPr>
        </p:nvGraphicFramePr>
        <p:xfrm>
          <a:off x="348761" y="4892665"/>
          <a:ext cx="11658597" cy="1676400"/>
        </p:xfrm>
        <a:graphic>
          <a:graphicData uri="http://schemas.openxmlformats.org/drawingml/2006/table">
            <a:tbl>
              <a:tblPr firstRow="1" bandRow="1">
                <a:tableStyleId>{5C22544A-7EE6-4342-B048-85BDC9FD1C3A}</a:tableStyleId>
              </a:tblPr>
              <a:tblGrid>
                <a:gridCol w="593271">
                  <a:extLst>
                    <a:ext uri="{9D8B030D-6E8A-4147-A177-3AD203B41FA5}">
                      <a16:colId xmlns:a16="http://schemas.microsoft.com/office/drawing/2014/main" val="20000"/>
                    </a:ext>
                  </a:extLst>
                </a:gridCol>
                <a:gridCol w="468086">
                  <a:extLst>
                    <a:ext uri="{9D8B030D-6E8A-4147-A177-3AD203B41FA5}">
                      <a16:colId xmlns:a16="http://schemas.microsoft.com/office/drawing/2014/main" val="20001"/>
                    </a:ext>
                  </a:extLst>
                </a:gridCol>
                <a:gridCol w="620486">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1790700">
                  <a:extLst>
                    <a:ext uri="{9D8B030D-6E8A-4147-A177-3AD203B41FA5}">
                      <a16:colId xmlns:a16="http://schemas.microsoft.com/office/drawing/2014/main" val="20005"/>
                    </a:ext>
                  </a:extLst>
                </a:gridCol>
                <a:gridCol w="930728">
                  <a:extLst>
                    <a:ext uri="{9D8B030D-6E8A-4147-A177-3AD203B41FA5}">
                      <a16:colId xmlns:a16="http://schemas.microsoft.com/office/drawing/2014/main" val="20006"/>
                    </a:ext>
                  </a:extLst>
                </a:gridCol>
                <a:gridCol w="859972">
                  <a:extLst>
                    <a:ext uri="{9D8B030D-6E8A-4147-A177-3AD203B41FA5}">
                      <a16:colId xmlns:a16="http://schemas.microsoft.com/office/drawing/2014/main" val="20007"/>
                    </a:ext>
                  </a:extLst>
                </a:gridCol>
                <a:gridCol w="604157">
                  <a:extLst>
                    <a:ext uri="{9D8B030D-6E8A-4147-A177-3AD203B41FA5}">
                      <a16:colId xmlns:a16="http://schemas.microsoft.com/office/drawing/2014/main" val="20008"/>
                    </a:ext>
                  </a:extLst>
                </a:gridCol>
                <a:gridCol w="805543">
                  <a:extLst>
                    <a:ext uri="{9D8B030D-6E8A-4147-A177-3AD203B41FA5}">
                      <a16:colId xmlns:a16="http://schemas.microsoft.com/office/drawing/2014/main" val="20009"/>
                    </a:ext>
                  </a:extLst>
                </a:gridCol>
                <a:gridCol w="843643">
                  <a:extLst>
                    <a:ext uri="{9D8B030D-6E8A-4147-A177-3AD203B41FA5}">
                      <a16:colId xmlns:a16="http://schemas.microsoft.com/office/drawing/2014/main" val="20010"/>
                    </a:ext>
                  </a:extLst>
                </a:gridCol>
                <a:gridCol w="985157">
                  <a:extLst>
                    <a:ext uri="{9D8B030D-6E8A-4147-A177-3AD203B41FA5}">
                      <a16:colId xmlns:a16="http://schemas.microsoft.com/office/drawing/2014/main" val="20011"/>
                    </a:ext>
                  </a:extLst>
                </a:gridCol>
                <a:gridCol w="789214">
                  <a:extLst>
                    <a:ext uri="{9D8B030D-6E8A-4147-A177-3AD203B41FA5}">
                      <a16:colId xmlns:a16="http://schemas.microsoft.com/office/drawing/2014/main" val="20012"/>
                    </a:ext>
                  </a:extLst>
                </a:gridCol>
                <a:gridCol w="615040">
                  <a:extLst>
                    <a:ext uri="{9D8B030D-6E8A-4147-A177-3AD203B41FA5}">
                      <a16:colId xmlns:a16="http://schemas.microsoft.com/office/drawing/2014/main" val="20013"/>
                    </a:ext>
                  </a:extLst>
                </a:gridCol>
              </a:tblGrid>
              <a:tr h="0">
                <a:tc>
                  <a:txBody>
                    <a:bodyPr/>
                    <a:lstStyle/>
                    <a:p>
                      <a:pPr algn="ctr"/>
                      <a:r>
                        <a:rPr lang="en-US" sz="1600" dirty="0"/>
                        <a:t>NID</a:t>
                      </a:r>
                    </a:p>
                  </a:txBody>
                  <a:tcPr/>
                </a:tc>
                <a:tc>
                  <a:txBody>
                    <a:bodyPr/>
                    <a:lstStyle/>
                    <a:p>
                      <a:pPr algn="ctr"/>
                      <a:r>
                        <a:rPr lang="en-US" sz="1600" dirty="0"/>
                        <a:t>SN</a:t>
                      </a:r>
                    </a:p>
                  </a:txBody>
                  <a:tcPr/>
                </a:tc>
                <a:tc>
                  <a:txBody>
                    <a:bodyPr/>
                    <a:lstStyle/>
                    <a:p>
                      <a:pPr algn="ctr"/>
                      <a:r>
                        <a:rPr lang="en-US" sz="1600" dirty="0"/>
                        <a:t>PP</a:t>
                      </a:r>
                    </a:p>
                  </a:txBody>
                  <a:tcPr/>
                </a:tc>
                <a:tc>
                  <a:txBody>
                    <a:bodyPr/>
                    <a:lstStyle/>
                    <a:p>
                      <a:pPr algn="ctr"/>
                      <a:r>
                        <a:rPr lang="en-US" sz="1600" dirty="0" err="1"/>
                        <a:t>RDe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K</a:t>
                      </a:r>
                      <a:r>
                        <a:rPr lang="en-US" sz="1600" baseline="30000" dirty="0" err="1"/>
                        <a:t>+</a:t>
                      </a:r>
                      <a:r>
                        <a:rPr lang="en-US" sz="1600" baseline="-25000" dirty="0" err="1"/>
                        <a:t>SeC</a:t>
                      </a:r>
                      <a:endParaRPr lang="en-US" sz="1600" baseline="-25000" dirty="0"/>
                    </a:p>
                  </a:txBody>
                  <a:tcPr/>
                </a:tc>
                <a:tc>
                  <a:txBody>
                    <a:bodyPr/>
                    <a:lstStyle/>
                    <a:p>
                      <a:pPr algn="ctr"/>
                      <a:r>
                        <a:rPr lang="en-US" sz="1600" dirty="0"/>
                        <a:t>Received-From</a:t>
                      </a:r>
                    </a:p>
                  </a:txBody>
                  <a:tcPr/>
                </a:tc>
                <a:tc>
                  <a:txBody>
                    <a:bodyPr/>
                    <a:lstStyle/>
                    <a:p>
                      <a:pPr algn="ctr"/>
                      <a:r>
                        <a:rPr lang="en-US" sz="1600" dirty="0"/>
                        <a:t>Sent-To</a:t>
                      </a:r>
                    </a:p>
                  </a:txBody>
                  <a:tcPr/>
                </a:tc>
                <a:tc>
                  <a:txBody>
                    <a:bodyPr/>
                    <a:lstStyle/>
                    <a:p>
                      <a:pPr algn="ctr"/>
                      <a:r>
                        <a:rPr lang="en-US" sz="1600" dirty="0"/>
                        <a:t>Name</a:t>
                      </a:r>
                    </a:p>
                  </a:txBody>
                  <a:tcPr/>
                </a:tc>
                <a:tc>
                  <a:txBody>
                    <a:bodyPr/>
                    <a:lstStyle/>
                    <a:p>
                      <a:pPr algn="ctr"/>
                      <a:r>
                        <a:rPr lang="en-US" sz="1600" dirty="0"/>
                        <a:t>SP</a:t>
                      </a:r>
                    </a:p>
                  </a:txBody>
                  <a:tcPr/>
                </a:tc>
                <a:tc>
                  <a:txBody>
                    <a:bodyPr/>
                    <a:lstStyle/>
                    <a:p>
                      <a:pPr algn="ctr"/>
                      <a:r>
                        <a:rPr lang="en-US" sz="1600" dirty="0"/>
                        <a:t>[QP</a:t>
                      </a:r>
                      <a:r>
                        <a:rPr lang="en-US" sz="1600" baseline="0" dirty="0"/>
                        <a:t>s</a:t>
                      </a:r>
                      <a:r>
                        <a:rPr lang="en-US" sz="1600" dirty="0"/>
                        <a:t>]</a:t>
                      </a:r>
                    </a:p>
                  </a:txBody>
                  <a:tcPr/>
                </a:tc>
                <a:tc>
                  <a:txBody>
                    <a:bodyPr/>
                    <a:lstStyle/>
                    <a:p>
                      <a:pPr algn="ctr"/>
                      <a:r>
                        <a:rPr lang="en-US" sz="1600" dirty="0"/>
                        <a:t>HID</a:t>
                      </a:r>
                    </a:p>
                  </a:txBody>
                  <a:tcPr/>
                </a:tc>
                <a:tc>
                  <a:txBody>
                    <a:bodyPr/>
                    <a:lstStyle/>
                    <a:p>
                      <a:pPr algn="ctr"/>
                      <a:r>
                        <a:rPr lang="en-US" sz="1600" dirty="0"/>
                        <a:t>RDe</a:t>
                      </a:r>
                      <a:r>
                        <a:rPr lang="en-US" sz="1600" baseline="-25000" dirty="0"/>
                        <a:t>2</a:t>
                      </a:r>
                    </a:p>
                  </a:txBody>
                  <a:tcPr/>
                </a:tc>
                <a:tc>
                  <a:txBody>
                    <a:bodyPr/>
                    <a:lstStyle/>
                    <a:p>
                      <a:pPr algn="ctr"/>
                      <a:r>
                        <a:rPr lang="en-US" sz="1600" dirty="0"/>
                        <a:t>TID</a:t>
                      </a:r>
                    </a:p>
                  </a:txBody>
                  <a:tcPr/>
                </a:tc>
                <a:tc>
                  <a:txBody>
                    <a:bodyPr/>
                    <a:lstStyle/>
                    <a:p>
                      <a:pPr algn="ctr"/>
                      <a:r>
                        <a:rPr lang="en-US" sz="1600" dirty="0"/>
                        <a:t>AID</a:t>
                      </a:r>
                    </a:p>
                  </a:txBody>
                  <a:tcPr/>
                </a:tc>
                <a:extLst>
                  <a:ext uri="{0D108BD9-81ED-4DB2-BD59-A6C34878D82A}">
                    <a16:rowId xmlns:a16="http://schemas.microsoft.com/office/drawing/2014/main" val="10000"/>
                  </a:ext>
                </a:extLst>
              </a:tr>
              <a:tr h="0">
                <a:tc rowSpan="3">
                  <a:txBody>
                    <a:bodyPr/>
                    <a:lstStyle/>
                    <a:p>
                      <a:pPr algn="ctr"/>
                      <a:r>
                        <a:rPr lang="en-US" sz="1600" baseline="0" dirty="0"/>
                        <a:t>10</a:t>
                      </a:r>
                    </a:p>
                  </a:txBody>
                  <a:tcPr/>
                </a:tc>
                <a:tc rowSpan="3">
                  <a:txBody>
                    <a:bodyPr/>
                    <a:lstStyle/>
                    <a:p>
                      <a:pPr algn="ctr"/>
                      <a:r>
                        <a:rPr lang="en-US" sz="1600" baseline="0" dirty="0"/>
                        <a:t>1</a:t>
                      </a:r>
                    </a:p>
                  </a:txBody>
                  <a:tcPr/>
                </a:tc>
                <a:tc rowSpan="3">
                  <a:txBody>
                    <a:bodyPr/>
                    <a:lstStyle/>
                    <a:p>
                      <a:pPr algn="ctr"/>
                      <a:r>
                        <a:rPr lang="en-US" sz="1600" baseline="0" dirty="0"/>
                        <a:t>&lt;..&gt;</a:t>
                      </a:r>
                    </a:p>
                  </a:txBody>
                  <a:tcPr/>
                </a:tc>
                <a:tc rowSpan="3">
                  <a:txBody>
                    <a:bodyPr/>
                    <a:lstStyle/>
                    <a:p>
                      <a:pPr algn="ctr"/>
                      <a:r>
                        <a:rPr lang="en-US" sz="1600" baseline="0" dirty="0"/>
                        <a:t>10:00 am</a:t>
                      </a:r>
                    </a:p>
                  </a:txBody>
                  <a:tcPr/>
                </a:tc>
                <a:tc rowSpan="3">
                  <a:txBody>
                    <a:bodyPr/>
                    <a:lstStyle/>
                    <a:p>
                      <a:pPr algn="ctr"/>
                      <a:endParaRPr lang="en-US" sz="1600" baseline="0" dirty="0"/>
                    </a:p>
                  </a:txBody>
                  <a:tcPr/>
                </a:tc>
                <a:tc rowSpan="3">
                  <a:txBody>
                    <a:bodyPr/>
                    <a:lstStyle/>
                    <a:p>
                      <a:pPr algn="ctr"/>
                      <a:r>
                        <a:rPr lang="en-US" sz="1600" baseline="0" dirty="0"/>
                        <a:t>Alice</a:t>
                      </a:r>
                      <a:endParaRPr lang="en-US" sz="1600" baseline="-25000" dirty="0"/>
                    </a:p>
                  </a:txBody>
                  <a:tcPr/>
                </a:tc>
                <a:tc>
                  <a:txBody>
                    <a:bodyPr/>
                    <a:lstStyle/>
                    <a:p>
                      <a:pPr algn="ctr"/>
                      <a:r>
                        <a:rPr lang="en-US" sz="1600" dirty="0"/>
                        <a:t>David</a:t>
                      </a:r>
                      <a:endParaRPr lang="en-US" sz="1600" baseline="-25000" dirty="0"/>
                    </a:p>
                  </a:txBody>
                  <a:tcPr/>
                </a:tc>
                <a:tc>
                  <a:txBody>
                    <a:bodyPr/>
                    <a:lstStyle/>
                    <a:p>
                      <a:pPr algn="ctr"/>
                      <a:r>
                        <a:rPr lang="en-US" sz="1600" baseline="0" dirty="0"/>
                        <a:t>Real ID</a:t>
                      </a:r>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extLst>
                  <a:ext uri="{0D108BD9-81ED-4DB2-BD59-A6C34878D82A}">
                    <a16:rowId xmlns:a16="http://schemas.microsoft.com/office/drawing/2014/main" val="10001"/>
                  </a:ext>
                </a:extLst>
              </a:tr>
              <a:tr h="2185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1600" baseline="-2500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extLst>
                  <a:ext uri="{0D108BD9-81ED-4DB2-BD59-A6C34878D82A}">
                    <a16:rowId xmlns:a16="http://schemas.microsoft.com/office/drawing/2014/main" val="10002"/>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1600" baseline="-2500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extLst>
                  <a:ext uri="{0D108BD9-81ED-4DB2-BD59-A6C34878D82A}">
                    <a16:rowId xmlns:a16="http://schemas.microsoft.com/office/drawing/2014/main" val="10003"/>
                  </a:ext>
                </a:extLst>
              </a:tr>
              <a:tr h="0">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2500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E95D868-09A7-486A-8F9F-9E48BF7C3DD7}"/>
              </a:ext>
            </a:extLst>
          </p:cNvPr>
          <p:cNvSpPr/>
          <p:nvPr/>
        </p:nvSpPr>
        <p:spPr>
          <a:xfrm>
            <a:off x="305195" y="4539351"/>
            <a:ext cx="3353610" cy="369332"/>
          </a:xfrm>
          <a:prstGeom prst="rect">
            <a:avLst/>
          </a:prstGeom>
        </p:spPr>
        <p:txBody>
          <a:bodyPr wrap="none">
            <a:spAutoFit/>
          </a:bodyPr>
          <a:lstStyle/>
          <a:p>
            <a:r>
              <a:rPr lang="en-US" b="1" dirty="0"/>
              <a:t>Forwarding Table (</a:t>
            </a:r>
            <a:r>
              <a:rPr lang="en-US" b="1" dirty="0" err="1"/>
              <a:t>FoT</a:t>
            </a:r>
            <a:r>
              <a:rPr lang="en-US" b="1" dirty="0"/>
              <a:t>) of George</a:t>
            </a:r>
          </a:p>
        </p:txBody>
      </p:sp>
    </p:spTree>
    <p:extLst>
      <p:ext uri="{BB962C8B-B14F-4D97-AF65-F5344CB8AC3E}">
        <p14:creationId xmlns:p14="http://schemas.microsoft.com/office/powerpoint/2010/main" val="3358480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6021-CDBF-4B55-9CD1-204BBEFB0DF1}"/>
              </a:ext>
            </a:extLst>
          </p:cNvPr>
          <p:cNvPicPr>
            <a:picLocks noChangeAspect="1"/>
          </p:cNvPicPr>
          <p:nvPr/>
        </p:nvPicPr>
        <p:blipFill>
          <a:blip r:embed="rId3"/>
          <a:stretch>
            <a:fillRect/>
          </a:stretch>
        </p:blipFill>
        <p:spPr>
          <a:xfrm>
            <a:off x="1430427" y="849688"/>
            <a:ext cx="5656375" cy="1436848"/>
          </a:xfrm>
          <a:prstGeom prst="rect">
            <a:avLst/>
          </a:prstGeom>
        </p:spPr>
      </p:pic>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b="1" dirty="0">
                <a:solidFill>
                  <a:srgbClr val="FF5050"/>
                </a:solidFill>
              </a:rPr>
              <a:t>Canada,17</a:t>
            </a:r>
          </a:p>
        </p:txBody>
      </p:sp>
      <p:sp>
        <p:nvSpPr>
          <p:cNvPr id="7" name="Oval 6"/>
          <p:cNvSpPr/>
          <p:nvPr/>
        </p:nvSpPr>
        <p:spPr>
          <a:xfrm>
            <a:off x="6485175" y="5334001"/>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pic>
        <p:nvPicPr>
          <p:cNvPr id="49" name="Picture 2" descr="https://cp.tispy.net/TiSPY/images_f/sms_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9810" y="5765326"/>
            <a:ext cx="956149" cy="95614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BEF3EC61-4797-4E3E-BB0D-11AFECED479C}" type="slidenum">
              <a:rPr lang="en-US" smtClean="0"/>
              <a:t>37</a:t>
            </a:fld>
            <a:endParaRPr lang="en-US" dirty="0"/>
          </a:p>
        </p:txBody>
      </p:sp>
      <p:sp>
        <p:nvSpPr>
          <p:cNvPr id="54" name="Title 1">
            <a:extLst>
              <a:ext uri="{FF2B5EF4-FFF2-40B4-BE49-F238E27FC236}">
                <a16:creationId xmlns:a16="http://schemas.microsoft.com/office/drawing/2014/main" id="{F8027552-7186-4F6C-AF9A-667C654CA8CF}"/>
              </a:ext>
            </a:extLst>
          </p:cNvPr>
          <p:cNvSpPr>
            <a:spLocks noGrp="1"/>
          </p:cNvSpPr>
          <p:nvPr>
            <p:ph type="title"/>
          </p:nvPr>
        </p:nvSpPr>
        <p:spPr>
          <a:xfrm>
            <a:off x="792479" y="56076"/>
            <a:ext cx="11399521" cy="1325563"/>
          </a:xfrm>
        </p:spPr>
        <p:txBody>
          <a:bodyPr/>
          <a:lstStyle/>
          <a:p>
            <a:r>
              <a:rPr lang="en-US" b="1" dirty="0"/>
              <a:t>I-need Dissemination Phase: Elena forwarding </a:t>
            </a:r>
            <a:r>
              <a:rPr lang="en-US" b="1" dirty="0" err="1"/>
              <a:t>Msg</a:t>
            </a:r>
            <a:r>
              <a:rPr lang="en-US" b="1" dirty="0"/>
              <a:t>  </a:t>
            </a:r>
            <a:endParaRPr lang="en-US" dirty="0"/>
          </a:p>
        </p:txBody>
      </p:sp>
      <p:pic>
        <p:nvPicPr>
          <p:cNvPr id="41" name="Picture 2" descr="https://cp.tispy.net/TiSPY/images_f/sms_f.png">
            <a:extLst>
              <a:ext uri="{FF2B5EF4-FFF2-40B4-BE49-F238E27FC236}">
                <a16:creationId xmlns:a16="http://schemas.microsoft.com/office/drawing/2014/main" id="{06BC587C-F0D8-48F6-ABC7-ED4449FFF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3207" y="2724131"/>
            <a:ext cx="956149" cy="9561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7B1CCDD-2EEA-4CAA-B0D9-EC6E6780B486}"/>
              </a:ext>
            </a:extLst>
          </p:cNvPr>
          <p:cNvPicPr>
            <a:picLocks noChangeAspect="1"/>
          </p:cNvPicPr>
          <p:nvPr/>
        </p:nvPicPr>
        <p:blipFill>
          <a:blip r:embed="rId5"/>
          <a:stretch>
            <a:fillRect/>
          </a:stretch>
        </p:blipFill>
        <p:spPr>
          <a:xfrm>
            <a:off x="6194413" y="6236882"/>
            <a:ext cx="749328" cy="549246"/>
          </a:xfrm>
          <a:prstGeom prst="rect">
            <a:avLst/>
          </a:prstGeom>
        </p:spPr>
      </p:pic>
      <p:sp>
        <p:nvSpPr>
          <p:cNvPr id="48" name="Rectangular Callout 52">
            <a:extLst>
              <a:ext uri="{FF2B5EF4-FFF2-40B4-BE49-F238E27FC236}">
                <a16:creationId xmlns:a16="http://schemas.microsoft.com/office/drawing/2014/main" id="{CD643424-03A8-44C1-B580-41752D51EC38}"/>
              </a:ext>
            </a:extLst>
          </p:cNvPr>
          <p:cNvSpPr/>
          <p:nvPr/>
        </p:nvSpPr>
        <p:spPr>
          <a:xfrm>
            <a:off x="91855" y="4594097"/>
            <a:ext cx="1256235" cy="724986"/>
          </a:xfrm>
          <a:prstGeom prst="wedgeRectCallout">
            <a:avLst>
              <a:gd name="adj1" fmla="val 266978"/>
              <a:gd name="adj2" fmla="val 795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Only Babysitter</a:t>
            </a:r>
          </a:p>
        </p:txBody>
      </p:sp>
      <p:pic>
        <p:nvPicPr>
          <p:cNvPr id="46" name="Picture 45">
            <a:extLst>
              <a:ext uri="{FF2B5EF4-FFF2-40B4-BE49-F238E27FC236}">
                <a16:creationId xmlns:a16="http://schemas.microsoft.com/office/drawing/2014/main" id="{19E0EC77-059B-4813-92D0-D0BF2A43265C}"/>
              </a:ext>
            </a:extLst>
          </p:cNvPr>
          <p:cNvPicPr>
            <a:picLocks noChangeAspect="1"/>
          </p:cNvPicPr>
          <p:nvPr/>
        </p:nvPicPr>
        <p:blipFill>
          <a:blip r:embed="rId6"/>
          <a:stretch>
            <a:fillRect/>
          </a:stretch>
        </p:blipFill>
        <p:spPr>
          <a:xfrm>
            <a:off x="0" y="2021316"/>
            <a:ext cx="10943268" cy="1725318"/>
          </a:xfrm>
          <a:prstGeom prst="rect">
            <a:avLst/>
          </a:prstGeom>
        </p:spPr>
      </p:pic>
    </p:spTree>
    <p:extLst>
      <p:ext uri="{BB962C8B-B14F-4D97-AF65-F5344CB8AC3E}">
        <p14:creationId xmlns:p14="http://schemas.microsoft.com/office/powerpoint/2010/main" val="119660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pic>
        <p:nvPicPr>
          <p:cNvPr id="49" name="Picture 2" descr="https://cp.tispy.net/TiSPY/images_f/sms_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348" y="4498205"/>
            <a:ext cx="956149" cy="95614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BEF3EC61-4797-4E3E-BB0D-11AFECED479C}" type="slidenum">
              <a:rPr lang="en-US" smtClean="0"/>
              <a:t>38</a:t>
            </a:fld>
            <a:endParaRPr lang="en-US" dirty="0"/>
          </a:p>
        </p:txBody>
      </p:sp>
      <p:sp>
        <p:nvSpPr>
          <p:cNvPr id="54" name="Title 1">
            <a:extLst>
              <a:ext uri="{FF2B5EF4-FFF2-40B4-BE49-F238E27FC236}">
                <a16:creationId xmlns:a16="http://schemas.microsoft.com/office/drawing/2014/main" id="{F8027552-7186-4F6C-AF9A-667C654CA8CF}"/>
              </a:ext>
            </a:extLst>
          </p:cNvPr>
          <p:cNvSpPr>
            <a:spLocks noGrp="1"/>
          </p:cNvSpPr>
          <p:nvPr>
            <p:ph type="title"/>
          </p:nvPr>
        </p:nvSpPr>
        <p:spPr>
          <a:xfrm>
            <a:off x="234463" y="56076"/>
            <a:ext cx="11957538" cy="1325563"/>
          </a:xfrm>
        </p:spPr>
        <p:txBody>
          <a:bodyPr/>
          <a:lstStyle/>
          <a:p>
            <a:r>
              <a:rPr lang="en-US" b="1" dirty="0"/>
              <a:t>I-need Dissemination Phase: Elena Forwards to David</a:t>
            </a:r>
            <a:endParaRPr lang="en-US" dirty="0"/>
          </a:p>
        </p:txBody>
      </p:sp>
      <p:pic>
        <p:nvPicPr>
          <p:cNvPr id="41" name="Picture 2" descr="https://cp.tispy.net/TiSPY/images_f/sms_f.png">
            <a:extLst>
              <a:ext uri="{FF2B5EF4-FFF2-40B4-BE49-F238E27FC236}">
                <a16:creationId xmlns:a16="http://schemas.microsoft.com/office/drawing/2014/main" id="{F0793A8A-3435-4879-97DC-4AC8E789F5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207" y="2724131"/>
            <a:ext cx="956149" cy="95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56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04640"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a:p>
            <a:pPr algn="ctr"/>
            <a:r>
              <a:rPr lang="en-US" sz="1600" dirty="0">
                <a:solidFill>
                  <a:schemeClr val="tx1"/>
                </a:solidFill>
              </a:rPr>
              <a:t>Libya,20</a:t>
            </a:r>
          </a:p>
        </p:txBody>
      </p:sp>
      <p:sp>
        <p:nvSpPr>
          <p:cNvPr id="5" name="Oval 4"/>
          <p:cNvSpPr/>
          <p:nvPr/>
        </p:nvSpPr>
        <p:spPr>
          <a:xfrm>
            <a:off x="6485176"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a:p>
            <a:pPr algn="ctr"/>
            <a:r>
              <a:rPr lang="en-US" sz="1600" dirty="0">
                <a:solidFill>
                  <a:schemeClr val="tx1"/>
                </a:solidFill>
              </a:rPr>
              <a:t>USA,23</a:t>
            </a:r>
          </a:p>
        </p:txBody>
      </p:sp>
      <p:sp>
        <p:nvSpPr>
          <p:cNvPr id="6" name="Oval 5"/>
          <p:cNvSpPr/>
          <p:nvPr/>
        </p:nvSpPr>
        <p:spPr>
          <a:xfrm>
            <a:off x="6485177"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Fred</a:t>
            </a:r>
          </a:p>
          <a:p>
            <a:pPr algn="ctr"/>
            <a:r>
              <a:rPr lang="en-US" sz="1600" dirty="0">
                <a:solidFill>
                  <a:schemeClr val="tx1"/>
                </a:solidFill>
              </a:rPr>
              <a:t>Canada,17</a:t>
            </a:r>
          </a:p>
        </p:txBody>
      </p:sp>
      <p:sp>
        <p:nvSpPr>
          <p:cNvPr id="7" name="Oval 6"/>
          <p:cNvSpPr/>
          <p:nvPr/>
        </p:nvSpPr>
        <p:spPr>
          <a:xfrm>
            <a:off x="6485175"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a:p>
            <a:pPr algn="ctr"/>
            <a:r>
              <a:rPr lang="en-US" sz="1600" dirty="0">
                <a:solidFill>
                  <a:schemeClr val="tx1"/>
                </a:solidFill>
              </a:rPr>
              <a:t>Libya,22</a:t>
            </a:r>
          </a:p>
        </p:txBody>
      </p:sp>
      <p:sp>
        <p:nvSpPr>
          <p:cNvPr id="8" name="Oval 7"/>
          <p:cNvSpPr/>
          <p:nvPr/>
        </p:nvSpPr>
        <p:spPr>
          <a:xfrm>
            <a:off x="3606245" y="3633788"/>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a:p>
            <a:pPr algn="ctr"/>
            <a:r>
              <a:rPr lang="en-US" sz="1600" dirty="0">
                <a:solidFill>
                  <a:schemeClr val="tx1"/>
                </a:solidFill>
              </a:rPr>
              <a:t>USA,40</a:t>
            </a:r>
          </a:p>
        </p:txBody>
      </p:sp>
      <p:sp>
        <p:nvSpPr>
          <p:cNvPr id="9" name="Oval 8"/>
          <p:cNvSpPr/>
          <p:nvPr/>
        </p:nvSpPr>
        <p:spPr>
          <a:xfrm>
            <a:off x="836852" y="1933575"/>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Colin</a:t>
            </a:r>
          </a:p>
          <a:p>
            <a:pPr algn="ctr"/>
            <a:r>
              <a:rPr lang="en-US" sz="1600" dirty="0">
                <a:solidFill>
                  <a:schemeClr val="tx1"/>
                </a:solidFill>
              </a:rPr>
              <a:t>USA,37</a:t>
            </a:r>
          </a:p>
        </p:txBody>
      </p:sp>
      <p:sp>
        <p:nvSpPr>
          <p:cNvPr id="10" name="Oval 9"/>
          <p:cNvSpPr/>
          <p:nvPr/>
        </p:nvSpPr>
        <p:spPr>
          <a:xfrm>
            <a:off x="896382" y="3633788"/>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Bill</a:t>
            </a:r>
          </a:p>
          <a:p>
            <a:pPr algn="ctr"/>
            <a:r>
              <a:rPr lang="en-US" sz="1600" dirty="0">
                <a:solidFill>
                  <a:schemeClr val="tx1"/>
                </a:solidFill>
              </a:rPr>
              <a:t>USA,25</a:t>
            </a:r>
          </a:p>
        </p:txBody>
      </p:sp>
      <p:sp>
        <p:nvSpPr>
          <p:cNvPr id="11" name="Oval 10"/>
          <p:cNvSpPr/>
          <p:nvPr/>
        </p:nvSpPr>
        <p:spPr>
          <a:xfrm>
            <a:off x="896381" y="5334001"/>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a:p>
            <a:pPr algn="ctr"/>
            <a:r>
              <a:rPr lang="en-US" sz="1600" dirty="0">
                <a:solidFill>
                  <a:schemeClr val="tx1"/>
                </a:solidFill>
              </a:rPr>
              <a:t>USA, 33</a:t>
            </a:r>
          </a:p>
        </p:txBody>
      </p:sp>
      <p:cxnSp>
        <p:nvCxnSpPr>
          <p:cNvPr id="13" name="Straight Arrow Connector 12"/>
          <p:cNvCxnSpPr>
            <a:stCxn id="4" idx="0"/>
            <a:endCxn id="5" idx="6"/>
          </p:cNvCxnSpPr>
          <p:nvPr/>
        </p:nvCxnSpPr>
        <p:spPr>
          <a:xfrm flipH="1" flipV="1">
            <a:off x="8047277" y="2402681"/>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6"/>
          </p:cNvCxnSpPr>
          <p:nvPr/>
        </p:nvCxnSpPr>
        <p:spPr>
          <a:xfrm flipH="1">
            <a:off x="8047278" y="4102894"/>
            <a:ext cx="17573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4"/>
            <a:endCxn id="7" idx="6"/>
          </p:cNvCxnSpPr>
          <p:nvPr/>
        </p:nvCxnSpPr>
        <p:spPr>
          <a:xfrm flipH="1">
            <a:off x="8047276" y="4572000"/>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flipH="1">
            <a:off x="4387296" y="2402681"/>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6"/>
          </p:cNvCxnSpPr>
          <p:nvPr/>
        </p:nvCxnSpPr>
        <p:spPr>
          <a:xfrm flipH="1">
            <a:off x="5168346" y="4102894"/>
            <a:ext cx="1316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4"/>
          </p:cNvCxnSpPr>
          <p:nvPr/>
        </p:nvCxnSpPr>
        <p:spPr>
          <a:xfrm flipH="1" flipV="1">
            <a:off x="4387296" y="4572000"/>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5" idx="4"/>
          </p:cNvCxnSpPr>
          <p:nvPr/>
        </p:nvCxnSpPr>
        <p:spPr>
          <a:xfrm flipH="1" flipV="1">
            <a:off x="7266227" y="2871787"/>
            <a:ext cx="1"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6"/>
          </p:cNvCxnSpPr>
          <p:nvPr/>
        </p:nvCxnSpPr>
        <p:spPr>
          <a:xfrm flipH="1" flipV="1">
            <a:off x="2398953" y="2402681"/>
            <a:ext cx="1436056"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6" idx="4"/>
          </p:cNvCxnSpPr>
          <p:nvPr/>
        </p:nvCxnSpPr>
        <p:spPr>
          <a:xfrm flipV="1">
            <a:off x="7266226" y="4572000"/>
            <a:ext cx="2" cy="76200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0" idx="6"/>
          </p:cNvCxnSpPr>
          <p:nvPr/>
        </p:nvCxnSpPr>
        <p:spPr>
          <a:xfrm flipH="1">
            <a:off x="2458483" y="4102894"/>
            <a:ext cx="1147762"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1" idx="6"/>
          </p:cNvCxnSpPr>
          <p:nvPr/>
        </p:nvCxnSpPr>
        <p:spPr>
          <a:xfrm flipH="1">
            <a:off x="2458482" y="4434602"/>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18738" y="3068121"/>
            <a:ext cx="832985" cy="369332"/>
          </a:xfrm>
          <a:prstGeom prst="rect">
            <a:avLst/>
          </a:prstGeom>
        </p:spPr>
        <p:txBody>
          <a:bodyPr wrap="none">
            <a:spAutoFit/>
          </a:bodyPr>
          <a:lstStyle/>
          <a:p>
            <a:r>
              <a:rPr lang="en-US" dirty="0"/>
              <a:t>F/F:0.2</a:t>
            </a:r>
          </a:p>
        </p:txBody>
      </p:sp>
      <p:sp>
        <p:nvSpPr>
          <p:cNvPr id="51" name="Rectangle 50"/>
          <p:cNvSpPr/>
          <p:nvPr/>
        </p:nvSpPr>
        <p:spPr>
          <a:xfrm>
            <a:off x="9508597" y="5483662"/>
            <a:ext cx="1346844" cy="646331"/>
          </a:xfrm>
          <a:prstGeom prst="rect">
            <a:avLst/>
          </a:prstGeom>
        </p:spPr>
        <p:txBody>
          <a:bodyPr wrap="none">
            <a:spAutoFit/>
          </a:bodyPr>
          <a:lstStyle/>
          <a:p>
            <a:r>
              <a:rPr lang="en-US" dirty="0"/>
              <a:t>F: Friend</a:t>
            </a:r>
          </a:p>
          <a:p>
            <a:r>
              <a:rPr lang="en-US" dirty="0"/>
              <a:t>C: Colleague</a:t>
            </a:r>
          </a:p>
        </p:txBody>
      </p:sp>
      <p:sp>
        <p:nvSpPr>
          <p:cNvPr id="89" name="Rectangle 88"/>
          <p:cNvSpPr/>
          <p:nvPr/>
        </p:nvSpPr>
        <p:spPr>
          <a:xfrm>
            <a:off x="8411836" y="3733844"/>
            <a:ext cx="832985" cy="369332"/>
          </a:xfrm>
          <a:prstGeom prst="rect">
            <a:avLst/>
          </a:prstGeom>
        </p:spPr>
        <p:txBody>
          <a:bodyPr wrap="none">
            <a:spAutoFit/>
          </a:bodyPr>
          <a:lstStyle/>
          <a:p>
            <a:r>
              <a:rPr lang="en-US" dirty="0"/>
              <a:t>F/F:0.6</a:t>
            </a:r>
          </a:p>
        </p:txBody>
      </p:sp>
      <p:sp>
        <p:nvSpPr>
          <p:cNvPr id="90" name="Rectangle 89"/>
          <p:cNvSpPr/>
          <p:nvPr/>
        </p:nvSpPr>
        <p:spPr>
          <a:xfrm>
            <a:off x="8411836" y="4934188"/>
            <a:ext cx="832985" cy="369332"/>
          </a:xfrm>
          <a:prstGeom prst="rect">
            <a:avLst/>
          </a:prstGeom>
        </p:spPr>
        <p:txBody>
          <a:bodyPr wrap="none">
            <a:spAutoFit/>
          </a:bodyPr>
          <a:lstStyle/>
          <a:p>
            <a:r>
              <a:rPr lang="en-US" dirty="0"/>
              <a:t>F/F:0.7</a:t>
            </a:r>
          </a:p>
        </p:txBody>
      </p:sp>
      <p:sp>
        <p:nvSpPr>
          <p:cNvPr id="91" name="Rectangle 90"/>
          <p:cNvSpPr/>
          <p:nvPr/>
        </p:nvSpPr>
        <p:spPr>
          <a:xfrm>
            <a:off x="9092104" y="2687121"/>
            <a:ext cx="832985" cy="369332"/>
          </a:xfrm>
          <a:prstGeom prst="rect">
            <a:avLst/>
          </a:prstGeom>
        </p:spPr>
        <p:txBody>
          <a:bodyPr wrap="none">
            <a:spAutoFit/>
          </a:bodyPr>
          <a:lstStyle/>
          <a:p>
            <a:r>
              <a:rPr lang="en-US" dirty="0"/>
              <a:t>F/F:0.5</a:t>
            </a:r>
          </a:p>
        </p:txBody>
      </p:sp>
      <p:sp>
        <p:nvSpPr>
          <p:cNvPr id="92" name="Rectangle 91"/>
          <p:cNvSpPr/>
          <p:nvPr/>
        </p:nvSpPr>
        <p:spPr>
          <a:xfrm>
            <a:off x="6518738" y="4768334"/>
            <a:ext cx="832985" cy="369332"/>
          </a:xfrm>
          <a:prstGeom prst="rect">
            <a:avLst/>
          </a:prstGeom>
        </p:spPr>
        <p:txBody>
          <a:bodyPr wrap="none">
            <a:spAutoFit/>
          </a:bodyPr>
          <a:lstStyle/>
          <a:p>
            <a:r>
              <a:rPr lang="en-US" dirty="0"/>
              <a:t>F/F:0.3</a:t>
            </a:r>
          </a:p>
        </p:txBody>
      </p:sp>
      <p:sp>
        <p:nvSpPr>
          <p:cNvPr id="93" name="Rectangle 92"/>
          <p:cNvSpPr/>
          <p:nvPr/>
        </p:nvSpPr>
        <p:spPr>
          <a:xfrm>
            <a:off x="5469913" y="3783450"/>
            <a:ext cx="875561" cy="369332"/>
          </a:xfrm>
          <a:prstGeom prst="rect">
            <a:avLst/>
          </a:prstGeom>
        </p:spPr>
        <p:txBody>
          <a:bodyPr wrap="none">
            <a:spAutoFit/>
          </a:bodyPr>
          <a:lstStyle/>
          <a:p>
            <a:r>
              <a:rPr lang="en-US" dirty="0"/>
              <a:t>C/C:0.1</a:t>
            </a:r>
          </a:p>
        </p:txBody>
      </p:sp>
      <p:sp>
        <p:nvSpPr>
          <p:cNvPr id="94" name="Rectangle 93"/>
          <p:cNvSpPr/>
          <p:nvPr/>
        </p:nvSpPr>
        <p:spPr>
          <a:xfrm>
            <a:off x="4921087" y="2610684"/>
            <a:ext cx="832985" cy="369332"/>
          </a:xfrm>
          <a:prstGeom prst="rect">
            <a:avLst/>
          </a:prstGeom>
        </p:spPr>
        <p:txBody>
          <a:bodyPr wrap="none">
            <a:spAutoFit/>
          </a:bodyPr>
          <a:lstStyle/>
          <a:p>
            <a:r>
              <a:rPr lang="en-US" dirty="0"/>
              <a:t>F/F:0.8</a:t>
            </a:r>
          </a:p>
        </p:txBody>
      </p:sp>
      <p:sp>
        <p:nvSpPr>
          <p:cNvPr id="95" name="Rectangle 94"/>
          <p:cNvSpPr/>
          <p:nvPr/>
        </p:nvSpPr>
        <p:spPr>
          <a:xfrm>
            <a:off x="5278445" y="4864895"/>
            <a:ext cx="850617" cy="369332"/>
          </a:xfrm>
          <a:prstGeom prst="rect">
            <a:avLst/>
          </a:prstGeom>
        </p:spPr>
        <p:txBody>
          <a:bodyPr wrap="none">
            <a:spAutoFit/>
          </a:bodyPr>
          <a:lstStyle/>
          <a:p>
            <a:r>
              <a:rPr lang="en-US" dirty="0"/>
              <a:t>F/F:0.5</a:t>
            </a:r>
          </a:p>
        </p:txBody>
      </p:sp>
      <p:sp>
        <p:nvSpPr>
          <p:cNvPr id="96" name="Rectangle 95"/>
          <p:cNvSpPr/>
          <p:nvPr/>
        </p:nvSpPr>
        <p:spPr>
          <a:xfrm>
            <a:off x="2306081" y="4862515"/>
            <a:ext cx="875561" cy="369332"/>
          </a:xfrm>
          <a:prstGeom prst="rect">
            <a:avLst/>
          </a:prstGeom>
        </p:spPr>
        <p:txBody>
          <a:bodyPr wrap="none">
            <a:spAutoFit/>
          </a:bodyPr>
          <a:lstStyle/>
          <a:p>
            <a:r>
              <a:rPr lang="en-US" dirty="0"/>
              <a:t>C/C:0.9</a:t>
            </a:r>
          </a:p>
        </p:txBody>
      </p:sp>
      <p:sp>
        <p:nvSpPr>
          <p:cNvPr id="97" name="Rectangle 96"/>
          <p:cNvSpPr/>
          <p:nvPr/>
        </p:nvSpPr>
        <p:spPr>
          <a:xfrm>
            <a:off x="2932744" y="2711961"/>
            <a:ext cx="832985" cy="369332"/>
          </a:xfrm>
          <a:prstGeom prst="rect">
            <a:avLst/>
          </a:prstGeom>
        </p:spPr>
        <p:txBody>
          <a:bodyPr wrap="none">
            <a:spAutoFit/>
          </a:bodyPr>
          <a:lstStyle/>
          <a:p>
            <a:r>
              <a:rPr lang="en-US" dirty="0"/>
              <a:t>F/F:0.1</a:t>
            </a:r>
          </a:p>
        </p:txBody>
      </p:sp>
      <p:sp>
        <p:nvSpPr>
          <p:cNvPr id="98" name="Rectangle 97"/>
          <p:cNvSpPr/>
          <p:nvPr/>
        </p:nvSpPr>
        <p:spPr>
          <a:xfrm>
            <a:off x="2601809" y="3752374"/>
            <a:ext cx="832985" cy="369332"/>
          </a:xfrm>
          <a:prstGeom prst="rect">
            <a:avLst/>
          </a:prstGeom>
        </p:spPr>
        <p:txBody>
          <a:bodyPr wrap="none">
            <a:spAutoFit/>
          </a:bodyPr>
          <a:lstStyle/>
          <a:p>
            <a:r>
              <a:rPr lang="en-US" dirty="0"/>
              <a:t>F/F:0.5</a:t>
            </a:r>
          </a:p>
        </p:txBody>
      </p:sp>
      <p:cxnSp>
        <p:nvCxnSpPr>
          <p:cNvPr id="102" name="Straight Arrow Connector 101"/>
          <p:cNvCxnSpPr>
            <a:stCxn id="7" idx="3"/>
          </p:cNvCxnSpPr>
          <p:nvPr/>
        </p:nvCxnSpPr>
        <p:spPr>
          <a:xfrm flipH="1" flipV="1">
            <a:off x="5095826" y="6121189"/>
            <a:ext cx="1618113" cy="1362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302010" y="5726670"/>
            <a:ext cx="832985" cy="369332"/>
          </a:xfrm>
          <a:prstGeom prst="rect">
            <a:avLst/>
          </a:prstGeom>
        </p:spPr>
        <p:txBody>
          <a:bodyPr wrap="none">
            <a:spAutoFit/>
          </a:bodyPr>
          <a:lstStyle/>
          <a:p>
            <a:r>
              <a:rPr lang="en-US" dirty="0"/>
              <a:t>F/F:0.9</a:t>
            </a:r>
          </a:p>
        </p:txBody>
      </p:sp>
      <p:sp>
        <p:nvSpPr>
          <p:cNvPr id="107" name="Oval 106"/>
          <p:cNvSpPr/>
          <p:nvPr/>
        </p:nvSpPr>
        <p:spPr>
          <a:xfrm>
            <a:off x="3606243" y="549699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AMIR</a:t>
            </a:r>
          </a:p>
          <a:p>
            <a:pPr algn="ctr"/>
            <a:r>
              <a:rPr lang="en-US" sz="1600" dirty="0">
                <a:solidFill>
                  <a:schemeClr val="tx1"/>
                </a:solidFill>
              </a:rPr>
              <a:t>Libya,28</a:t>
            </a:r>
          </a:p>
        </p:txBody>
      </p:sp>
      <p:sp>
        <p:nvSpPr>
          <p:cNvPr id="3" name="Rectangle 2"/>
          <p:cNvSpPr/>
          <p:nvPr/>
        </p:nvSpPr>
        <p:spPr>
          <a:xfrm>
            <a:off x="9666592" y="2248202"/>
            <a:ext cx="2541593" cy="369332"/>
          </a:xfrm>
          <a:prstGeom prst="rect">
            <a:avLst/>
          </a:prstGeom>
        </p:spPr>
        <p:txBody>
          <a:bodyPr wrap="none">
            <a:spAutoFit/>
          </a:bodyPr>
          <a:lstStyle/>
          <a:p>
            <a:r>
              <a:rPr lang="en-US" b="1" dirty="0"/>
              <a:t>[Service Type = Teacher] </a:t>
            </a:r>
          </a:p>
        </p:txBody>
      </p:sp>
      <p:sp>
        <p:nvSpPr>
          <p:cNvPr id="16" name="Rectangle 15"/>
          <p:cNvSpPr/>
          <p:nvPr/>
        </p:nvSpPr>
        <p:spPr>
          <a:xfrm>
            <a:off x="3434794" y="1023696"/>
            <a:ext cx="1138453" cy="369332"/>
          </a:xfrm>
          <a:prstGeom prst="rect">
            <a:avLst/>
          </a:prstGeom>
        </p:spPr>
        <p:txBody>
          <a:bodyPr wrap="none">
            <a:spAutoFit/>
          </a:bodyPr>
          <a:lstStyle/>
          <a:p>
            <a:r>
              <a:rPr lang="en-US" b="1" dirty="0"/>
              <a:t>r</a:t>
            </a:r>
            <a:r>
              <a:rPr lang="en-US" b="1" baseline="-25000" dirty="0"/>
              <a:t>1 </a:t>
            </a:r>
            <a:r>
              <a:rPr lang="en-US" b="1" dirty="0"/>
              <a:t>= &lt;F</a:t>
            </a:r>
            <a:r>
              <a:rPr lang="en-US" b="1" baseline="30000" dirty="0"/>
              <a:t>2</a:t>
            </a:r>
            <a:r>
              <a:rPr lang="en-US" b="1" dirty="0"/>
              <a:t>C&gt; </a:t>
            </a:r>
            <a:endParaRPr lang="en-US" dirty="0"/>
          </a:p>
        </p:txBody>
      </p:sp>
      <p:sp>
        <p:nvSpPr>
          <p:cNvPr id="18" name="Rectangle 17"/>
          <p:cNvSpPr/>
          <p:nvPr/>
        </p:nvSpPr>
        <p:spPr>
          <a:xfrm>
            <a:off x="3434794" y="1358024"/>
            <a:ext cx="6971786" cy="369332"/>
          </a:xfrm>
          <a:prstGeom prst="rect">
            <a:avLst/>
          </a:prstGeom>
        </p:spPr>
        <p:txBody>
          <a:bodyPr wrap="square">
            <a:spAutoFit/>
          </a:bodyPr>
          <a:lstStyle/>
          <a:p>
            <a:r>
              <a:rPr lang="en-US" b="1" dirty="0"/>
              <a:t>r</a:t>
            </a:r>
            <a:r>
              <a:rPr lang="en-US" b="1" baseline="-25000" dirty="0"/>
              <a:t>2</a:t>
            </a:r>
            <a:r>
              <a:rPr lang="en-US" b="1" dirty="0"/>
              <a:t> = &lt;[c</a:t>
            </a:r>
            <a:r>
              <a:rPr lang="en-US" b="1" baseline="-25000" dirty="0"/>
              <a:t>1</a:t>
            </a:r>
            <a:r>
              <a:rPr lang="en-US" b="1" dirty="0"/>
              <a:t>:age&gt;18, c</a:t>
            </a:r>
            <a:r>
              <a:rPr lang="en-US" b="1" baseline="-25000" dirty="0"/>
              <a:t>2</a:t>
            </a:r>
            <a:r>
              <a:rPr lang="en-US" b="1" dirty="0"/>
              <a:t>:country= Libya, c</a:t>
            </a:r>
            <a:r>
              <a:rPr lang="en-US" b="1" baseline="-25000" dirty="0"/>
              <a:t>3</a:t>
            </a:r>
            <a:r>
              <a:rPr lang="en-US" b="1" dirty="0"/>
              <a:t>:country=USA] :: [((c</a:t>
            </a:r>
            <a:r>
              <a:rPr lang="en-US" b="1" baseline="-25000" dirty="0"/>
              <a:t>2</a:t>
            </a:r>
            <a:r>
              <a:rPr lang="en-US" b="1" dirty="0"/>
              <a:t>|c</a:t>
            </a:r>
            <a:r>
              <a:rPr lang="en-US" b="1" baseline="-25000" dirty="0"/>
              <a:t>3</a:t>
            </a:r>
            <a:r>
              <a:rPr lang="en-US" b="1" dirty="0"/>
              <a:t>)&amp;c</a:t>
            </a:r>
            <a:r>
              <a:rPr lang="en-US" b="1" baseline="-25000" dirty="0"/>
              <a:t>1</a:t>
            </a:r>
            <a:r>
              <a:rPr lang="en-US" b="1" dirty="0"/>
              <a:t>)]&gt; </a:t>
            </a:r>
          </a:p>
        </p:txBody>
      </p:sp>
      <p:sp>
        <p:nvSpPr>
          <p:cNvPr id="20" name="Rectangle 19"/>
          <p:cNvSpPr/>
          <p:nvPr/>
        </p:nvSpPr>
        <p:spPr>
          <a:xfrm>
            <a:off x="896381" y="6443217"/>
            <a:ext cx="11096216" cy="369332"/>
          </a:xfrm>
          <a:prstGeom prst="rect">
            <a:avLst/>
          </a:prstGeom>
        </p:spPr>
        <p:txBody>
          <a:bodyPr wrap="square">
            <a:spAutoFit/>
          </a:bodyPr>
          <a:lstStyle/>
          <a:p>
            <a:r>
              <a:rPr lang="en-US" dirty="0"/>
              <a:t>AMIR-To-Elena = &lt;[a</a:t>
            </a:r>
            <a:r>
              <a:rPr lang="en-US" baseline="-25000" dirty="0"/>
              <a:t>1</a:t>
            </a:r>
            <a:r>
              <a:rPr lang="en-US" dirty="0"/>
              <a:t>:Service Type = babysitter, a</a:t>
            </a:r>
            <a:r>
              <a:rPr lang="en-US" baseline="-25000" dirty="0"/>
              <a:t>2</a:t>
            </a:r>
            <a:r>
              <a:rPr lang="en-US" dirty="0"/>
              <a:t>:Service Action = Online, a</a:t>
            </a:r>
            <a:r>
              <a:rPr lang="en-US" baseline="-25000" dirty="0"/>
              <a:t>3</a:t>
            </a:r>
            <a:r>
              <a:rPr lang="en-US" dirty="0"/>
              <a:t>:Has Hidden =True] :: [((a</a:t>
            </a:r>
            <a:r>
              <a:rPr lang="en-US" baseline="-25000" dirty="0"/>
              <a:t>2</a:t>
            </a:r>
            <a:r>
              <a:rPr lang="en-US" dirty="0"/>
              <a:t>~&amp;a</a:t>
            </a:r>
            <a:r>
              <a:rPr lang="en-US" baseline="-25000" dirty="0"/>
              <a:t>3</a:t>
            </a:r>
            <a:r>
              <a:rPr lang="en-US" dirty="0"/>
              <a:t>~)&amp;a</a:t>
            </a:r>
            <a:r>
              <a:rPr lang="en-US" baseline="-25000" dirty="0"/>
              <a:t>1</a:t>
            </a:r>
            <a:r>
              <a:rPr lang="en-US" dirty="0"/>
              <a:t>)]&gt; </a:t>
            </a:r>
          </a:p>
        </p:txBody>
      </p:sp>
      <p:pic>
        <p:nvPicPr>
          <p:cNvPr id="43" name="Picture 2" descr="https://cp.tispy.net/TiSPY/images_f/sms_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15" y="4880402"/>
            <a:ext cx="956149" cy="95614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s://cp.tispy.net/TiSPY/images_f/sms_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1" y="5645141"/>
            <a:ext cx="956149" cy="95614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BEF3EC61-4797-4E3E-BB0D-11AFECED479C}" type="slidenum">
              <a:rPr lang="en-US" smtClean="0"/>
              <a:t>39</a:t>
            </a:fld>
            <a:endParaRPr lang="en-US"/>
          </a:p>
        </p:txBody>
      </p:sp>
      <p:sp>
        <p:nvSpPr>
          <p:cNvPr id="46" name="Title 1">
            <a:extLst>
              <a:ext uri="{FF2B5EF4-FFF2-40B4-BE49-F238E27FC236}">
                <a16:creationId xmlns:a16="http://schemas.microsoft.com/office/drawing/2014/main" id="{12C64FBD-AEF8-4B82-BC96-1F6ACC53C1A6}"/>
              </a:ext>
            </a:extLst>
          </p:cNvPr>
          <p:cNvSpPr>
            <a:spLocks noGrp="1"/>
          </p:cNvSpPr>
          <p:nvPr>
            <p:ph type="title"/>
          </p:nvPr>
        </p:nvSpPr>
        <p:spPr>
          <a:xfrm>
            <a:off x="169985" y="56076"/>
            <a:ext cx="12022015" cy="1325563"/>
          </a:xfrm>
        </p:spPr>
        <p:txBody>
          <a:bodyPr/>
          <a:lstStyle/>
          <a:p>
            <a:r>
              <a:rPr lang="en-US" b="1" dirty="0"/>
              <a:t>I-need Dissemination Phase: David Forwards to Adam</a:t>
            </a:r>
            <a:endParaRPr lang="en-US" dirty="0"/>
          </a:p>
        </p:txBody>
      </p:sp>
    </p:spTree>
    <p:extLst>
      <p:ext uri="{BB962C8B-B14F-4D97-AF65-F5344CB8AC3E}">
        <p14:creationId xmlns:p14="http://schemas.microsoft.com/office/powerpoint/2010/main" val="128038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Real Example (1) of Social Routing</a:t>
            </a:r>
          </a:p>
        </p:txBody>
      </p:sp>
      <p:sp>
        <p:nvSpPr>
          <p:cNvPr id="3" name="Content Placeholder 2"/>
          <p:cNvSpPr>
            <a:spLocks noGrp="1"/>
          </p:cNvSpPr>
          <p:nvPr>
            <p:ph idx="1"/>
          </p:nvPr>
        </p:nvSpPr>
        <p:spPr>
          <a:xfrm>
            <a:off x="838200" y="1825625"/>
            <a:ext cx="10515600" cy="4736540"/>
          </a:xfrm>
        </p:spPr>
        <p:txBody>
          <a:bodyPr>
            <a:normAutofit/>
          </a:bodyPr>
          <a:lstStyle/>
          <a:p>
            <a:pPr marL="0" indent="0" algn="justLow">
              <a:buNone/>
            </a:pPr>
            <a:r>
              <a:rPr lang="en-US" dirty="0"/>
              <a:t>The only country in Arab nation speaks formal Arabic is Mauritania. I was </a:t>
            </a:r>
            <a:r>
              <a:rPr lang="en-US" i="1" dirty="0">
                <a:solidFill>
                  <a:srgbClr val="FF0000"/>
                </a:solidFill>
              </a:rPr>
              <a:t>looking for Arabic teacher from </a:t>
            </a:r>
            <a:r>
              <a:rPr lang="en-US" b="1" i="1" dirty="0">
                <a:solidFill>
                  <a:srgbClr val="FF0000"/>
                </a:solidFill>
              </a:rPr>
              <a:t>Mauritania</a:t>
            </a:r>
            <a:r>
              <a:rPr lang="en-US" i="1" dirty="0">
                <a:solidFill>
                  <a:srgbClr val="FF0000"/>
                </a:solidFill>
              </a:rPr>
              <a:t> to teach my kids</a:t>
            </a:r>
            <a:r>
              <a:rPr lang="en-US" dirty="0"/>
              <a:t>. I do not need to be in trouble with some one I do not know.</a:t>
            </a:r>
          </a:p>
          <a:p>
            <a:pPr algn="justLow"/>
            <a:r>
              <a:rPr lang="en-US" dirty="0"/>
              <a:t>My Explicit Requirements:</a:t>
            </a:r>
          </a:p>
          <a:p>
            <a:pPr lvl="1" algn="justLow"/>
            <a:r>
              <a:rPr lang="en-US" dirty="0"/>
              <a:t>Arabic Teacher</a:t>
            </a:r>
          </a:p>
          <a:p>
            <a:pPr lvl="1" algn="justLow"/>
            <a:r>
              <a:rPr lang="en-US" dirty="0"/>
              <a:t>Must be from Mauritania</a:t>
            </a:r>
          </a:p>
          <a:p>
            <a:pPr lvl="1" algn="justLow"/>
            <a:r>
              <a:rPr lang="en-US" dirty="0"/>
              <a:t>Paid</a:t>
            </a:r>
          </a:p>
          <a:p>
            <a:pPr lvl="1" algn="justLow"/>
            <a:r>
              <a:rPr lang="en-US" dirty="0"/>
              <a:t>High Trust</a:t>
            </a:r>
          </a:p>
          <a:p>
            <a:pPr algn="justLow"/>
            <a:r>
              <a:rPr lang="en-US" dirty="0"/>
              <a:t>My Implicit Requirements:</a:t>
            </a:r>
          </a:p>
          <a:p>
            <a:pPr lvl="1" algn="justLow"/>
            <a:r>
              <a:rPr lang="en-US" dirty="0"/>
              <a:t>Gender (M/F)</a:t>
            </a:r>
          </a:p>
          <a:p>
            <a:pPr lvl="1" algn="justLow"/>
            <a:r>
              <a:rPr lang="en-US" dirty="0"/>
              <a:t>Age &gt;30</a:t>
            </a:r>
          </a:p>
          <a:p>
            <a:pPr marL="0" indent="0" algn="justLow">
              <a:buNone/>
            </a:pPr>
            <a:endParaRPr lang="en-US" dirty="0"/>
          </a:p>
          <a:p>
            <a:pPr marL="0" indent="0" algn="justLow">
              <a:buNone/>
            </a:pPr>
            <a:endParaRPr lang="en-US" dirty="0"/>
          </a:p>
        </p:txBody>
      </p:sp>
      <p:sp>
        <p:nvSpPr>
          <p:cNvPr id="4" name="Slide Number Placeholder 3"/>
          <p:cNvSpPr>
            <a:spLocks noGrp="1"/>
          </p:cNvSpPr>
          <p:nvPr>
            <p:ph type="sldNum" sz="quarter" idx="12"/>
          </p:nvPr>
        </p:nvSpPr>
        <p:spPr/>
        <p:txBody>
          <a:bodyPr/>
          <a:lstStyle/>
          <a:p>
            <a:fld id="{BEF3EC61-4797-4E3E-BB0D-11AFECED479C}" type="slidenum">
              <a:rPr lang="en-US" smtClean="0"/>
              <a:t>4</a:t>
            </a:fld>
            <a:endParaRPr lang="en-US"/>
          </a:p>
        </p:txBody>
      </p:sp>
      <p:pic>
        <p:nvPicPr>
          <p:cNvPr id="8" name="Picture 7"/>
          <p:cNvPicPr>
            <a:picLocks noChangeAspect="1"/>
          </p:cNvPicPr>
          <p:nvPr/>
        </p:nvPicPr>
        <p:blipFill>
          <a:blip r:embed="rId3"/>
          <a:stretch>
            <a:fillRect/>
          </a:stretch>
        </p:blipFill>
        <p:spPr>
          <a:xfrm>
            <a:off x="5136775" y="3141696"/>
            <a:ext cx="5782701" cy="3252769"/>
          </a:xfrm>
          <a:prstGeom prst="rect">
            <a:avLst/>
          </a:prstGeom>
        </p:spPr>
      </p:pic>
      <p:sp>
        <p:nvSpPr>
          <p:cNvPr id="10" name="Left Arrow 9"/>
          <p:cNvSpPr/>
          <p:nvPr/>
        </p:nvSpPr>
        <p:spPr>
          <a:xfrm rot="12460077">
            <a:off x="6858716" y="4213399"/>
            <a:ext cx="602547" cy="439937"/>
          </a:xfrm>
          <a:prstGeom prst="leftArrow">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38330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9053" y="1531413"/>
            <a:ext cx="2650490" cy="1200329"/>
          </a:xfrm>
          <a:prstGeom prst="rect">
            <a:avLst/>
          </a:prstGeom>
        </p:spPr>
        <p:txBody>
          <a:bodyPr wrap="square">
            <a:spAutoFit/>
          </a:bodyPr>
          <a:lstStyle/>
          <a:p>
            <a:r>
              <a:rPr lang="en-US" dirty="0">
                <a:solidFill>
                  <a:srgbClr val="FF0000"/>
                </a:solidFill>
              </a:rPr>
              <a:t>George, Elena, and Alice do not hide connectivity information (they use real Identities).</a:t>
            </a:r>
          </a:p>
        </p:txBody>
      </p:sp>
      <p:sp>
        <p:nvSpPr>
          <p:cNvPr id="5" name="Oval 4"/>
          <p:cNvSpPr/>
          <p:nvPr/>
        </p:nvSpPr>
        <p:spPr>
          <a:xfrm>
            <a:off x="744918" y="5511052"/>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p:txBody>
      </p:sp>
      <p:cxnSp>
        <p:nvCxnSpPr>
          <p:cNvPr id="6" name="Straight Arrow Connector 5"/>
          <p:cNvCxnSpPr/>
          <p:nvPr/>
        </p:nvCxnSpPr>
        <p:spPr>
          <a:xfrm flipH="1" flipV="1">
            <a:off x="7895814" y="2579732"/>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895813" y="4749051"/>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35833" y="2579732"/>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35833" y="4749051"/>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653178"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p:txBody>
      </p:sp>
      <p:sp>
        <p:nvSpPr>
          <p:cNvPr id="11" name="Oval 10"/>
          <p:cNvSpPr/>
          <p:nvPr/>
        </p:nvSpPr>
        <p:spPr>
          <a:xfrm>
            <a:off x="6333714" y="2126183"/>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p:txBody>
      </p:sp>
      <p:sp>
        <p:nvSpPr>
          <p:cNvPr id="12" name="Oval 11"/>
          <p:cNvSpPr/>
          <p:nvPr/>
        </p:nvSpPr>
        <p:spPr>
          <a:xfrm>
            <a:off x="6333713" y="552660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p:txBody>
      </p:sp>
      <p:sp>
        <p:nvSpPr>
          <p:cNvPr id="13" name="Oval 12"/>
          <p:cNvSpPr/>
          <p:nvPr/>
        </p:nvSpPr>
        <p:spPr>
          <a:xfrm>
            <a:off x="3454783"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p:txBody>
      </p:sp>
      <p:cxnSp>
        <p:nvCxnSpPr>
          <p:cNvPr id="15" name="Straight Arrow Connector 14"/>
          <p:cNvCxnSpPr>
            <a:stCxn id="13" idx="3"/>
          </p:cNvCxnSpPr>
          <p:nvPr/>
        </p:nvCxnSpPr>
        <p:spPr>
          <a:xfrm flipH="1">
            <a:off x="2307020" y="4627210"/>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0" y="5078758"/>
            <a:ext cx="1701684" cy="369332"/>
          </a:xfrm>
          <a:prstGeom prst="rect">
            <a:avLst/>
          </a:prstGeom>
        </p:spPr>
        <p:txBody>
          <a:bodyPr wrap="none">
            <a:spAutoFit/>
          </a:bodyPr>
          <a:lstStyle/>
          <a:p>
            <a:r>
              <a:rPr lang="en-US" dirty="0"/>
              <a:t>Service Provider</a:t>
            </a:r>
          </a:p>
        </p:txBody>
      </p:sp>
      <p:sp>
        <p:nvSpPr>
          <p:cNvPr id="16" name="Rectangle 15"/>
          <p:cNvSpPr/>
          <p:nvPr/>
        </p:nvSpPr>
        <p:spPr>
          <a:xfrm>
            <a:off x="10200228" y="3341733"/>
            <a:ext cx="1869935" cy="369332"/>
          </a:xfrm>
          <a:prstGeom prst="rect">
            <a:avLst/>
          </a:prstGeom>
        </p:spPr>
        <p:txBody>
          <a:bodyPr wrap="none">
            <a:spAutoFit/>
          </a:bodyPr>
          <a:lstStyle/>
          <a:p>
            <a:r>
              <a:rPr lang="en-US" dirty="0"/>
              <a:t>Service Consumer</a:t>
            </a:r>
          </a:p>
        </p:txBody>
      </p:sp>
      <p:sp>
        <p:nvSpPr>
          <p:cNvPr id="4" name="Rectangle 3"/>
          <p:cNvSpPr/>
          <p:nvPr/>
        </p:nvSpPr>
        <p:spPr>
          <a:xfrm>
            <a:off x="3360281" y="2025144"/>
            <a:ext cx="4745904" cy="4521511"/>
          </a:xfrm>
          <a:prstGeom prst="rect">
            <a:avLst/>
          </a:prstGeom>
          <a:noFill/>
          <a:ln w="254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9184" y="1641520"/>
            <a:ext cx="1970539" cy="369332"/>
          </a:xfrm>
          <a:prstGeom prst="rect">
            <a:avLst/>
          </a:prstGeom>
        </p:spPr>
        <p:txBody>
          <a:bodyPr wrap="none">
            <a:spAutoFit/>
          </a:bodyPr>
          <a:lstStyle/>
          <a:p>
            <a:r>
              <a:rPr lang="en-US" dirty="0"/>
              <a:t>Service Forwarders</a:t>
            </a:r>
          </a:p>
        </p:txBody>
      </p:sp>
      <p:sp>
        <p:nvSpPr>
          <p:cNvPr id="2" name="Slide Number Placeholder 1"/>
          <p:cNvSpPr>
            <a:spLocks noGrp="1"/>
          </p:cNvSpPr>
          <p:nvPr>
            <p:ph type="sldNum" sz="quarter" idx="12"/>
          </p:nvPr>
        </p:nvSpPr>
        <p:spPr/>
        <p:txBody>
          <a:bodyPr/>
          <a:lstStyle/>
          <a:p>
            <a:fld id="{BEF3EC61-4797-4E3E-BB0D-11AFECED479C}" type="slidenum">
              <a:rPr lang="en-US" smtClean="0"/>
              <a:t>40</a:t>
            </a:fld>
            <a:endParaRPr lang="en-US"/>
          </a:p>
        </p:txBody>
      </p:sp>
      <p:sp>
        <p:nvSpPr>
          <p:cNvPr id="20" name="Rectangle 19">
            <a:extLst>
              <a:ext uri="{FF2B5EF4-FFF2-40B4-BE49-F238E27FC236}">
                <a16:creationId xmlns:a16="http://schemas.microsoft.com/office/drawing/2014/main" id="{1CCD5FF5-9FEE-4755-B284-89A97BA54C0C}"/>
              </a:ext>
            </a:extLst>
          </p:cNvPr>
          <p:cNvSpPr/>
          <p:nvPr/>
        </p:nvSpPr>
        <p:spPr>
          <a:xfrm>
            <a:off x="149952" y="4514279"/>
            <a:ext cx="2099357" cy="338554"/>
          </a:xfrm>
          <a:prstGeom prst="rect">
            <a:avLst/>
          </a:prstGeom>
        </p:spPr>
        <p:txBody>
          <a:bodyPr wrap="none">
            <a:spAutoFit/>
          </a:bodyPr>
          <a:lstStyle/>
          <a:p>
            <a:r>
              <a:rPr lang="en-US" sz="1600" b="1" dirty="0">
                <a:solidFill>
                  <a:srgbClr val="FF5050"/>
                </a:solidFill>
              </a:rPr>
              <a:t>Create I-have Message</a:t>
            </a:r>
          </a:p>
        </p:txBody>
      </p:sp>
      <p:pic>
        <p:nvPicPr>
          <p:cNvPr id="21" name="Picture 16" descr="http://www.free-icons-download.net/images/green-message-icon-2149.png">
            <a:extLst>
              <a:ext uri="{FF2B5EF4-FFF2-40B4-BE49-F238E27FC236}">
                <a16:creationId xmlns:a16="http://schemas.microsoft.com/office/drawing/2014/main" id="{E69EFE8B-1525-4F45-B3CF-E8152C1B18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794" y="4813481"/>
            <a:ext cx="388888" cy="388888"/>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FA77DEB0-CD1B-4BC1-AAB3-7D9CE5E0FB1E}"/>
              </a:ext>
            </a:extLst>
          </p:cNvPr>
          <p:cNvSpPr>
            <a:spLocks noGrp="1"/>
          </p:cNvSpPr>
          <p:nvPr>
            <p:ph type="title"/>
          </p:nvPr>
        </p:nvSpPr>
        <p:spPr>
          <a:xfrm>
            <a:off x="792480" y="56076"/>
            <a:ext cx="10937240" cy="1325563"/>
          </a:xfrm>
        </p:spPr>
        <p:txBody>
          <a:bodyPr/>
          <a:lstStyle/>
          <a:p>
            <a:r>
              <a:rPr lang="en-US" b="1" dirty="0"/>
              <a:t>I-have Dissemination Phase: Adam Creates </a:t>
            </a:r>
            <a:r>
              <a:rPr lang="en-US" b="1" dirty="0" err="1"/>
              <a:t>Msg</a:t>
            </a:r>
            <a:endParaRPr lang="en-US" dirty="0"/>
          </a:p>
        </p:txBody>
      </p:sp>
    </p:spTree>
    <p:extLst>
      <p:ext uri="{BB962C8B-B14F-4D97-AF65-F5344CB8AC3E}">
        <p14:creationId xmlns:p14="http://schemas.microsoft.com/office/powerpoint/2010/main" val="87836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9053" y="1531413"/>
            <a:ext cx="2650490" cy="1200329"/>
          </a:xfrm>
          <a:prstGeom prst="rect">
            <a:avLst/>
          </a:prstGeom>
        </p:spPr>
        <p:txBody>
          <a:bodyPr wrap="square">
            <a:spAutoFit/>
          </a:bodyPr>
          <a:lstStyle/>
          <a:p>
            <a:r>
              <a:rPr lang="en-US" dirty="0">
                <a:solidFill>
                  <a:srgbClr val="FF0000"/>
                </a:solidFill>
              </a:rPr>
              <a:t>George, Elena, and Alice do not hide connectivity information (they use real Identities).</a:t>
            </a:r>
          </a:p>
        </p:txBody>
      </p:sp>
      <p:sp>
        <p:nvSpPr>
          <p:cNvPr id="5" name="Oval 4"/>
          <p:cNvSpPr/>
          <p:nvPr/>
        </p:nvSpPr>
        <p:spPr>
          <a:xfrm>
            <a:off x="744918" y="5511052"/>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p:txBody>
      </p:sp>
      <p:cxnSp>
        <p:nvCxnSpPr>
          <p:cNvPr id="6" name="Straight Arrow Connector 5"/>
          <p:cNvCxnSpPr/>
          <p:nvPr/>
        </p:nvCxnSpPr>
        <p:spPr>
          <a:xfrm flipH="1" flipV="1">
            <a:off x="7895814" y="2579732"/>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895813" y="4749051"/>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35833" y="2579732"/>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35833" y="4749051"/>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653178"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p:txBody>
      </p:sp>
      <p:sp>
        <p:nvSpPr>
          <p:cNvPr id="11" name="Oval 10"/>
          <p:cNvSpPr/>
          <p:nvPr/>
        </p:nvSpPr>
        <p:spPr>
          <a:xfrm>
            <a:off x="6333714" y="2126183"/>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p:txBody>
      </p:sp>
      <p:sp>
        <p:nvSpPr>
          <p:cNvPr id="12" name="Oval 11"/>
          <p:cNvSpPr/>
          <p:nvPr/>
        </p:nvSpPr>
        <p:spPr>
          <a:xfrm>
            <a:off x="6333713" y="552660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p:txBody>
      </p:sp>
      <p:sp>
        <p:nvSpPr>
          <p:cNvPr id="13" name="Oval 12"/>
          <p:cNvSpPr/>
          <p:nvPr/>
        </p:nvSpPr>
        <p:spPr>
          <a:xfrm>
            <a:off x="3454783"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p:txBody>
      </p:sp>
      <p:cxnSp>
        <p:nvCxnSpPr>
          <p:cNvPr id="15" name="Straight Arrow Connector 14"/>
          <p:cNvCxnSpPr>
            <a:stCxn id="13" idx="3"/>
          </p:cNvCxnSpPr>
          <p:nvPr/>
        </p:nvCxnSpPr>
        <p:spPr>
          <a:xfrm flipH="1">
            <a:off x="2307020" y="4627210"/>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0" y="5078758"/>
            <a:ext cx="1701684" cy="369332"/>
          </a:xfrm>
          <a:prstGeom prst="rect">
            <a:avLst/>
          </a:prstGeom>
        </p:spPr>
        <p:txBody>
          <a:bodyPr wrap="none">
            <a:spAutoFit/>
          </a:bodyPr>
          <a:lstStyle/>
          <a:p>
            <a:r>
              <a:rPr lang="en-US" dirty="0"/>
              <a:t>Service Provider</a:t>
            </a:r>
          </a:p>
        </p:txBody>
      </p:sp>
      <p:sp>
        <p:nvSpPr>
          <p:cNvPr id="16" name="Rectangle 15"/>
          <p:cNvSpPr/>
          <p:nvPr/>
        </p:nvSpPr>
        <p:spPr>
          <a:xfrm>
            <a:off x="10200228" y="3341733"/>
            <a:ext cx="1869935" cy="369332"/>
          </a:xfrm>
          <a:prstGeom prst="rect">
            <a:avLst/>
          </a:prstGeom>
        </p:spPr>
        <p:txBody>
          <a:bodyPr wrap="none">
            <a:spAutoFit/>
          </a:bodyPr>
          <a:lstStyle/>
          <a:p>
            <a:r>
              <a:rPr lang="en-US" dirty="0"/>
              <a:t>Service Consumer</a:t>
            </a:r>
          </a:p>
        </p:txBody>
      </p:sp>
      <p:sp>
        <p:nvSpPr>
          <p:cNvPr id="4" name="Rectangle 3"/>
          <p:cNvSpPr/>
          <p:nvPr/>
        </p:nvSpPr>
        <p:spPr>
          <a:xfrm>
            <a:off x="3360281" y="2025144"/>
            <a:ext cx="4745904" cy="4521511"/>
          </a:xfrm>
          <a:prstGeom prst="rect">
            <a:avLst/>
          </a:prstGeom>
          <a:noFill/>
          <a:ln w="254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9184" y="1641520"/>
            <a:ext cx="1970539" cy="369332"/>
          </a:xfrm>
          <a:prstGeom prst="rect">
            <a:avLst/>
          </a:prstGeom>
        </p:spPr>
        <p:txBody>
          <a:bodyPr wrap="none">
            <a:spAutoFit/>
          </a:bodyPr>
          <a:lstStyle/>
          <a:p>
            <a:r>
              <a:rPr lang="en-US" dirty="0"/>
              <a:t>Service Forwarders</a:t>
            </a:r>
          </a:p>
        </p:txBody>
      </p:sp>
      <p:sp>
        <p:nvSpPr>
          <p:cNvPr id="2" name="Slide Number Placeholder 1"/>
          <p:cNvSpPr>
            <a:spLocks noGrp="1"/>
          </p:cNvSpPr>
          <p:nvPr>
            <p:ph type="sldNum" sz="quarter" idx="12"/>
          </p:nvPr>
        </p:nvSpPr>
        <p:spPr/>
        <p:txBody>
          <a:bodyPr/>
          <a:lstStyle/>
          <a:p>
            <a:fld id="{BEF3EC61-4797-4E3E-BB0D-11AFECED479C}" type="slidenum">
              <a:rPr lang="en-US" smtClean="0"/>
              <a:t>41</a:t>
            </a:fld>
            <a:endParaRPr lang="en-US"/>
          </a:p>
        </p:txBody>
      </p:sp>
      <p:sp>
        <p:nvSpPr>
          <p:cNvPr id="20" name="Rectangle 19">
            <a:extLst>
              <a:ext uri="{FF2B5EF4-FFF2-40B4-BE49-F238E27FC236}">
                <a16:creationId xmlns:a16="http://schemas.microsoft.com/office/drawing/2014/main" id="{1CCD5FF5-9FEE-4755-B284-89A97BA54C0C}"/>
              </a:ext>
            </a:extLst>
          </p:cNvPr>
          <p:cNvSpPr/>
          <p:nvPr/>
        </p:nvSpPr>
        <p:spPr>
          <a:xfrm>
            <a:off x="149952" y="4514279"/>
            <a:ext cx="2099357" cy="338554"/>
          </a:xfrm>
          <a:prstGeom prst="rect">
            <a:avLst/>
          </a:prstGeom>
        </p:spPr>
        <p:txBody>
          <a:bodyPr wrap="none">
            <a:spAutoFit/>
          </a:bodyPr>
          <a:lstStyle/>
          <a:p>
            <a:r>
              <a:rPr lang="en-US" sz="1600" b="1" dirty="0">
                <a:solidFill>
                  <a:srgbClr val="FF5050"/>
                </a:solidFill>
              </a:rPr>
              <a:t>Create I-have Message</a:t>
            </a:r>
          </a:p>
        </p:txBody>
      </p:sp>
      <p:pic>
        <p:nvPicPr>
          <p:cNvPr id="21" name="Picture 16" descr="http://www.free-icons-download.net/images/green-message-icon-2149.png">
            <a:extLst>
              <a:ext uri="{FF2B5EF4-FFF2-40B4-BE49-F238E27FC236}">
                <a16:creationId xmlns:a16="http://schemas.microsoft.com/office/drawing/2014/main" id="{E69EFE8B-1525-4F45-B3CF-E8152C1B18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794" y="4813481"/>
            <a:ext cx="388888" cy="388888"/>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FA77DEB0-CD1B-4BC1-AAB3-7D9CE5E0FB1E}"/>
              </a:ext>
            </a:extLst>
          </p:cNvPr>
          <p:cNvSpPr>
            <a:spLocks noGrp="1"/>
          </p:cNvSpPr>
          <p:nvPr>
            <p:ph type="title"/>
          </p:nvPr>
        </p:nvSpPr>
        <p:spPr>
          <a:xfrm>
            <a:off x="792480" y="56076"/>
            <a:ext cx="10937240" cy="1325563"/>
          </a:xfrm>
        </p:spPr>
        <p:txBody>
          <a:bodyPr/>
          <a:lstStyle/>
          <a:p>
            <a:r>
              <a:rPr lang="en-US" b="1" dirty="0"/>
              <a:t>I-have Dissemination Phase: Adam Creates </a:t>
            </a:r>
            <a:r>
              <a:rPr lang="en-US" b="1" dirty="0" err="1"/>
              <a:t>Msg</a:t>
            </a:r>
            <a:endParaRPr lang="en-US" dirty="0"/>
          </a:p>
        </p:txBody>
      </p:sp>
      <p:pic>
        <p:nvPicPr>
          <p:cNvPr id="23" name="Picture 22">
            <a:extLst>
              <a:ext uri="{FF2B5EF4-FFF2-40B4-BE49-F238E27FC236}">
                <a16:creationId xmlns:a16="http://schemas.microsoft.com/office/drawing/2014/main" id="{48B5B4B1-BF38-4AE7-9B2A-A867873425D6}"/>
              </a:ext>
            </a:extLst>
          </p:cNvPr>
          <p:cNvPicPr>
            <a:picLocks noChangeAspect="1"/>
          </p:cNvPicPr>
          <p:nvPr/>
        </p:nvPicPr>
        <p:blipFill>
          <a:blip r:embed="rId4"/>
          <a:stretch>
            <a:fillRect/>
          </a:stretch>
        </p:blipFill>
        <p:spPr>
          <a:xfrm>
            <a:off x="3343248" y="957546"/>
            <a:ext cx="7011090" cy="2909115"/>
          </a:xfrm>
          <a:prstGeom prst="rect">
            <a:avLst/>
          </a:prstGeom>
        </p:spPr>
      </p:pic>
    </p:spTree>
    <p:extLst>
      <p:ext uri="{BB962C8B-B14F-4D97-AF65-F5344CB8AC3E}">
        <p14:creationId xmlns:p14="http://schemas.microsoft.com/office/powerpoint/2010/main" val="11486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9053" y="1531413"/>
            <a:ext cx="2650490" cy="1200329"/>
          </a:xfrm>
          <a:prstGeom prst="rect">
            <a:avLst/>
          </a:prstGeom>
        </p:spPr>
        <p:txBody>
          <a:bodyPr wrap="square">
            <a:spAutoFit/>
          </a:bodyPr>
          <a:lstStyle/>
          <a:p>
            <a:r>
              <a:rPr lang="en-US" dirty="0">
                <a:solidFill>
                  <a:srgbClr val="FF0000"/>
                </a:solidFill>
              </a:rPr>
              <a:t>George, Elena, and Alice do not hide connectivity information (they use real Identities).</a:t>
            </a:r>
          </a:p>
        </p:txBody>
      </p:sp>
      <p:sp>
        <p:nvSpPr>
          <p:cNvPr id="5" name="Oval 4"/>
          <p:cNvSpPr/>
          <p:nvPr/>
        </p:nvSpPr>
        <p:spPr>
          <a:xfrm>
            <a:off x="744918" y="5511052"/>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p:txBody>
      </p:sp>
      <p:cxnSp>
        <p:nvCxnSpPr>
          <p:cNvPr id="6" name="Straight Arrow Connector 5"/>
          <p:cNvCxnSpPr/>
          <p:nvPr/>
        </p:nvCxnSpPr>
        <p:spPr>
          <a:xfrm flipH="1" flipV="1">
            <a:off x="7895814" y="2579732"/>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895813" y="4749051"/>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35833" y="2579732"/>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35833" y="4749051"/>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653178"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p:txBody>
      </p:sp>
      <p:sp>
        <p:nvSpPr>
          <p:cNvPr id="11" name="Oval 10"/>
          <p:cNvSpPr/>
          <p:nvPr/>
        </p:nvSpPr>
        <p:spPr>
          <a:xfrm>
            <a:off x="6333714" y="2126183"/>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p:txBody>
      </p:sp>
      <p:sp>
        <p:nvSpPr>
          <p:cNvPr id="12" name="Oval 11"/>
          <p:cNvSpPr/>
          <p:nvPr/>
        </p:nvSpPr>
        <p:spPr>
          <a:xfrm>
            <a:off x="6333713" y="552660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p:txBody>
      </p:sp>
      <p:sp>
        <p:nvSpPr>
          <p:cNvPr id="13" name="Oval 12"/>
          <p:cNvSpPr/>
          <p:nvPr/>
        </p:nvSpPr>
        <p:spPr>
          <a:xfrm>
            <a:off x="3454783"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p:txBody>
      </p:sp>
      <p:cxnSp>
        <p:nvCxnSpPr>
          <p:cNvPr id="15" name="Straight Arrow Connector 14"/>
          <p:cNvCxnSpPr>
            <a:stCxn id="13" idx="3"/>
          </p:cNvCxnSpPr>
          <p:nvPr/>
        </p:nvCxnSpPr>
        <p:spPr>
          <a:xfrm flipH="1">
            <a:off x="2307020" y="4627210"/>
            <a:ext cx="1376527" cy="136850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0" y="5078758"/>
            <a:ext cx="1701684" cy="369332"/>
          </a:xfrm>
          <a:prstGeom prst="rect">
            <a:avLst/>
          </a:prstGeom>
        </p:spPr>
        <p:txBody>
          <a:bodyPr wrap="none">
            <a:spAutoFit/>
          </a:bodyPr>
          <a:lstStyle/>
          <a:p>
            <a:r>
              <a:rPr lang="en-US" dirty="0"/>
              <a:t>Service Provider</a:t>
            </a:r>
          </a:p>
        </p:txBody>
      </p:sp>
      <p:sp>
        <p:nvSpPr>
          <p:cNvPr id="16" name="Rectangle 15"/>
          <p:cNvSpPr/>
          <p:nvPr/>
        </p:nvSpPr>
        <p:spPr>
          <a:xfrm>
            <a:off x="10200228" y="3341733"/>
            <a:ext cx="1869935" cy="369332"/>
          </a:xfrm>
          <a:prstGeom prst="rect">
            <a:avLst/>
          </a:prstGeom>
        </p:spPr>
        <p:txBody>
          <a:bodyPr wrap="none">
            <a:spAutoFit/>
          </a:bodyPr>
          <a:lstStyle/>
          <a:p>
            <a:r>
              <a:rPr lang="en-US" dirty="0"/>
              <a:t>Service Consumer</a:t>
            </a:r>
          </a:p>
        </p:txBody>
      </p:sp>
      <p:sp>
        <p:nvSpPr>
          <p:cNvPr id="4" name="Rectangle 3"/>
          <p:cNvSpPr/>
          <p:nvPr/>
        </p:nvSpPr>
        <p:spPr>
          <a:xfrm>
            <a:off x="3360281" y="2025144"/>
            <a:ext cx="4745904" cy="4521511"/>
          </a:xfrm>
          <a:prstGeom prst="rect">
            <a:avLst/>
          </a:prstGeom>
          <a:noFill/>
          <a:ln w="254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9184" y="1641520"/>
            <a:ext cx="1970539" cy="369332"/>
          </a:xfrm>
          <a:prstGeom prst="rect">
            <a:avLst/>
          </a:prstGeom>
        </p:spPr>
        <p:txBody>
          <a:bodyPr wrap="none">
            <a:spAutoFit/>
          </a:bodyPr>
          <a:lstStyle/>
          <a:p>
            <a:r>
              <a:rPr lang="en-US" dirty="0"/>
              <a:t>Service Forwarders</a:t>
            </a:r>
          </a:p>
        </p:txBody>
      </p:sp>
      <p:sp>
        <p:nvSpPr>
          <p:cNvPr id="2" name="Slide Number Placeholder 1"/>
          <p:cNvSpPr>
            <a:spLocks noGrp="1"/>
          </p:cNvSpPr>
          <p:nvPr>
            <p:ph type="sldNum" sz="quarter" idx="12"/>
          </p:nvPr>
        </p:nvSpPr>
        <p:spPr/>
        <p:txBody>
          <a:bodyPr/>
          <a:lstStyle/>
          <a:p>
            <a:fld id="{BEF3EC61-4797-4E3E-BB0D-11AFECED479C}" type="slidenum">
              <a:rPr lang="en-US" smtClean="0"/>
              <a:t>42</a:t>
            </a:fld>
            <a:endParaRPr lang="en-US"/>
          </a:p>
        </p:txBody>
      </p:sp>
      <p:sp>
        <p:nvSpPr>
          <p:cNvPr id="34" name="Title 1">
            <a:extLst>
              <a:ext uri="{FF2B5EF4-FFF2-40B4-BE49-F238E27FC236}">
                <a16:creationId xmlns:a16="http://schemas.microsoft.com/office/drawing/2014/main" id="{FA77DEB0-CD1B-4BC1-AAB3-7D9CE5E0FB1E}"/>
              </a:ext>
            </a:extLst>
          </p:cNvPr>
          <p:cNvSpPr>
            <a:spLocks noGrp="1"/>
          </p:cNvSpPr>
          <p:nvPr>
            <p:ph type="title"/>
          </p:nvPr>
        </p:nvSpPr>
        <p:spPr>
          <a:xfrm>
            <a:off x="792480" y="56076"/>
            <a:ext cx="11194366" cy="1325563"/>
          </a:xfrm>
        </p:spPr>
        <p:txBody>
          <a:bodyPr/>
          <a:lstStyle/>
          <a:p>
            <a:r>
              <a:rPr lang="en-US" b="1" dirty="0"/>
              <a:t>I-have Dissemination Phase: Adam chooses Path</a:t>
            </a:r>
            <a:endParaRPr lang="en-US" dirty="0"/>
          </a:p>
        </p:txBody>
      </p:sp>
      <p:pic>
        <p:nvPicPr>
          <p:cNvPr id="23" name="Picture 16" descr="http://www.free-icons-download.net/images/green-message-icon-2149.png">
            <a:extLst>
              <a:ext uri="{FF2B5EF4-FFF2-40B4-BE49-F238E27FC236}">
                <a16:creationId xmlns:a16="http://schemas.microsoft.com/office/drawing/2014/main" id="{FD303F43-31BB-437B-B3F0-67BFBEAFB9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794" y="4813481"/>
            <a:ext cx="388888" cy="3888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24B9CA2D-CB78-47FC-8D15-C979B6DB5213}"/>
              </a:ext>
            </a:extLst>
          </p:cNvPr>
          <p:cNvPicPr>
            <a:picLocks noChangeAspect="1"/>
          </p:cNvPicPr>
          <p:nvPr/>
        </p:nvPicPr>
        <p:blipFill>
          <a:blip r:embed="rId4"/>
          <a:stretch>
            <a:fillRect/>
          </a:stretch>
        </p:blipFill>
        <p:spPr>
          <a:xfrm>
            <a:off x="3343248" y="957546"/>
            <a:ext cx="7011090" cy="2909115"/>
          </a:xfrm>
          <a:prstGeom prst="rect">
            <a:avLst/>
          </a:prstGeom>
        </p:spPr>
      </p:pic>
      <p:sp>
        <p:nvSpPr>
          <p:cNvPr id="24" name="Left Arrow 14">
            <a:extLst>
              <a:ext uri="{FF2B5EF4-FFF2-40B4-BE49-F238E27FC236}">
                <a16:creationId xmlns:a16="http://schemas.microsoft.com/office/drawing/2014/main" id="{3645E571-0D43-45A1-9B57-C0106AFA2A44}"/>
              </a:ext>
            </a:extLst>
          </p:cNvPr>
          <p:cNvSpPr/>
          <p:nvPr/>
        </p:nvSpPr>
        <p:spPr>
          <a:xfrm rot="10800000" flipV="1">
            <a:off x="6212808" y="3511621"/>
            <a:ext cx="524610" cy="369332"/>
          </a:xfrm>
          <a:prstGeom prst="left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60866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44918" y="5511052"/>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p:txBody>
      </p:sp>
      <p:cxnSp>
        <p:nvCxnSpPr>
          <p:cNvPr id="6" name="Straight Arrow Connector 5"/>
          <p:cNvCxnSpPr/>
          <p:nvPr/>
        </p:nvCxnSpPr>
        <p:spPr>
          <a:xfrm flipH="1" flipV="1">
            <a:off x="7895814" y="2579732"/>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895813" y="4749051"/>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35833" y="2579732"/>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35833" y="4749051"/>
            <a:ext cx="2097879"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653178"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p:txBody>
      </p:sp>
      <p:sp>
        <p:nvSpPr>
          <p:cNvPr id="11" name="Oval 10"/>
          <p:cNvSpPr/>
          <p:nvPr/>
        </p:nvSpPr>
        <p:spPr>
          <a:xfrm>
            <a:off x="6333714" y="2126183"/>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p:txBody>
      </p:sp>
      <p:sp>
        <p:nvSpPr>
          <p:cNvPr id="12" name="Oval 11"/>
          <p:cNvSpPr/>
          <p:nvPr/>
        </p:nvSpPr>
        <p:spPr>
          <a:xfrm>
            <a:off x="6333713" y="552660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p:txBody>
      </p:sp>
      <p:sp>
        <p:nvSpPr>
          <p:cNvPr id="13" name="Oval 12"/>
          <p:cNvSpPr/>
          <p:nvPr/>
        </p:nvSpPr>
        <p:spPr>
          <a:xfrm>
            <a:off x="3454783"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p:txBody>
      </p:sp>
      <p:cxnSp>
        <p:nvCxnSpPr>
          <p:cNvPr id="15" name="Straight Arrow Connector 14"/>
          <p:cNvCxnSpPr>
            <a:stCxn id="13" idx="3"/>
          </p:cNvCxnSpPr>
          <p:nvPr/>
        </p:nvCxnSpPr>
        <p:spPr>
          <a:xfrm flipH="1">
            <a:off x="2307020" y="4627210"/>
            <a:ext cx="1376527" cy="136850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0" y="5078758"/>
            <a:ext cx="1701684" cy="369332"/>
          </a:xfrm>
          <a:prstGeom prst="rect">
            <a:avLst/>
          </a:prstGeom>
        </p:spPr>
        <p:txBody>
          <a:bodyPr wrap="none">
            <a:spAutoFit/>
          </a:bodyPr>
          <a:lstStyle/>
          <a:p>
            <a:r>
              <a:rPr lang="en-US" dirty="0"/>
              <a:t>Service Provider</a:t>
            </a:r>
          </a:p>
        </p:txBody>
      </p:sp>
      <p:sp>
        <p:nvSpPr>
          <p:cNvPr id="16" name="Rectangle 15"/>
          <p:cNvSpPr/>
          <p:nvPr/>
        </p:nvSpPr>
        <p:spPr>
          <a:xfrm>
            <a:off x="10200228" y="3341733"/>
            <a:ext cx="1869935" cy="369332"/>
          </a:xfrm>
          <a:prstGeom prst="rect">
            <a:avLst/>
          </a:prstGeom>
        </p:spPr>
        <p:txBody>
          <a:bodyPr wrap="none">
            <a:spAutoFit/>
          </a:bodyPr>
          <a:lstStyle/>
          <a:p>
            <a:r>
              <a:rPr lang="en-US" dirty="0"/>
              <a:t>Service Consumer</a:t>
            </a:r>
          </a:p>
        </p:txBody>
      </p:sp>
      <p:sp>
        <p:nvSpPr>
          <p:cNvPr id="4" name="Rectangle 3"/>
          <p:cNvSpPr/>
          <p:nvPr/>
        </p:nvSpPr>
        <p:spPr>
          <a:xfrm>
            <a:off x="3360281" y="2025144"/>
            <a:ext cx="4745904" cy="4521511"/>
          </a:xfrm>
          <a:prstGeom prst="rect">
            <a:avLst/>
          </a:prstGeom>
          <a:noFill/>
          <a:ln w="254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9184" y="1641520"/>
            <a:ext cx="1970539" cy="369332"/>
          </a:xfrm>
          <a:prstGeom prst="rect">
            <a:avLst/>
          </a:prstGeom>
        </p:spPr>
        <p:txBody>
          <a:bodyPr wrap="none">
            <a:spAutoFit/>
          </a:bodyPr>
          <a:lstStyle/>
          <a:p>
            <a:r>
              <a:rPr lang="en-US" dirty="0"/>
              <a:t>Service Forwarders</a:t>
            </a:r>
          </a:p>
        </p:txBody>
      </p:sp>
      <p:sp>
        <p:nvSpPr>
          <p:cNvPr id="2" name="Slide Number Placeholder 1"/>
          <p:cNvSpPr>
            <a:spLocks noGrp="1"/>
          </p:cNvSpPr>
          <p:nvPr>
            <p:ph type="sldNum" sz="quarter" idx="12"/>
          </p:nvPr>
        </p:nvSpPr>
        <p:spPr/>
        <p:txBody>
          <a:bodyPr/>
          <a:lstStyle/>
          <a:p>
            <a:fld id="{BEF3EC61-4797-4E3E-BB0D-11AFECED479C}" type="slidenum">
              <a:rPr lang="en-US" smtClean="0"/>
              <a:t>43</a:t>
            </a:fld>
            <a:endParaRPr lang="en-US"/>
          </a:p>
        </p:txBody>
      </p:sp>
      <p:pic>
        <p:nvPicPr>
          <p:cNvPr id="21" name="Picture 16" descr="http://www.free-icons-download.net/images/green-message-icon-2149.png">
            <a:extLst>
              <a:ext uri="{FF2B5EF4-FFF2-40B4-BE49-F238E27FC236}">
                <a16:creationId xmlns:a16="http://schemas.microsoft.com/office/drawing/2014/main" id="{E69EFE8B-1525-4F45-B3CF-E8152C1B18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2440" y="4539050"/>
            <a:ext cx="388888" cy="388888"/>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CB288B8E-1F98-4FC6-A3CE-4C1F4CF6EBEB}"/>
              </a:ext>
            </a:extLst>
          </p:cNvPr>
          <p:cNvSpPr>
            <a:spLocks noGrp="1"/>
          </p:cNvSpPr>
          <p:nvPr>
            <p:ph type="title"/>
          </p:nvPr>
        </p:nvSpPr>
        <p:spPr>
          <a:xfrm>
            <a:off x="53050" y="56076"/>
            <a:ext cx="12138950" cy="1325563"/>
          </a:xfrm>
        </p:spPr>
        <p:txBody>
          <a:bodyPr/>
          <a:lstStyle/>
          <a:p>
            <a:r>
              <a:rPr lang="en-US" b="1" dirty="0"/>
              <a:t>I-have Dissemination Phase: Adam sends </a:t>
            </a:r>
            <a:r>
              <a:rPr lang="en-US" b="1" dirty="0" err="1"/>
              <a:t>Msg</a:t>
            </a:r>
            <a:r>
              <a:rPr lang="en-US" b="1" dirty="0"/>
              <a:t> to David </a:t>
            </a:r>
            <a:endParaRPr lang="en-US" dirty="0"/>
          </a:p>
        </p:txBody>
      </p:sp>
    </p:spTree>
    <p:extLst>
      <p:ext uri="{BB962C8B-B14F-4D97-AF65-F5344CB8AC3E}">
        <p14:creationId xmlns:p14="http://schemas.microsoft.com/office/powerpoint/2010/main" val="2221047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44918" y="5511052"/>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p:txBody>
      </p:sp>
      <p:cxnSp>
        <p:nvCxnSpPr>
          <p:cNvPr id="6" name="Straight Arrow Connector 5"/>
          <p:cNvCxnSpPr/>
          <p:nvPr/>
        </p:nvCxnSpPr>
        <p:spPr>
          <a:xfrm flipH="1" flipV="1">
            <a:off x="7895814" y="2579732"/>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895813" y="4749051"/>
            <a:ext cx="2538415"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35833" y="2579732"/>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35833" y="4749051"/>
            <a:ext cx="2097879" cy="12311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653178"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p:txBody>
      </p:sp>
      <p:sp>
        <p:nvSpPr>
          <p:cNvPr id="11" name="Oval 10"/>
          <p:cNvSpPr/>
          <p:nvPr/>
        </p:nvSpPr>
        <p:spPr>
          <a:xfrm>
            <a:off x="6333714" y="2126183"/>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p:txBody>
      </p:sp>
      <p:sp>
        <p:nvSpPr>
          <p:cNvPr id="12" name="Oval 11"/>
          <p:cNvSpPr/>
          <p:nvPr/>
        </p:nvSpPr>
        <p:spPr>
          <a:xfrm>
            <a:off x="6333713" y="552660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p:txBody>
      </p:sp>
      <p:sp>
        <p:nvSpPr>
          <p:cNvPr id="13" name="Oval 12"/>
          <p:cNvSpPr/>
          <p:nvPr/>
        </p:nvSpPr>
        <p:spPr>
          <a:xfrm>
            <a:off x="3454783" y="3826396"/>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p:txBody>
      </p:sp>
      <p:cxnSp>
        <p:nvCxnSpPr>
          <p:cNvPr id="15" name="Straight Arrow Connector 14"/>
          <p:cNvCxnSpPr>
            <a:stCxn id="13" idx="3"/>
          </p:cNvCxnSpPr>
          <p:nvPr/>
        </p:nvCxnSpPr>
        <p:spPr>
          <a:xfrm flipH="1">
            <a:off x="2307020" y="4627210"/>
            <a:ext cx="1376527" cy="136850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0" y="5078758"/>
            <a:ext cx="1701684" cy="369332"/>
          </a:xfrm>
          <a:prstGeom prst="rect">
            <a:avLst/>
          </a:prstGeom>
        </p:spPr>
        <p:txBody>
          <a:bodyPr wrap="none">
            <a:spAutoFit/>
          </a:bodyPr>
          <a:lstStyle/>
          <a:p>
            <a:r>
              <a:rPr lang="en-US" dirty="0"/>
              <a:t>Service Provider</a:t>
            </a:r>
          </a:p>
        </p:txBody>
      </p:sp>
      <p:sp>
        <p:nvSpPr>
          <p:cNvPr id="16" name="Rectangle 15"/>
          <p:cNvSpPr/>
          <p:nvPr/>
        </p:nvSpPr>
        <p:spPr>
          <a:xfrm>
            <a:off x="10200228" y="3341733"/>
            <a:ext cx="1869935" cy="369332"/>
          </a:xfrm>
          <a:prstGeom prst="rect">
            <a:avLst/>
          </a:prstGeom>
        </p:spPr>
        <p:txBody>
          <a:bodyPr wrap="none">
            <a:spAutoFit/>
          </a:bodyPr>
          <a:lstStyle/>
          <a:p>
            <a:r>
              <a:rPr lang="en-US" dirty="0"/>
              <a:t>Service Consumer</a:t>
            </a:r>
          </a:p>
        </p:txBody>
      </p:sp>
      <p:sp>
        <p:nvSpPr>
          <p:cNvPr id="4" name="Rectangle 3"/>
          <p:cNvSpPr/>
          <p:nvPr/>
        </p:nvSpPr>
        <p:spPr>
          <a:xfrm>
            <a:off x="3360281" y="2025144"/>
            <a:ext cx="4745904" cy="4521511"/>
          </a:xfrm>
          <a:prstGeom prst="rect">
            <a:avLst/>
          </a:prstGeom>
          <a:noFill/>
          <a:ln w="254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9184" y="1641520"/>
            <a:ext cx="1970539" cy="369332"/>
          </a:xfrm>
          <a:prstGeom prst="rect">
            <a:avLst/>
          </a:prstGeom>
        </p:spPr>
        <p:txBody>
          <a:bodyPr wrap="none">
            <a:spAutoFit/>
          </a:bodyPr>
          <a:lstStyle/>
          <a:p>
            <a:r>
              <a:rPr lang="en-US" dirty="0"/>
              <a:t>Service Forwarders</a:t>
            </a:r>
          </a:p>
        </p:txBody>
      </p:sp>
      <p:sp>
        <p:nvSpPr>
          <p:cNvPr id="2" name="Slide Number Placeholder 1"/>
          <p:cNvSpPr>
            <a:spLocks noGrp="1"/>
          </p:cNvSpPr>
          <p:nvPr>
            <p:ph type="sldNum" sz="quarter" idx="12"/>
          </p:nvPr>
        </p:nvSpPr>
        <p:spPr/>
        <p:txBody>
          <a:bodyPr/>
          <a:lstStyle/>
          <a:p>
            <a:fld id="{BEF3EC61-4797-4E3E-BB0D-11AFECED479C}" type="slidenum">
              <a:rPr lang="en-US" smtClean="0"/>
              <a:t>44</a:t>
            </a:fld>
            <a:endParaRPr lang="en-US"/>
          </a:p>
        </p:txBody>
      </p:sp>
      <p:pic>
        <p:nvPicPr>
          <p:cNvPr id="21" name="Picture 16" descr="http://www.free-icons-download.net/images/green-message-icon-2149.png">
            <a:extLst>
              <a:ext uri="{FF2B5EF4-FFF2-40B4-BE49-F238E27FC236}">
                <a16:creationId xmlns:a16="http://schemas.microsoft.com/office/drawing/2014/main" id="{E69EFE8B-1525-4F45-B3CF-E8152C1B18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9184" y="5250331"/>
            <a:ext cx="388888" cy="388888"/>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34D79E9F-1A95-4051-9867-C72503D0D535}"/>
              </a:ext>
            </a:extLst>
          </p:cNvPr>
          <p:cNvSpPr>
            <a:spLocks noGrp="1"/>
          </p:cNvSpPr>
          <p:nvPr>
            <p:ph type="title"/>
          </p:nvPr>
        </p:nvSpPr>
        <p:spPr>
          <a:xfrm>
            <a:off x="53050" y="56076"/>
            <a:ext cx="12138950" cy="1325563"/>
          </a:xfrm>
        </p:spPr>
        <p:txBody>
          <a:bodyPr/>
          <a:lstStyle/>
          <a:p>
            <a:r>
              <a:rPr lang="en-US" b="1" dirty="0"/>
              <a:t>I-have Dissemination Phase: David sends </a:t>
            </a:r>
            <a:r>
              <a:rPr lang="en-US" b="1" dirty="0" err="1"/>
              <a:t>Msg</a:t>
            </a:r>
            <a:r>
              <a:rPr lang="en-US" b="1" dirty="0"/>
              <a:t> to Elena</a:t>
            </a:r>
            <a:endParaRPr lang="en-US" dirty="0"/>
          </a:p>
        </p:txBody>
      </p:sp>
    </p:spTree>
    <p:extLst>
      <p:ext uri="{BB962C8B-B14F-4D97-AF65-F5344CB8AC3E}">
        <p14:creationId xmlns:p14="http://schemas.microsoft.com/office/powerpoint/2010/main" val="230314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44918" y="5511052"/>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p:txBody>
      </p:sp>
      <p:cxnSp>
        <p:nvCxnSpPr>
          <p:cNvPr id="6" name="Straight Arrow Connector 5"/>
          <p:cNvCxnSpPr/>
          <p:nvPr/>
        </p:nvCxnSpPr>
        <p:spPr>
          <a:xfrm flipH="1" flipV="1">
            <a:off x="7895814" y="2579732"/>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895813" y="4749051"/>
            <a:ext cx="2538415" cy="12311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35833" y="2579732"/>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35833" y="4749051"/>
            <a:ext cx="2097879" cy="12311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653178"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p:txBody>
      </p:sp>
      <p:sp>
        <p:nvSpPr>
          <p:cNvPr id="11" name="Oval 10"/>
          <p:cNvSpPr/>
          <p:nvPr/>
        </p:nvSpPr>
        <p:spPr>
          <a:xfrm>
            <a:off x="6333714" y="2126183"/>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p:txBody>
      </p:sp>
      <p:sp>
        <p:nvSpPr>
          <p:cNvPr id="12" name="Oval 11"/>
          <p:cNvSpPr/>
          <p:nvPr/>
        </p:nvSpPr>
        <p:spPr>
          <a:xfrm>
            <a:off x="6333713" y="5526609"/>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p:txBody>
      </p:sp>
      <p:sp>
        <p:nvSpPr>
          <p:cNvPr id="13" name="Oval 12"/>
          <p:cNvSpPr/>
          <p:nvPr/>
        </p:nvSpPr>
        <p:spPr>
          <a:xfrm>
            <a:off x="3454783"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p:txBody>
      </p:sp>
      <p:cxnSp>
        <p:nvCxnSpPr>
          <p:cNvPr id="15" name="Straight Arrow Connector 14"/>
          <p:cNvCxnSpPr>
            <a:stCxn id="13" idx="3"/>
          </p:cNvCxnSpPr>
          <p:nvPr/>
        </p:nvCxnSpPr>
        <p:spPr>
          <a:xfrm flipH="1">
            <a:off x="2307020" y="4627210"/>
            <a:ext cx="1376527" cy="136850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0" y="5078758"/>
            <a:ext cx="1701684" cy="369332"/>
          </a:xfrm>
          <a:prstGeom prst="rect">
            <a:avLst/>
          </a:prstGeom>
        </p:spPr>
        <p:txBody>
          <a:bodyPr wrap="none">
            <a:spAutoFit/>
          </a:bodyPr>
          <a:lstStyle/>
          <a:p>
            <a:r>
              <a:rPr lang="en-US" dirty="0"/>
              <a:t>Service Provider</a:t>
            </a:r>
          </a:p>
        </p:txBody>
      </p:sp>
      <p:sp>
        <p:nvSpPr>
          <p:cNvPr id="16" name="Rectangle 15"/>
          <p:cNvSpPr/>
          <p:nvPr/>
        </p:nvSpPr>
        <p:spPr>
          <a:xfrm>
            <a:off x="10200228" y="3341733"/>
            <a:ext cx="1869935" cy="369332"/>
          </a:xfrm>
          <a:prstGeom prst="rect">
            <a:avLst/>
          </a:prstGeom>
        </p:spPr>
        <p:txBody>
          <a:bodyPr wrap="none">
            <a:spAutoFit/>
          </a:bodyPr>
          <a:lstStyle/>
          <a:p>
            <a:r>
              <a:rPr lang="en-US" dirty="0"/>
              <a:t>Service Consumer</a:t>
            </a:r>
          </a:p>
        </p:txBody>
      </p:sp>
      <p:sp>
        <p:nvSpPr>
          <p:cNvPr id="4" name="Rectangle 3"/>
          <p:cNvSpPr/>
          <p:nvPr/>
        </p:nvSpPr>
        <p:spPr>
          <a:xfrm>
            <a:off x="3360281" y="2025144"/>
            <a:ext cx="4745904" cy="4521511"/>
          </a:xfrm>
          <a:prstGeom prst="rect">
            <a:avLst/>
          </a:prstGeom>
          <a:noFill/>
          <a:ln w="254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9184" y="1641520"/>
            <a:ext cx="1970539" cy="369332"/>
          </a:xfrm>
          <a:prstGeom prst="rect">
            <a:avLst/>
          </a:prstGeom>
        </p:spPr>
        <p:txBody>
          <a:bodyPr wrap="none">
            <a:spAutoFit/>
          </a:bodyPr>
          <a:lstStyle/>
          <a:p>
            <a:r>
              <a:rPr lang="en-US" dirty="0"/>
              <a:t>Service Forwarders</a:t>
            </a:r>
          </a:p>
        </p:txBody>
      </p:sp>
      <p:sp>
        <p:nvSpPr>
          <p:cNvPr id="2" name="Slide Number Placeholder 1"/>
          <p:cNvSpPr>
            <a:spLocks noGrp="1"/>
          </p:cNvSpPr>
          <p:nvPr>
            <p:ph type="sldNum" sz="quarter" idx="12"/>
          </p:nvPr>
        </p:nvSpPr>
        <p:spPr/>
        <p:txBody>
          <a:bodyPr/>
          <a:lstStyle/>
          <a:p>
            <a:fld id="{BEF3EC61-4797-4E3E-BB0D-11AFECED479C}" type="slidenum">
              <a:rPr lang="en-US" smtClean="0"/>
              <a:t>45</a:t>
            </a:fld>
            <a:endParaRPr lang="en-US" dirty="0"/>
          </a:p>
        </p:txBody>
      </p:sp>
      <p:pic>
        <p:nvPicPr>
          <p:cNvPr id="21" name="Picture 16" descr="http://www.free-icons-download.net/images/green-message-icon-2149.png">
            <a:extLst>
              <a:ext uri="{FF2B5EF4-FFF2-40B4-BE49-F238E27FC236}">
                <a16:creationId xmlns:a16="http://schemas.microsoft.com/office/drawing/2014/main" id="{E69EFE8B-1525-4F45-B3CF-E8152C1B18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4912" y="4585721"/>
            <a:ext cx="388888" cy="388888"/>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A27C873E-682D-4949-9A71-F6B9553A93B5}"/>
              </a:ext>
            </a:extLst>
          </p:cNvPr>
          <p:cNvSpPr>
            <a:spLocks noGrp="1"/>
          </p:cNvSpPr>
          <p:nvPr>
            <p:ph type="title"/>
          </p:nvPr>
        </p:nvSpPr>
        <p:spPr>
          <a:xfrm>
            <a:off x="53050" y="56076"/>
            <a:ext cx="12138950" cy="1325563"/>
          </a:xfrm>
        </p:spPr>
        <p:txBody>
          <a:bodyPr/>
          <a:lstStyle/>
          <a:p>
            <a:r>
              <a:rPr lang="en-US" b="1" dirty="0"/>
              <a:t>I-have Dissemination Phase: Elena sends </a:t>
            </a:r>
            <a:r>
              <a:rPr lang="en-US" b="1" dirty="0" err="1"/>
              <a:t>Msg</a:t>
            </a:r>
            <a:r>
              <a:rPr lang="en-US" b="1" dirty="0"/>
              <a:t> to Alice</a:t>
            </a:r>
            <a:endParaRPr lang="en-US" dirty="0"/>
          </a:p>
        </p:txBody>
      </p:sp>
    </p:spTree>
    <p:extLst>
      <p:ext uri="{BB962C8B-B14F-4D97-AF65-F5344CB8AC3E}">
        <p14:creationId xmlns:p14="http://schemas.microsoft.com/office/powerpoint/2010/main" val="406687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44918" y="5511052"/>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p:txBody>
      </p:sp>
      <p:cxnSp>
        <p:nvCxnSpPr>
          <p:cNvPr id="6" name="Straight Arrow Connector 5"/>
          <p:cNvCxnSpPr/>
          <p:nvPr/>
        </p:nvCxnSpPr>
        <p:spPr>
          <a:xfrm flipH="1" flipV="1">
            <a:off x="7895814" y="2579732"/>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895813" y="4749051"/>
            <a:ext cx="2538415" cy="12311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35833" y="2579732"/>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35833" y="4749051"/>
            <a:ext cx="2097879" cy="12311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653178" y="3826396"/>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p:txBody>
      </p:sp>
      <p:sp>
        <p:nvSpPr>
          <p:cNvPr id="11" name="Oval 10"/>
          <p:cNvSpPr/>
          <p:nvPr/>
        </p:nvSpPr>
        <p:spPr>
          <a:xfrm>
            <a:off x="6333714" y="2126183"/>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p:txBody>
      </p:sp>
      <p:sp>
        <p:nvSpPr>
          <p:cNvPr id="12" name="Oval 11"/>
          <p:cNvSpPr/>
          <p:nvPr/>
        </p:nvSpPr>
        <p:spPr>
          <a:xfrm>
            <a:off x="6333713" y="552660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p:txBody>
      </p:sp>
      <p:sp>
        <p:nvSpPr>
          <p:cNvPr id="13" name="Oval 12"/>
          <p:cNvSpPr/>
          <p:nvPr/>
        </p:nvSpPr>
        <p:spPr>
          <a:xfrm>
            <a:off x="3454783"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p:txBody>
      </p:sp>
      <p:cxnSp>
        <p:nvCxnSpPr>
          <p:cNvPr id="15" name="Straight Arrow Connector 14"/>
          <p:cNvCxnSpPr>
            <a:stCxn id="13" idx="3"/>
          </p:cNvCxnSpPr>
          <p:nvPr/>
        </p:nvCxnSpPr>
        <p:spPr>
          <a:xfrm flipH="1">
            <a:off x="2307020" y="4627210"/>
            <a:ext cx="1376527" cy="136850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0" y="5078758"/>
            <a:ext cx="1701684" cy="369332"/>
          </a:xfrm>
          <a:prstGeom prst="rect">
            <a:avLst/>
          </a:prstGeom>
        </p:spPr>
        <p:txBody>
          <a:bodyPr wrap="none">
            <a:spAutoFit/>
          </a:bodyPr>
          <a:lstStyle/>
          <a:p>
            <a:r>
              <a:rPr lang="en-US" dirty="0"/>
              <a:t>Service Provider</a:t>
            </a:r>
          </a:p>
        </p:txBody>
      </p:sp>
      <p:sp>
        <p:nvSpPr>
          <p:cNvPr id="16" name="Rectangle 15"/>
          <p:cNvSpPr/>
          <p:nvPr/>
        </p:nvSpPr>
        <p:spPr>
          <a:xfrm>
            <a:off x="10200228" y="3341733"/>
            <a:ext cx="1869935" cy="369332"/>
          </a:xfrm>
          <a:prstGeom prst="rect">
            <a:avLst/>
          </a:prstGeom>
        </p:spPr>
        <p:txBody>
          <a:bodyPr wrap="none">
            <a:spAutoFit/>
          </a:bodyPr>
          <a:lstStyle/>
          <a:p>
            <a:r>
              <a:rPr lang="en-US" dirty="0"/>
              <a:t>Service Consumer</a:t>
            </a:r>
          </a:p>
        </p:txBody>
      </p:sp>
      <p:sp>
        <p:nvSpPr>
          <p:cNvPr id="4" name="Rectangle 3"/>
          <p:cNvSpPr/>
          <p:nvPr/>
        </p:nvSpPr>
        <p:spPr>
          <a:xfrm>
            <a:off x="3360281" y="2025144"/>
            <a:ext cx="4745904" cy="4521511"/>
          </a:xfrm>
          <a:prstGeom prst="rect">
            <a:avLst/>
          </a:prstGeom>
          <a:noFill/>
          <a:ln w="254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9184" y="1641520"/>
            <a:ext cx="1970539" cy="369332"/>
          </a:xfrm>
          <a:prstGeom prst="rect">
            <a:avLst/>
          </a:prstGeom>
        </p:spPr>
        <p:txBody>
          <a:bodyPr wrap="none">
            <a:spAutoFit/>
          </a:bodyPr>
          <a:lstStyle/>
          <a:p>
            <a:r>
              <a:rPr lang="en-US" dirty="0"/>
              <a:t>Service Forwarders</a:t>
            </a:r>
          </a:p>
        </p:txBody>
      </p:sp>
      <p:sp>
        <p:nvSpPr>
          <p:cNvPr id="2" name="Slide Number Placeholder 1"/>
          <p:cNvSpPr>
            <a:spLocks noGrp="1"/>
          </p:cNvSpPr>
          <p:nvPr>
            <p:ph type="sldNum" sz="quarter" idx="12"/>
          </p:nvPr>
        </p:nvSpPr>
        <p:spPr/>
        <p:txBody>
          <a:bodyPr/>
          <a:lstStyle/>
          <a:p>
            <a:fld id="{BEF3EC61-4797-4E3E-BB0D-11AFECED479C}" type="slidenum">
              <a:rPr lang="en-US" smtClean="0"/>
              <a:t>46</a:t>
            </a:fld>
            <a:endParaRPr lang="en-US"/>
          </a:p>
        </p:txBody>
      </p:sp>
      <p:sp>
        <p:nvSpPr>
          <p:cNvPr id="22" name="Title 1">
            <a:extLst>
              <a:ext uri="{FF2B5EF4-FFF2-40B4-BE49-F238E27FC236}">
                <a16:creationId xmlns:a16="http://schemas.microsoft.com/office/drawing/2014/main" id="{13709118-1515-4CCF-81B4-F10AE7AF5EFA}"/>
              </a:ext>
            </a:extLst>
          </p:cNvPr>
          <p:cNvSpPr>
            <a:spLocks noGrp="1"/>
          </p:cNvSpPr>
          <p:nvPr>
            <p:ph type="title"/>
          </p:nvPr>
        </p:nvSpPr>
        <p:spPr>
          <a:xfrm>
            <a:off x="792480" y="56076"/>
            <a:ext cx="10937240" cy="1325563"/>
          </a:xfrm>
        </p:spPr>
        <p:txBody>
          <a:bodyPr/>
          <a:lstStyle/>
          <a:p>
            <a:r>
              <a:rPr lang="en-US" b="1" dirty="0"/>
              <a:t>I-thank Dissemination Phase: Alice Creates </a:t>
            </a:r>
            <a:r>
              <a:rPr lang="en-US" b="1" dirty="0" err="1"/>
              <a:t>Msg</a:t>
            </a:r>
            <a:endParaRPr lang="en-US" dirty="0"/>
          </a:p>
        </p:txBody>
      </p:sp>
      <p:pic>
        <p:nvPicPr>
          <p:cNvPr id="28" name="Picture 27">
            <a:extLst>
              <a:ext uri="{FF2B5EF4-FFF2-40B4-BE49-F238E27FC236}">
                <a16:creationId xmlns:a16="http://schemas.microsoft.com/office/drawing/2014/main" id="{9D0F2A3F-A18C-4F5E-BC28-62D3A9B51586}"/>
              </a:ext>
            </a:extLst>
          </p:cNvPr>
          <p:cNvPicPr>
            <a:picLocks noChangeAspect="1"/>
          </p:cNvPicPr>
          <p:nvPr/>
        </p:nvPicPr>
        <p:blipFill>
          <a:blip r:embed="rId3"/>
          <a:stretch>
            <a:fillRect/>
          </a:stretch>
        </p:blipFill>
        <p:spPr>
          <a:xfrm>
            <a:off x="1979081" y="1215774"/>
            <a:ext cx="8003119" cy="2727915"/>
          </a:xfrm>
          <a:prstGeom prst="rect">
            <a:avLst/>
          </a:prstGeom>
        </p:spPr>
      </p:pic>
      <p:sp>
        <p:nvSpPr>
          <p:cNvPr id="29" name="Rectangle 28">
            <a:extLst>
              <a:ext uri="{FF2B5EF4-FFF2-40B4-BE49-F238E27FC236}">
                <a16:creationId xmlns:a16="http://schemas.microsoft.com/office/drawing/2014/main" id="{B2B12FD7-523A-4B01-836B-C649D0670D2A}"/>
              </a:ext>
            </a:extLst>
          </p:cNvPr>
          <p:cNvSpPr/>
          <p:nvPr/>
        </p:nvSpPr>
        <p:spPr>
          <a:xfrm>
            <a:off x="9585094" y="5091108"/>
            <a:ext cx="2182713" cy="338554"/>
          </a:xfrm>
          <a:prstGeom prst="rect">
            <a:avLst/>
          </a:prstGeom>
        </p:spPr>
        <p:txBody>
          <a:bodyPr wrap="none">
            <a:spAutoFit/>
          </a:bodyPr>
          <a:lstStyle/>
          <a:p>
            <a:r>
              <a:rPr lang="en-US" sz="1600" b="1" dirty="0">
                <a:solidFill>
                  <a:srgbClr val="FF5050"/>
                </a:solidFill>
              </a:rPr>
              <a:t>Create I-thank Message</a:t>
            </a:r>
          </a:p>
        </p:txBody>
      </p:sp>
      <p:pic>
        <p:nvPicPr>
          <p:cNvPr id="30" name="Picture 2" descr="http://www.timbergrove.com/assets/icon-contact-success-d2727d4f41f54eb503c74f3b1216056d.png">
            <a:extLst>
              <a:ext uri="{FF2B5EF4-FFF2-40B4-BE49-F238E27FC236}">
                <a16:creationId xmlns:a16="http://schemas.microsoft.com/office/drawing/2014/main" id="{11BC6B0C-8C32-4479-930F-AF5123DD5E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3420" y="4835145"/>
            <a:ext cx="425240" cy="425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495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44918" y="5511052"/>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p:txBody>
      </p:sp>
      <p:cxnSp>
        <p:nvCxnSpPr>
          <p:cNvPr id="6" name="Straight Arrow Connector 5"/>
          <p:cNvCxnSpPr/>
          <p:nvPr/>
        </p:nvCxnSpPr>
        <p:spPr>
          <a:xfrm flipH="1" flipV="1">
            <a:off x="7895814" y="2579732"/>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895813" y="4749051"/>
            <a:ext cx="2538415" cy="12311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35833" y="2579732"/>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35833" y="4749051"/>
            <a:ext cx="2097879" cy="12311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653178" y="3826396"/>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p:txBody>
      </p:sp>
      <p:sp>
        <p:nvSpPr>
          <p:cNvPr id="11" name="Oval 10"/>
          <p:cNvSpPr/>
          <p:nvPr/>
        </p:nvSpPr>
        <p:spPr>
          <a:xfrm>
            <a:off x="6333714" y="2126183"/>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p:txBody>
      </p:sp>
      <p:sp>
        <p:nvSpPr>
          <p:cNvPr id="12" name="Oval 11"/>
          <p:cNvSpPr/>
          <p:nvPr/>
        </p:nvSpPr>
        <p:spPr>
          <a:xfrm>
            <a:off x="6333713" y="552660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p:txBody>
      </p:sp>
      <p:sp>
        <p:nvSpPr>
          <p:cNvPr id="13" name="Oval 12"/>
          <p:cNvSpPr/>
          <p:nvPr/>
        </p:nvSpPr>
        <p:spPr>
          <a:xfrm>
            <a:off x="3454783"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p:txBody>
      </p:sp>
      <p:cxnSp>
        <p:nvCxnSpPr>
          <p:cNvPr id="15" name="Straight Arrow Connector 14"/>
          <p:cNvCxnSpPr>
            <a:stCxn id="13" idx="3"/>
          </p:cNvCxnSpPr>
          <p:nvPr/>
        </p:nvCxnSpPr>
        <p:spPr>
          <a:xfrm flipH="1">
            <a:off x="2307020" y="4627210"/>
            <a:ext cx="1376527" cy="136850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0" y="5078758"/>
            <a:ext cx="1701684" cy="369332"/>
          </a:xfrm>
          <a:prstGeom prst="rect">
            <a:avLst/>
          </a:prstGeom>
        </p:spPr>
        <p:txBody>
          <a:bodyPr wrap="none">
            <a:spAutoFit/>
          </a:bodyPr>
          <a:lstStyle/>
          <a:p>
            <a:r>
              <a:rPr lang="en-US" dirty="0"/>
              <a:t>Service Provider</a:t>
            </a:r>
          </a:p>
        </p:txBody>
      </p:sp>
      <p:sp>
        <p:nvSpPr>
          <p:cNvPr id="16" name="Rectangle 15"/>
          <p:cNvSpPr/>
          <p:nvPr/>
        </p:nvSpPr>
        <p:spPr>
          <a:xfrm>
            <a:off x="10200228" y="3341733"/>
            <a:ext cx="1869935" cy="369332"/>
          </a:xfrm>
          <a:prstGeom prst="rect">
            <a:avLst/>
          </a:prstGeom>
        </p:spPr>
        <p:txBody>
          <a:bodyPr wrap="none">
            <a:spAutoFit/>
          </a:bodyPr>
          <a:lstStyle/>
          <a:p>
            <a:r>
              <a:rPr lang="en-US" dirty="0"/>
              <a:t>Service Consumer</a:t>
            </a:r>
          </a:p>
        </p:txBody>
      </p:sp>
      <p:sp>
        <p:nvSpPr>
          <p:cNvPr id="4" name="Rectangle 3"/>
          <p:cNvSpPr/>
          <p:nvPr/>
        </p:nvSpPr>
        <p:spPr>
          <a:xfrm>
            <a:off x="3360281" y="2025144"/>
            <a:ext cx="4745904" cy="4521511"/>
          </a:xfrm>
          <a:prstGeom prst="rect">
            <a:avLst/>
          </a:prstGeom>
          <a:noFill/>
          <a:ln w="254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9184" y="1641520"/>
            <a:ext cx="1970539" cy="369332"/>
          </a:xfrm>
          <a:prstGeom prst="rect">
            <a:avLst/>
          </a:prstGeom>
        </p:spPr>
        <p:txBody>
          <a:bodyPr wrap="none">
            <a:spAutoFit/>
          </a:bodyPr>
          <a:lstStyle/>
          <a:p>
            <a:r>
              <a:rPr lang="en-US" dirty="0"/>
              <a:t>Service Forwarders</a:t>
            </a:r>
          </a:p>
        </p:txBody>
      </p:sp>
      <p:sp>
        <p:nvSpPr>
          <p:cNvPr id="2" name="Slide Number Placeholder 1"/>
          <p:cNvSpPr>
            <a:spLocks noGrp="1"/>
          </p:cNvSpPr>
          <p:nvPr>
            <p:ph type="sldNum" sz="quarter" idx="12"/>
          </p:nvPr>
        </p:nvSpPr>
        <p:spPr/>
        <p:txBody>
          <a:bodyPr/>
          <a:lstStyle/>
          <a:p>
            <a:fld id="{BEF3EC61-4797-4E3E-BB0D-11AFECED479C}" type="slidenum">
              <a:rPr lang="en-US" smtClean="0"/>
              <a:t>47</a:t>
            </a:fld>
            <a:endParaRPr lang="en-US"/>
          </a:p>
        </p:txBody>
      </p:sp>
      <p:sp>
        <p:nvSpPr>
          <p:cNvPr id="22" name="Title 1">
            <a:extLst>
              <a:ext uri="{FF2B5EF4-FFF2-40B4-BE49-F238E27FC236}">
                <a16:creationId xmlns:a16="http://schemas.microsoft.com/office/drawing/2014/main" id="{13709118-1515-4CCF-81B4-F10AE7AF5EFA}"/>
              </a:ext>
            </a:extLst>
          </p:cNvPr>
          <p:cNvSpPr>
            <a:spLocks noGrp="1"/>
          </p:cNvSpPr>
          <p:nvPr>
            <p:ph type="title"/>
          </p:nvPr>
        </p:nvSpPr>
        <p:spPr>
          <a:xfrm>
            <a:off x="0" y="56076"/>
            <a:ext cx="12121662" cy="1325563"/>
          </a:xfrm>
        </p:spPr>
        <p:txBody>
          <a:bodyPr/>
          <a:lstStyle/>
          <a:p>
            <a:r>
              <a:rPr lang="en-US" b="1" dirty="0"/>
              <a:t>I-thank Dissemination Phase: Alice Sends </a:t>
            </a:r>
            <a:r>
              <a:rPr lang="en-US" b="1" dirty="0" err="1"/>
              <a:t>Msg</a:t>
            </a:r>
            <a:r>
              <a:rPr lang="en-US" b="1" dirty="0"/>
              <a:t> to Elena</a:t>
            </a:r>
            <a:endParaRPr lang="en-US" dirty="0"/>
          </a:p>
        </p:txBody>
      </p:sp>
      <p:pic>
        <p:nvPicPr>
          <p:cNvPr id="30" name="Picture 2" descr="http://www.timbergrove.com/assets/icon-contact-success-d2727d4f41f54eb503c74f3b1216056d.png">
            <a:extLst>
              <a:ext uri="{FF2B5EF4-FFF2-40B4-BE49-F238E27FC236}">
                <a16:creationId xmlns:a16="http://schemas.microsoft.com/office/drawing/2014/main" id="{11BC6B0C-8C32-4479-930F-AF5123DD5E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944" y="5151984"/>
            <a:ext cx="425240" cy="425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648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44918" y="5511052"/>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p:txBody>
      </p:sp>
      <p:cxnSp>
        <p:nvCxnSpPr>
          <p:cNvPr id="6" name="Straight Arrow Connector 5"/>
          <p:cNvCxnSpPr/>
          <p:nvPr/>
        </p:nvCxnSpPr>
        <p:spPr>
          <a:xfrm flipH="1" flipV="1">
            <a:off x="7895814" y="2579732"/>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895813" y="4749051"/>
            <a:ext cx="2538415" cy="12311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35833" y="2579732"/>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35833" y="4749051"/>
            <a:ext cx="2097879" cy="12311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653178"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p:txBody>
      </p:sp>
      <p:sp>
        <p:nvSpPr>
          <p:cNvPr id="11" name="Oval 10"/>
          <p:cNvSpPr/>
          <p:nvPr/>
        </p:nvSpPr>
        <p:spPr>
          <a:xfrm>
            <a:off x="6333714" y="2126183"/>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p:txBody>
      </p:sp>
      <p:sp>
        <p:nvSpPr>
          <p:cNvPr id="12" name="Oval 11"/>
          <p:cNvSpPr/>
          <p:nvPr/>
        </p:nvSpPr>
        <p:spPr>
          <a:xfrm>
            <a:off x="6333713" y="5526609"/>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p:txBody>
      </p:sp>
      <p:sp>
        <p:nvSpPr>
          <p:cNvPr id="13" name="Oval 12"/>
          <p:cNvSpPr/>
          <p:nvPr/>
        </p:nvSpPr>
        <p:spPr>
          <a:xfrm>
            <a:off x="3454783"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p:txBody>
      </p:sp>
      <p:cxnSp>
        <p:nvCxnSpPr>
          <p:cNvPr id="15" name="Straight Arrow Connector 14"/>
          <p:cNvCxnSpPr>
            <a:stCxn id="13" idx="3"/>
          </p:cNvCxnSpPr>
          <p:nvPr/>
        </p:nvCxnSpPr>
        <p:spPr>
          <a:xfrm flipH="1">
            <a:off x="2307020" y="4627210"/>
            <a:ext cx="1376527" cy="136850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0" y="5078758"/>
            <a:ext cx="1701684" cy="369332"/>
          </a:xfrm>
          <a:prstGeom prst="rect">
            <a:avLst/>
          </a:prstGeom>
        </p:spPr>
        <p:txBody>
          <a:bodyPr wrap="none">
            <a:spAutoFit/>
          </a:bodyPr>
          <a:lstStyle/>
          <a:p>
            <a:r>
              <a:rPr lang="en-US" dirty="0"/>
              <a:t>Service Provider</a:t>
            </a:r>
          </a:p>
        </p:txBody>
      </p:sp>
      <p:sp>
        <p:nvSpPr>
          <p:cNvPr id="16" name="Rectangle 15"/>
          <p:cNvSpPr/>
          <p:nvPr/>
        </p:nvSpPr>
        <p:spPr>
          <a:xfrm>
            <a:off x="10200228" y="3341733"/>
            <a:ext cx="1869935" cy="369332"/>
          </a:xfrm>
          <a:prstGeom prst="rect">
            <a:avLst/>
          </a:prstGeom>
        </p:spPr>
        <p:txBody>
          <a:bodyPr wrap="none">
            <a:spAutoFit/>
          </a:bodyPr>
          <a:lstStyle/>
          <a:p>
            <a:r>
              <a:rPr lang="en-US" dirty="0"/>
              <a:t>Service Consumer</a:t>
            </a:r>
          </a:p>
        </p:txBody>
      </p:sp>
      <p:sp>
        <p:nvSpPr>
          <p:cNvPr id="4" name="Rectangle 3"/>
          <p:cNvSpPr/>
          <p:nvPr/>
        </p:nvSpPr>
        <p:spPr>
          <a:xfrm>
            <a:off x="3360281" y="2025144"/>
            <a:ext cx="4745904" cy="4521511"/>
          </a:xfrm>
          <a:prstGeom prst="rect">
            <a:avLst/>
          </a:prstGeom>
          <a:noFill/>
          <a:ln w="254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9184" y="1641520"/>
            <a:ext cx="1970539" cy="369332"/>
          </a:xfrm>
          <a:prstGeom prst="rect">
            <a:avLst/>
          </a:prstGeom>
        </p:spPr>
        <p:txBody>
          <a:bodyPr wrap="none">
            <a:spAutoFit/>
          </a:bodyPr>
          <a:lstStyle/>
          <a:p>
            <a:r>
              <a:rPr lang="en-US" dirty="0"/>
              <a:t>Service Forwarders</a:t>
            </a:r>
          </a:p>
        </p:txBody>
      </p:sp>
      <p:sp>
        <p:nvSpPr>
          <p:cNvPr id="2" name="Slide Number Placeholder 1"/>
          <p:cNvSpPr>
            <a:spLocks noGrp="1"/>
          </p:cNvSpPr>
          <p:nvPr>
            <p:ph type="sldNum" sz="quarter" idx="12"/>
          </p:nvPr>
        </p:nvSpPr>
        <p:spPr/>
        <p:txBody>
          <a:bodyPr/>
          <a:lstStyle/>
          <a:p>
            <a:fld id="{BEF3EC61-4797-4E3E-BB0D-11AFECED479C}" type="slidenum">
              <a:rPr lang="en-US" smtClean="0"/>
              <a:t>48</a:t>
            </a:fld>
            <a:endParaRPr lang="en-US"/>
          </a:p>
        </p:txBody>
      </p:sp>
      <p:pic>
        <p:nvPicPr>
          <p:cNvPr id="21" name="Picture 2" descr="http://www.timbergrove.com/assets/icon-contact-success-d2727d4f41f54eb503c74f3b1216056d.png">
            <a:extLst>
              <a:ext uri="{FF2B5EF4-FFF2-40B4-BE49-F238E27FC236}">
                <a16:creationId xmlns:a16="http://schemas.microsoft.com/office/drawing/2014/main" id="{AE0C1399-D5CE-46BA-965D-685B10D29C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152" y="4082882"/>
            <a:ext cx="425240" cy="425240"/>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54F834CB-8180-4D75-95FD-B22ED305A490}"/>
              </a:ext>
            </a:extLst>
          </p:cNvPr>
          <p:cNvSpPr txBox="1">
            <a:spLocks/>
          </p:cNvSpPr>
          <p:nvPr/>
        </p:nvSpPr>
        <p:spPr>
          <a:xfrm>
            <a:off x="-117231" y="56076"/>
            <a:ext cx="123092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I-thank Dissemination Phase: Elena Sends </a:t>
            </a:r>
            <a:r>
              <a:rPr lang="en-US" b="1" dirty="0" err="1"/>
              <a:t>Msg</a:t>
            </a:r>
            <a:r>
              <a:rPr lang="en-US" b="1" dirty="0"/>
              <a:t> to David</a:t>
            </a:r>
            <a:endParaRPr lang="en-US" dirty="0"/>
          </a:p>
        </p:txBody>
      </p:sp>
    </p:spTree>
    <p:extLst>
      <p:ext uri="{BB962C8B-B14F-4D97-AF65-F5344CB8AC3E}">
        <p14:creationId xmlns:p14="http://schemas.microsoft.com/office/powerpoint/2010/main" val="328226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44918" y="5511052"/>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Adam</a:t>
            </a:r>
          </a:p>
        </p:txBody>
      </p:sp>
      <p:cxnSp>
        <p:nvCxnSpPr>
          <p:cNvPr id="6" name="Straight Arrow Connector 5"/>
          <p:cNvCxnSpPr/>
          <p:nvPr/>
        </p:nvCxnSpPr>
        <p:spPr>
          <a:xfrm flipH="1" flipV="1">
            <a:off x="7895814" y="2579732"/>
            <a:ext cx="2538414"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895813" y="4749051"/>
            <a:ext cx="2538415" cy="12311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35833" y="2579732"/>
            <a:ext cx="2097880" cy="123110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35833" y="4749051"/>
            <a:ext cx="2097879" cy="12311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653178" y="3826396"/>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Alice</a:t>
            </a:r>
          </a:p>
        </p:txBody>
      </p:sp>
      <p:sp>
        <p:nvSpPr>
          <p:cNvPr id="11" name="Oval 10"/>
          <p:cNvSpPr/>
          <p:nvPr/>
        </p:nvSpPr>
        <p:spPr>
          <a:xfrm>
            <a:off x="6333714" y="2126183"/>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George</a:t>
            </a:r>
          </a:p>
        </p:txBody>
      </p:sp>
      <p:sp>
        <p:nvSpPr>
          <p:cNvPr id="12" name="Oval 11"/>
          <p:cNvSpPr/>
          <p:nvPr/>
        </p:nvSpPr>
        <p:spPr>
          <a:xfrm>
            <a:off x="6333713" y="5526609"/>
            <a:ext cx="1562101" cy="9382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Elena</a:t>
            </a:r>
          </a:p>
        </p:txBody>
      </p:sp>
      <p:sp>
        <p:nvSpPr>
          <p:cNvPr id="13" name="Oval 12"/>
          <p:cNvSpPr/>
          <p:nvPr/>
        </p:nvSpPr>
        <p:spPr>
          <a:xfrm>
            <a:off x="3454783" y="3826396"/>
            <a:ext cx="1562101" cy="938212"/>
          </a:xfrm>
          <a:prstGeom prst="ellipse">
            <a:avLst/>
          </a:prstGeom>
          <a:solidFill>
            <a:srgbClr val="FF7C8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David</a:t>
            </a:r>
          </a:p>
        </p:txBody>
      </p:sp>
      <p:cxnSp>
        <p:nvCxnSpPr>
          <p:cNvPr id="15" name="Straight Arrow Connector 14"/>
          <p:cNvCxnSpPr>
            <a:stCxn id="13" idx="3"/>
          </p:cNvCxnSpPr>
          <p:nvPr/>
        </p:nvCxnSpPr>
        <p:spPr>
          <a:xfrm flipH="1">
            <a:off x="2307020" y="4627210"/>
            <a:ext cx="1376527" cy="136850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050" y="5078758"/>
            <a:ext cx="1701684" cy="369332"/>
          </a:xfrm>
          <a:prstGeom prst="rect">
            <a:avLst/>
          </a:prstGeom>
        </p:spPr>
        <p:txBody>
          <a:bodyPr wrap="none">
            <a:spAutoFit/>
          </a:bodyPr>
          <a:lstStyle/>
          <a:p>
            <a:r>
              <a:rPr lang="en-US" dirty="0"/>
              <a:t>Service Provider</a:t>
            </a:r>
          </a:p>
        </p:txBody>
      </p:sp>
      <p:sp>
        <p:nvSpPr>
          <p:cNvPr id="16" name="Rectangle 15"/>
          <p:cNvSpPr/>
          <p:nvPr/>
        </p:nvSpPr>
        <p:spPr>
          <a:xfrm>
            <a:off x="10200228" y="3341733"/>
            <a:ext cx="1869935" cy="369332"/>
          </a:xfrm>
          <a:prstGeom prst="rect">
            <a:avLst/>
          </a:prstGeom>
        </p:spPr>
        <p:txBody>
          <a:bodyPr wrap="none">
            <a:spAutoFit/>
          </a:bodyPr>
          <a:lstStyle/>
          <a:p>
            <a:r>
              <a:rPr lang="en-US" dirty="0"/>
              <a:t>Service Consumer</a:t>
            </a:r>
          </a:p>
        </p:txBody>
      </p:sp>
      <p:sp>
        <p:nvSpPr>
          <p:cNvPr id="4" name="Rectangle 3"/>
          <p:cNvSpPr/>
          <p:nvPr/>
        </p:nvSpPr>
        <p:spPr>
          <a:xfrm>
            <a:off x="3360281" y="2025144"/>
            <a:ext cx="4745904" cy="4521511"/>
          </a:xfrm>
          <a:prstGeom prst="rect">
            <a:avLst/>
          </a:prstGeom>
          <a:noFill/>
          <a:ln w="254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9184" y="1641520"/>
            <a:ext cx="1970539" cy="369332"/>
          </a:xfrm>
          <a:prstGeom prst="rect">
            <a:avLst/>
          </a:prstGeom>
        </p:spPr>
        <p:txBody>
          <a:bodyPr wrap="none">
            <a:spAutoFit/>
          </a:bodyPr>
          <a:lstStyle/>
          <a:p>
            <a:r>
              <a:rPr lang="en-US" dirty="0"/>
              <a:t>Service Forwarders</a:t>
            </a:r>
          </a:p>
        </p:txBody>
      </p:sp>
      <p:sp>
        <p:nvSpPr>
          <p:cNvPr id="2" name="Slide Number Placeholder 1"/>
          <p:cNvSpPr>
            <a:spLocks noGrp="1"/>
          </p:cNvSpPr>
          <p:nvPr>
            <p:ph type="sldNum" sz="quarter" idx="12"/>
          </p:nvPr>
        </p:nvSpPr>
        <p:spPr/>
        <p:txBody>
          <a:bodyPr/>
          <a:lstStyle/>
          <a:p>
            <a:fld id="{BEF3EC61-4797-4E3E-BB0D-11AFECED479C}" type="slidenum">
              <a:rPr lang="en-US" smtClean="0"/>
              <a:t>49</a:t>
            </a:fld>
            <a:endParaRPr lang="en-US"/>
          </a:p>
        </p:txBody>
      </p:sp>
      <p:pic>
        <p:nvPicPr>
          <p:cNvPr id="23" name="Picture 2" descr="http://www.timbergrove.com/assets/icon-contact-success-d2727d4f41f54eb503c74f3b1216056d.png">
            <a:extLst>
              <a:ext uri="{FF2B5EF4-FFF2-40B4-BE49-F238E27FC236}">
                <a16:creationId xmlns:a16="http://schemas.microsoft.com/office/drawing/2014/main" id="{20399F38-2C6D-4F69-A101-7CE45F54B9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366" y="5235470"/>
            <a:ext cx="425240" cy="425240"/>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a:extLst>
              <a:ext uri="{FF2B5EF4-FFF2-40B4-BE49-F238E27FC236}">
                <a16:creationId xmlns:a16="http://schemas.microsoft.com/office/drawing/2014/main" id="{27A95432-CDA4-4F6F-AF60-5E91546393E9}"/>
              </a:ext>
            </a:extLst>
          </p:cNvPr>
          <p:cNvSpPr>
            <a:spLocks noGrp="1"/>
          </p:cNvSpPr>
          <p:nvPr>
            <p:ph type="title"/>
          </p:nvPr>
        </p:nvSpPr>
        <p:spPr>
          <a:xfrm>
            <a:off x="-96716" y="4749"/>
            <a:ext cx="12385431" cy="1325563"/>
          </a:xfrm>
        </p:spPr>
        <p:txBody>
          <a:bodyPr/>
          <a:lstStyle/>
          <a:p>
            <a:r>
              <a:rPr lang="en-US" b="1" dirty="0"/>
              <a:t>I-thank Dissemination Phase: David Sends </a:t>
            </a:r>
            <a:r>
              <a:rPr lang="en-US" b="1" dirty="0" err="1"/>
              <a:t>Msg</a:t>
            </a:r>
            <a:r>
              <a:rPr lang="en-US" b="1" dirty="0"/>
              <a:t> to Adam</a:t>
            </a:r>
            <a:endParaRPr lang="en-US" dirty="0"/>
          </a:p>
        </p:txBody>
      </p:sp>
    </p:spTree>
    <p:extLst>
      <p:ext uri="{BB962C8B-B14F-4D97-AF65-F5344CB8AC3E}">
        <p14:creationId xmlns:p14="http://schemas.microsoft.com/office/powerpoint/2010/main" val="233210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48870-33CD-4B88-A3F0-947A71991E3B}"/>
              </a:ext>
            </a:extLst>
          </p:cNvPr>
          <p:cNvSpPr>
            <a:spLocks noGrp="1"/>
          </p:cNvSpPr>
          <p:nvPr>
            <p:ph type="title"/>
          </p:nvPr>
        </p:nvSpPr>
        <p:spPr/>
        <p:txBody>
          <a:bodyPr/>
          <a:lstStyle/>
          <a:p>
            <a:r>
              <a:rPr lang="en-US" b="1" dirty="0"/>
              <a:t>Real Example (2) of Social Routing</a:t>
            </a:r>
          </a:p>
        </p:txBody>
      </p:sp>
      <p:sp>
        <p:nvSpPr>
          <p:cNvPr id="3" name="Content Placeholder 2">
            <a:extLst>
              <a:ext uri="{FF2B5EF4-FFF2-40B4-BE49-F238E27FC236}">
                <a16:creationId xmlns:a16="http://schemas.microsoft.com/office/drawing/2014/main" id="{CB26109C-D262-456E-BB5E-2B95805468B7}"/>
              </a:ext>
            </a:extLst>
          </p:cNvPr>
          <p:cNvSpPr>
            <a:spLocks noGrp="1"/>
          </p:cNvSpPr>
          <p:nvPr>
            <p:ph idx="1"/>
          </p:nvPr>
        </p:nvSpPr>
        <p:spPr>
          <a:xfrm>
            <a:off x="838199" y="1825625"/>
            <a:ext cx="10984523" cy="4351338"/>
          </a:xfrm>
        </p:spPr>
        <p:txBody>
          <a:bodyPr>
            <a:normAutofit/>
          </a:bodyPr>
          <a:lstStyle/>
          <a:p>
            <a:pPr algn="justLow"/>
            <a:r>
              <a:rPr lang="en-US" dirty="0"/>
              <a:t>A professor at Hiram college is looking for professional in </a:t>
            </a:r>
            <a:r>
              <a:rPr lang="en-US" i="1" dirty="0">
                <a:solidFill>
                  <a:srgbClr val="FF0000"/>
                </a:solidFill>
              </a:rPr>
              <a:t>software engineering area to mentor her son </a:t>
            </a:r>
            <a:r>
              <a:rPr lang="en-US" dirty="0"/>
              <a:t>as part of senior high school program.</a:t>
            </a:r>
          </a:p>
          <a:p>
            <a:pPr algn="justLow"/>
            <a:r>
              <a:rPr lang="en-US" dirty="0"/>
              <a:t>Her Explicit Requirements:</a:t>
            </a:r>
          </a:p>
          <a:p>
            <a:pPr lvl="1" algn="justLow"/>
            <a:r>
              <a:rPr lang="en-US" dirty="0"/>
              <a:t>Someone who would be willing to let them watch and learn about a career in computer science or more specifically software engineering.</a:t>
            </a:r>
          </a:p>
          <a:p>
            <a:pPr lvl="1" algn="justLow"/>
            <a:r>
              <a:rPr lang="en-US" dirty="0"/>
              <a:t>In Cleveland area</a:t>
            </a:r>
          </a:p>
          <a:p>
            <a:pPr lvl="1" algn="justLow"/>
            <a:r>
              <a:rPr lang="en-US" dirty="0"/>
              <a:t>This would occur over the course of a few weeks in early May.</a:t>
            </a:r>
          </a:p>
          <a:p>
            <a:pPr algn="justLow"/>
            <a:r>
              <a:rPr lang="en-US" dirty="0"/>
              <a:t>Her Implicit Requirements:</a:t>
            </a:r>
          </a:p>
          <a:p>
            <a:pPr lvl="1" algn="justLow"/>
            <a:r>
              <a:rPr lang="en-US" dirty="0"/>
              <a:t>Unknown to me.</a:t>
            </a:r>
          </a:p>
          <a:p>
            <a:pPr algn="justLow"/>
            <a:endParaRPr lang="en-US" dirty="0"/>
          </a:p>
          <a:p>
            <a:pPr algn="justLow"/>
            <a:endParaRPr lang="en-US" dirty="0"/>
          </a:p>
          <a:p>
            <a:pPr algn="justLow"/>
            <a:endParaRPr lang="en-US" dirty="0"/>
          </a:p>
        </p:txBody>
      </p:sp>
      <p:sp>
        <p:nvSpPr>
          <p:cNvPr id="4" name="Slide Number Placeholder 3">
            <a:extLst>
              <a:ext uri="{FF2B5EF4-FFF2-40B4-BE49-F238E27FC236}">
                <a16:creationId xmlns:a16="http://schemas.microsoft.com/office/drawing/2014/main" id="{CE2C4498-63C1-41C0-92B1-467DE401C3F2}"/>
              </a:ext>
            </a:extLst>
          </p:cNvPr>
          <p:cNvSpPr>
            <a:spLocks noGrp="1"/>
          </p:cNvSpPr>
          <p:nvPr>
            <p:ph type="sldNum" sz="quarter" idx="12"/>
          </p:nvPr>
        </p:nvSpPr>
        <p:spPr/>
        <p:txBody>
          <a:bodyPr/>
          <a:lstStyle/>
          <a:p>
            <a:fld id="{BEF3EC61-4797-4E3E-BB0D-11AFECED479C}" type="slidenum">
              <a:rPr lang="en-US" smtClean="0"/>
              <a:t>5</a:t>
            </a:fld>
            <a:endParaRPr lang="en-US"/>
          </a:p>
        </p:txBody>
      </p:sp>
      <p:pic>
        <p:nvPicPr>
          <p:cNvPr id="1026" name="Picture 2" descr="Image result for professor university girl">
            <a:extLst>
              <a:ext uri="{FF2B5EF4-FFF2-40B4-BE49-F238E27FC236}">
                <a16:creationId xmlns:a16="http://schemas.microsoft.com/office/drawing/2014/main" id="{D901BE5A-A375-4C53-9224-9ED437B979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6370" y="43252"/>
            <a:ext cx="2473569" cy="1647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E967A21D-9F6D-40E4-B9F0-78D412CF4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5373" y="4187367"/>
            <a:ext cx="1944566" cy="19251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oftware engineer">
            <a:extLst>
              <a:ext uri="{FF2B5EF4-FFF2-40B4-BE49-F238E27FC236}">
                <a16:creationId xmlns:a16="http://schemas.microsoft.com/office/drawing/2014/main" id="{60D88623-F23C-44E9-BA6F-9DECE0D480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4563" y="5148950"/>
            <a:ext cx="2357637" cy="157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288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4073-C1A5-4852-B248-70C632A3C043}"/>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BFEDC1E4-D1B1-4F24-9FFB-882A23CE2E2E}"/>
              </a:ext>
            </a:extLst>
          </p:cNvPr>
          <p:cNvGraphicFramePr>
            <a:graphicFrameLocks noGrp="1"/>
          </p:cNvGraphicFramePr>
          <p:nvPr>
            <p:ph idx="1"/>
            <p:extLst>
              <p:ext uri="{D42A27DB-BD31-4B8C-83A1-F6EECF244321}">
                <p14:modId xmlns:p14="http://schemas.microsoft.com/office/powerpoint/2010/main" val="3949096565"/>
              </p:ext>
            </p:extLst>
          </p:nvPr>
        </p:nvGraphicFramePr>
        <p:xfrm>
          <a:off x="117389" y="481390"/>
          <a:ext cx="12074611" cy="6057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4C62BB6-3B97-4146-9309-F465FF65AEAE}"/>
              </a:ext>
            </a:extLst>
          </p:cNvPr>
          <p:cNvSpPr>
            <a:spLocks noGrp="1"/>
          </p:cNvSpPr>
          <p:nvPr>
            <p:ph type="sldNum" sz="quarter" idx="12"/>
          </p:nvPr>
        </p:nvSpPr>
        <p:spPr/>
        <p:txBody>
          <a:bodyPr/>
          <a:lstStyle/>
          <a:p>
            <a:fld id="{BEF3EC61-4797-4E3E-BB0D-11AFECED479C}" type="slidenum">
              <a:rPr lang="en-US" smtClean="0"/>
              <a:t>50</a:t>
            </a:fld>
            <a:endParaRPr lang="en-US"/>
          </a:p>
        </p:txBody>
      </p:sp>
    </p:spTree>
    <p:extLst>
      <p:ext uri="{BB962C8B-B14F-4D97-AF65-F5344CB8AC3E}">
        <p14:creationId xmlns:p14="http://schemas.microsoft.com/office/powerpoint/2010/main" val="190106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C504-6C1A-4474-ACC1-BBA88DBAE410}"/>
              </a:ext>
            </a:extLst>
          </p:cNvPr>
          <p:cNvSpPr>
            <a:spLocks noGrp="1"/>
          </p:cNvSpPr>
          <p:nvPr>
            <p:ph type="title"/>
          </p:nvPr>
        </p:nvSpPr>
        <p:spPr/>
        <p:txBody>
          <a:bodyPr/>
          <a:lstStyle/>
          <a:p>
            <a:r>
              <a:rPr lang="en-US" b="1" dirty="0"/>
              <a:t>Social Aspect of Priority</a:t>
            </a:r>
          </a:p>
        </p:txBody>
      </p:sp>
      <p:sp>
        <p:nvSpPr>
          <p:cNvPr id="3" name="Content Placeholder 2">
            <a:extLst>
              <a:ext uri="{FF2B5EF4-FFF2-40B4-BE49-F238E27FC236}">
                <a16:creationId xmlns:a16="http://schemas.microsoft.com/office/drawing/2014/main" id="{9FE6F881-B33F-40C1-857B-ED9E294468AA}"/>
              </a:ext>
            </a:extLst>
          </p:cNvPr>
          <p:cNvSpPr>
            <a:spLocks noGrp="1"/>
          </p:cNvSpPr>
          <p:nvPr>
            <p:ph idx="1"/>
          </p:nvPr>
        </p:nvSpPr>
        <p:spPr/>
        <p:txBody>
          <a:bodyPr/>
          <a:lstStyle/>
          <a:p>
            <a:pPr algn="justLow"/>
            <a:r>
              <a:rPr lang="en-US" b="1" dirty="0"/>
              <a:t>University</a:t>
            </a:r>
            <a:r>
              <a:rPr lang="en-US" dirty="0"/>
              <a:t>: </a:t>
            </a:r>
          </a:p>
          <a:p>
            <a:pPr marL="457200" lvl="1" indent="0" algn="justLow">
              <a:buNone/>
            </a:pPr>
            <a:r>
              <a:rPr lang="en-US" dirty="0"/>
              <a:t>Professors may have different relationships.</a:t>
            </a:r>
          </a:p>
          <a:p>
            <a:pPr algn="justLow"/>
            <a:r>
              <a:rPr lang="en-US" b="1" dirty="0"/>
              <a:t>Family</a:t>
            </a:r>
            <a:r>
              <a:rPr lang="en-US" dirty="0"/>
              <a:t>: </a:t>
            </a:r>
          </a:p>
          <a:p>
            <a:pPr marL="457200" lvl="1" indent="0" algn="justLow">
              <a:buNone/>
            </a:pPr>
            <a:r>
              <a:rPr lang="en-US" dirty="0"/>
              <a:t>Family members may have a higher level of importance than others, and different friends have different priorities assigned to them based on their social centralities or their gender.</a:t>
            </a:r>
          </a:p>
          <a:p>
            <a:pPr algn="justLow"/>
            <a:r>
              <a:rPr lang="en-US" b="1" dirty="0"/>
              <a:t>Milgram, 1967</a:t>
            </a:r>
            <a:r>
              <a:rPr lang="en-US" dirty="0"/>
              <a:t>:</a:t>
            </a:r>
          </a:p>
          <a:p>
            <a:pPr lvl="1" algn="justLow"/>
            <a:r>
              <a:rPr lang="en-US" dirty="0"/>
              <a:t>Found that “certain kinds of communication are strongly conditioned by sex roles”.</a:t>
            </a:r>
          </a:p>
        </p:txBody>
      </p:sp>
      <p:sp>
        <p:nvSpPr>
          <p:cNvPr id="4" name="Slide Number Placeholder 3">
            <a:extLst>
              <a:ext uri="{FF2B5EF4-FFF2-40B4-BE49-F238E27FC236}">
                <a16:creationId xmlns:a16="http://schemas.microsoft.com/office/drawing/2014/main" id="{8A6E2D3F-CED6-4108-B1E4-BB0A4C230C40}"/>
              </a:ext>
            </a:extLst>
          </p:cNvPr>
          <p:cNvSpPr>
            <a:spLocks noGrp="1"/>
          </p:cNvSpPr>
          <p:nvPr>
            <p:ph type="sldNum" sz="quarter" idx="12"/>
          </p:nvPr>
        </p:nvSpPr>
        <p:spPr/>
        <p:txBody>
          <a:bodyPr/>
          <a:lstStyle/>
          <a:p>
            <a:fld id="{BEF3EC61-4797-4E3E-BB0D-11AFECED479C}" type="slidenum">
              <a:rPr lang="en-US" smtClean="0"/>
              <a:t>51</a:t>
            </a:fld>
            <a:endParaRPr lang="en-US"/>
          </a:p>
        </p:txBody>
      </p:sp>
      <p:pic>
        <p:nvPicPr>
          <p:cNvPr id="5" name="Picture 4">
            <a:extLst>
              <a:ext uri="{FF2B5EF4-FFF2-40B4-BE49-F238E27FC236}">
                <a16:creationId xmlns:a16="http://schemas.microsoft.com/office/drawing/2014/main" id="{B676E6A0-B4EE-47B5-8E5D-77D7EB9CAF16}"/>
              </a:ext>
            </a:extLst>
          </p:cNvPr>
          <p:cNvPicPr>
            <a:picLocks noChangeAspect="1"/>
          </p:cNvPicPr>
          <p:nvPr/>
        </p:nvPicPr>
        <p:blipFill>
          <a:blip r:embed="rId3"/>
          <a:stretch>
            <a:fillRect/>
          </a:stretch>
        </p:blipFill>
        <p:spPr>
          <a:xfrm>
            <a:off x="1422452" y="5498430"/>
            <a:ext cx="9489291" cy="977464"/>
          </a:xfrm>
          <a:prstGeom prst="rect">
            <a:avLst/>
          </a:prstGeom>
        </p:spPr>
      </p:pic>
      <p:sp>
        <p:nvSpPr>
          <p:cNvPr id="7" name="Rectangle 6">
            <a:extLst>
              <a:ext uri="{FF2B5EF4-FFF2-40B4-BE49-F238E27FC236}">
                <a16:creationId xmlns:a16="http://schemas.microsoft.com/office/drawing/2014/main" id="{81C0424F-33CB-4062-894B-55DFB1539F8A}"/>
              </a:ext>
            </a:extLst>
          </p:cNvPr>
          <p:cNvSpPr/>
          <p:nvPr/>
        </p:nvSpPr>
        <p:spPr>
          <a:xfrm>
            <a:off x="1494692" y="5498430"/>
            <a:ext cx="9489291" cy="977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facebook prioritize who to see first">
            <a:extLst>
              <a:ext uri="{FF2B5EF4-FFF2-40B4-BE49-F238E27FC236}">
                <a16:creationId xmlns:a16="http://schemas.microsoft.com/office/drawing/2014/main" id="{C99BF89C-D61D-4C19-8C55-46E24BD85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506" y="70338"/>
            <a:ext cx="5298831" cy="26494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F057BED-9FC4-4F6C-8D36-95608CE0FE62}"/>
              </a:ext>
            </a:extLst>
          </p:cNvPr>
          <p:cNvSpPr/>
          <p:nvPr/>
        </p:nvSpPr>
        <p:spPr>
          <a:xfrm>
            <a:off x="8140203" y="382106"/>
            <a:ext cx="1404167" cy="461665"/>
          </a:xfrm>
          <a:prstGeom prst="rect">
            <a:avLst/>
          </a:prstGeom>
        </p:spPr>
        <p:txBody>
          <a:bodyPr wrap="none">
            <a:spAutoFit/>
          </a:bodyPr>
          <a:lstStyle/>
          <a:p>
            <a:r>
              <a:rPr lang="en-US" sz="2400" b="1" dirty="0" err="1">
                <a:solidFill>
                  <a:srgbClr val="FF0000"/>
                </a:solidFill>
              </a:rPr>
              <a:t>FaceBook</a:t>
            </a:r>
            <a:endParaRPr lang="en-US" sz="2400" b="1" dirty="0">
              <a:solidFill>
                <a:srgbClr val="FF0000"/>
              </a:solidFill>
            </a:endParaRPr>
          </a:p>
        </p:txBody>
      </p:sp>
    </p:spTree>
    <p:extLst>
      <p:ext uri="{BB962C8B-B14F-4D97-AF65-F5344CB8AC3E}">
        <p14:creationId xmlns:p14="http://schemas.microsoft.com/office/powerpoint/2010/main" val="3608135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Features </a:t>
            </a:r>
          </a:p>
        </p:txBody>
      </p:sp>
      <p:sp>
        <p:nvSpPr>
          <p:cNvPr id="3" name="Content Placeholder 2"/>
          <p:cNvSpPr>
            <a:spLocks noGrp="1"/>
          </p:cNvSpPr>
          <p:nvPr>
            <p:ph idx="1"/>
          </p:nvPr>
        </p:nvSpPr>
        <p:spPr>
          <a:xfrm>
            <a:off x="838200" y="1524000"/>
            <a:ext cx="10515600" cy="5029200"/>
          </a:xfrm>
        </p:spPr>
        <p:txBody>
          <a:bodyPr>
            <a:normAutofit/>
          </a:bodyPr>
          <a:lstStyle/>
          <a:p>
            <a:pPr algn="justLow"/>
            <a:r>
              <a:rPr lang="en-US" dirty="0"/>
              <a:t>Four types of features can be used</a:t>
            </a:r>
          </a:p>
          <a:p>
            <a:pPr lvl="1" algn="justLow"/>
            <a:r>
              <a:rPr lang="en-US" sz="2800" b="1" dirty="0"/>
              <a:t>Neighbors’ properties:</a:t>
            </a:r>
            <a:r>
              <a:rPr lang="en-US" sz="2800" dirty="0"/>
              <a:t> Degree, Betweeness, Closeness, Eigenvector centralities, and Clustering coefficient.</a:t>
            </a:r>
          </a:p>
          <a:p>
            <a:pPr lvl="1" algn="justLow"/>
            <a:r>
              <a:rPr lang="en-US" sz="2800" b="1" dirty="0"/>
              <a:t>Neighbors’ profiles:</a:t>
            </a:r>
            <a:r>
              <a:rPr lang="en-US" sz="2800" dirty="0">
                <a:solidFill>
                  <a:schemeClr val="accent3"/>
                </a:solidFill>
              </a:rPr>
              <a:t> </a:t>
            </a:r>
            <a:r>
              <a:rPr lang="en-US" sz="2800" dirty="0"/>
              <a:t>Gender, institution, Birthdate, Relationship ties, job-title, and place.</a:t>
            </a:r>
          </a:p>
          <a:p>
            <a:pPr lvl="1" algn="justLow"/>
            <a:r>
              <a:rPr lang="en-US" sz="2800" b="1" dirty="0"/>
              <a:t>Neighbors’ activities:</a:t>
            </a:r>
            <a:r>
              <a:rPr lang="en-US" sz="2800" dirty="0">
                <a:solidFill>
                  <a:schemeClr val="accent3"/>
                </a:solidFill>
              </a:rPr>
              <a:t> </a:t>
            </a:r>
            <a:r>
              <a:rPr lang="en-US" sz="2800" dirty="0"/>
              <a:t>Likes, Shares, Posts, Comments, Poke, Tweets and Retweets.</a:t>
            </a:r>
          </a:p>
          <a:p>
            <a:pPr lvl="1" algn="justLow"/>
            <a:r>
              <a:rPr lang="en-US" sz="2800" b="1" dirty="0"/>
              <a:t>Node judgment:</a:t>
            </a:r>
            <a:r>
              <a:rPr lang="en-US" sz="2800" dirty="0"/>
              <a:t> Influence, Trust/Distrust, Support/Oppose, Friend/Foe, and Authority.</a:t>
            </a:r>
          </a:p>
          <a:p>
            <a:pPr lvl="1" algn="justLow"/>
            <a:endParaRPr lang="en-US" sz="2800" dirty="0"/>
          </a:p>
        </p:txBody>
      </p:sp>
      <p:sp>
        <p:nvSpPr>
          <p:cNvPr id="4" name="Slide Number Placeholder 3"/>
          <p:cNvSpPr>
            <a:spLocks noGrp="1"/>
          </p:cNvSpPr>
          <p:nvPr>
            <p:ph type="sldNum" sz="quarter" idx="12"/>
          </p:nvPr>
        </p:nvSpPr>
        <p:spPr/>
        <p:txBody>
          <a:bodyPr/>
          <a:lstStyle/>
          <a:p>
            <a:pPr>
              <a:defRPr/>
            </a:pPr>
            <a:fld id="{C4920C6E-7DA2-47FB-8E29-56CD7B2C3DFB}" type="slidenum">
              <a:rPr lang="en-US" smtClean="0"/>
              <a:pPr>
                <a:defRPr/>
              </a:pPr>
              <a:t>52</a:t>
            </a:fld>
            <a:endParaRPr lang="en-US"/>
          </a:p>
        </p:txBody>
      </p:sp>
    </p:spTree>
    <p:extLst>
      <p:ext uri="{BB962C8B-B14F-4D97-AF65-F5344CB8AC3E}">
        <p14:creationId xmlns:p14="http://schemas.microsoft.com/office/powerpoint/2010/main" val="2359650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292A-7A4B-402E-A538-5A3A6F3AB634}"/>
              </a:ext>
            </a:extLst>
          </p:cNvPr>
          <p:cNvSpPr>
            <a:spLocks noGrp="1"/>
          </p:cNvSpPr>
          <p:nvPr>
            <p:ph type="title"/>
          </p:nvPr>
        </p:nvSpPr>
        <p:spPr/>
        <p:txBody>
          <a:bodyPr/>
          <a:lstStyle/>
          <a:p>
            <a:r>
              <a:rPr lang="en-US" b="1" dirty="0"/>
              <a:t>Autonomous Social Priority as Local Attribute</a:t>
            </a:r>
            <a:endParaRPr lang="en-US" dirty="0"/>
          </a:p>
        </p:txBody>
      </p:sp>
      <p:sp>
        <p:nvSpPr>
          <p:cNvPr id="4" name="Slide Number Placeholder 3">
            <a:extLst>
              <a:ext uri="{FF2B5EF4-FFF2-40B4-BE49-F238E27FC236}">
                <a16:creationId xmlns:a16="http://schemas.microsoft.com/office/drawing/2014/main" id="{559F74D8-0595-4872-8541-2986012069A3}"/>
              </a:ext>
            </a:extLst>
          </p:cNvPr>
          <p:cNvSpPr>
            <a:spLocks noGrp="1"/>
          </p:cNvSpPr>
          <p:nvPr>
            <p:ph type="sldNum" sz="quarter" idx="12"/>
          </p:nvPr>
        </p:nvSpPr>
        <p:spPr/>
        <p:txBody>
          <a:bodyPr/>
          <a:lstStyle/>
          <a:p>
            <a:fld id="{BEF3EC61-4797-4E3E-BB0D-11AFECED479C}" type="slidenum">
              <a:rPr lang="en-US" smtClean="0"/>
              <a:t>53</a:t>
            </a:fld>
            <a:endParaRPr lang="en-US"/>
          </a:p>
        </p:txBody>
      </p:sp>
      <p:grpSp>
        <p:nvGrpSpPr>
          <p:cNvPr id="5" name="Group 4">
            <a:extLst>
              <a:ext uri="{FF2B5EF4-FFF2-40B4-BE49-F238E27FC236}">
                <a16:creationId xmlns:a16="http://schemas.microsoft.com/office/drawing/2014/main" id="{2DBACDB7-9BB2-44D0-80DB-185517195C4A}"/>
              </a:ext>
            </a:extLst>
          </p:cNvPr>
          <p:cNvGrpSpPr/>
          <p:nvPr/>
        </p:nvGrpSpPr>
        <p:grpSpPr>
          <a:xfrm>
            <a:off x="122244" y="3278395"/>
            <a:ext cx="2133600" cy="1301832"/>
            <a:chOff x="2133600" y="1822368"/>
            <a:chExt cx="2133600" cy="1301832"/>
          </a:xfrm>
        </p:grpSpPr>
        <p:sp>
          <p:nvSpPr>
            <p:cNvPr id="6" name="AutoShape 5">
              <a:extLst>
                <a:ext uri="{FF2B5EF4-FFF2-40B4-BE49-F238E27FC236}">
                  <a16:creationId xmlns:a16="http://schemas.microsoft.com/office/drawing/2014/main" id="{982DE51C-EA8F-40D1-83D9-C7CE3B4BB24D}"/>
                </a:ext>
              </a:extLst>
            </p:cNvPr>
            <p:cNvSpPr>
              <a:spLocks noChangeArrowheads="1"/>
            </p:cNvSpPr>
            <p:nvPr/>
          </p:nvSpPr>
          <p:spPr bwMode="auto">
            <a:xfrm>
              <a:off x="2133600" y="1822368"/>
              <a:ext cx="2133600" cy="1301832"/>
            </a:xfrm>
            <a:prstGeom prst="flowChartInputOutput">
              <a:avLst/>
            </a:prstGeom>
            <a:noFill/>
            <a:ln w="9525">
              <a:solidFill>
                <a:srgbClr val="000000"/>
              </a:solidFill>
              <a:miter lim="800000"/>
              <a:headEnd/>
              <a:tailEnd/>
            </a:ln>
            <a:effectLst/>
            <a:extLst/>
          </p:spPr>
          <p:txBody>
            <a:bodyPr wrap="none" anchor="ctr"/>
            <a:lstStyle>
              <a:defPPr>
                <a:defRPr lang="en-US"/>
              </a:defPPr>
              <a:lvl1pPr algn="ctr"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ctr"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ctr"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ctr"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ctr"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charset="0"/>
                <a:ea typeface="MS PGothic" charset="0"/>
                <a:cs typeface="MS PGothic" charset="0"/>
              </a:endParaRPr>
            </a:p>
          </p:txBody>
        </p:sp>
        <p:sp>
          <p:nvSpPr>
            <p:cNvPr id="7" name="Rectangle 6">
              <a:extLst>
                <a:ext uri="{FF2B5EF4-FFF2-40B4-BE49-F238E27FC236}">
                  <a16:creationId xmlns:a16="http://schemas.microsoft.com/office/drawing/2014/main" id="{C9612435-B085-4A2B-A228-E780B917386C}"/>
                </a:ext>
              </a:extLst>
            </p:cNvPr>
            <p:cNvSpPr/>
            <p:nvPr/>
          </p:nvSpPr>
          <p:spPr>
            <a:xfrm>
              <a:off x="2451454" y="2221468"/>
              <a:ext cx="1815746" cy="369332"/>
            </a:xfrm>
            <a:prstGeom prst="rect">
              <a:avLst/>
            </a:prstGeom>
          </p:spPr>
          <p:txBody>
            <a:bodyPr wrap="square">
              <a:spAutoFit/>
            </a:bodyPr>
            <a:lstStyle/>
            <a:p>
              <a:r>
                <a:rPr lang="en-US" dirty="0"/>
                <a:t>Set of Features</a:t>
              </a:r>
            </a:p>
          </p:txBody>
        </p:sp>
      </p:grpSp>
      <p:grpSp>
        <p:nvGrpSpPr>
          <p:cNvPr id="8" name="Group 7">
            <a:extLst>
              <a:ext uri="{FF2B5EF4-FFF2-40B4-BE49-F238E27FC236}">
                <a16:creationId xmlns:a16="http://schemas.microsoft.com/office/drawing/2014/main" id="{553F5C90-69E5-4766-867E-1BC4E695F504}"/>
              </a:ext>
            </a:extLst>
          </p:cNvPr>
          <p:cNvGrpSpPr/>
          <p:nvPr/>
        </p:nvGrpSpPr>
        <p:grpSpPr>
          <a:xfrm>
            <a:off x="597874" y="1807351"/>
            <a:ext cx="2209800" cy="1301832"/>
            <a:chOff x="152400" y="1822368"/>
            <a:chExt cx="2209800" cy="1301832"/>
          </a:xfrm>
        </p:grpSpPr>
        <p:sp>
          <p:nvSpPr>
            <p:cNvPr id="9" name="AutoShape 5">
              <a:extLst>
                <a:ext uri="{FF2B5EF4-FFF2-40B4-BE49-F238E27FC236}">
                  <a16:creationId xmlns:a16="http://schemas.microsoft.com/office/drawing/2014/main" id="{9FAB54F1-2A15-412D-8959-4D741F141B2C}"/>
                </a:ext>
              </a:extLst>
            </p:cNvPr>
            <p:cNvSpPr>
              <a:spLocks noChangeArrowheads="1"/>
            </p:cNvSpPr>
            <p:nvPr/>
          </p:nvSpPr>
          <p:spPr bwMode="auto">
            <a:xfrm>
              <a:off x="152400" y="1822368"/>
              <a:ext cx="2133600" cy="1301832"/>
            </a:xfrm>
            <a:prstGeom prst="flowChartInputOutput">
              <a:avLst/>
            </a:prstGeom>
            <a:noFill/>
            <a:ln w="9525">
              <a:solidFill>
                <a:srgbClr val="000000"/>
              </a:solidFill>
              <a:miter lim="800000"/>
              <a:headEnd/>
              <a:tailEnd/>
            </a:ln>
            <a:effectLst/>
            <a:extLst/>
          </p:spPr>
          <p:txBody>
            <a:bodyPr wrap="none" anchor="ctr"/>
            <a:lstStyle>
              <a:defPPr>
                <a:defRPr lang="en-US"/>
              </a:defPPr>
              <a:lvl1pPr algn="ctr"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ctr"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ctr"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ctr"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ctr"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charset="0"/>
                <a:ea typeface="MS PGothic" charset="0"/>
                <a:cs typeface="MS PGothic" charset="0"/>
              </a:endParaRPr>
            </a:p>
          </p:txBody>
        </p:sp>
        <p:pic>
          <p:nvPicPr>
            <p:cNvPr id="10" name="Picture 2" descr="http://fusesource.com/docs/esb/4.3/amq_clustering/images/broker_networks_12.gif">
              <a:extLst>
                <a:ext uri="{FF2B5EF4-FFF2-40B4-BE49-F238E27FC236}">
                  <a16:creationId xmlns:a16="http://schemas.microsoft.com/office/drawing/2014/main" id="{17DEEC85-4A05-4CED-8A4B-12A676705E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570" y="2425382"/>
              <a:ext cx="951260" cy="6615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B2B64A2-2224-42F9-821F-8B076D4B9BED}"/>
                </a:ext>
              </a:extLst>
            </p:cNvPr>
            <p:cNvSpPr/>
            <p:nvPr/>
          </p:nvSpPr>
          <p:spPr>
            <a:xfrm>
              <a:off x="394054" y="1834036"/>
              <a:ext cx="1968146" cy="646331"/>
            </a:xfrm>
            <a:prstGeom prst="rect">
              <a:avLst/>
            </a:prstGeom>
          </p:spPr>
          <p:txBody>
            <a:bodyPr wrap="square">
              <a:spAutoFit/>
            </a:bodyPr>
            <a:lstStyle/>
            <a:p>
              <a:pPr algn="ctr"/>
              <a:r>
                <a:rPr lang="en-US" dirty="0"/>
                <a:t>Unweight Social Graph</a:t>
              </a:r>
            </a:p>
          </p:txBody>
        </p:sp>
      </p:grpSp>
      <p:sp>
        <p:nvSpPr>
          <p:cNvPr id="12" name="Down Arrow 8">
            <a:extLst>
              <a:ext uri="{FF2B5EF4-FFF2-40B4-BE49-F238E27FC236}">
                <a16:creationId xmlns:a16="http://schemas.microsoft.com/office/drawing/2014/main" id="{A0FC3599-B3CC-48A3-9E82-8D0D737E8633}"/>
              </a:ext>
            </a:extLst>
          </p:cNvPr>
          <p:cNvSpPr/>
          <p:nvPr/>
        </p:nvSpPr>
        <p:spPr>
          <a:xfrm rot="16200000">
            <a:off x="2383445" y="3071385"/>
            <a:ext cx="381000" cy="315059"/>
          </a:xfrm>
          <a:prstGeom prst="downArrow">
            <a:avLst/>
          </a:prstGeom>
          <a:solidFill>
            <a:srgbClr val="00B05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AutoShape 7">
            <a:extLst>
              <a:ext uri="{FF2B5EF4-FFF2-40B4-BE49-F238E27FC236}">
                <a16:creationId xmlns:a16="http://schemas.microsoft.com/office/drawing/2014/main" id="{F171533C-2704-47AB-B4E8-F5CFB2C18211}"/>
              </a:ext>
            </a:extLst>
          </p:cNvPr>
          <p:cNvSpPr>
            <a:spLocks noChangeArrowheads="1"/>
          </p:cNvSpPr>
          <p:nvPr/>
        </p:nvSpPr>
        <p:spPr bwMode="auto">
          <a:xfrm>
            <a:off x="2770106" y="2828865"/>
            <a:ext cx="2286000" cy="800100"/>
          </a:xfrm>
          <a:prstGeom prst="flowChartProcess">
            <a:avLst/>
          </a:prstGeom>
          <a:ln w="9525">
            <a:solidFill>
              <a:schemeClr val="tx1"/>
            </a:solidFill>
            <a:miter lim="800000"/>
            <a:headEnd/>
            <a:tailEnd/>
          </a:ln>
          <a:effectLst/>
          <a:extLst/>
        </p:spPr>
        <p:style>
          <a:lnRef idx="0">
            <a:scrgbClr r="0" g="0" b="0"/>
          </a:lnRef>
          <a:fillRef idx="1001">
            <a:schemeClr val="lt1"/>
          </a:fillRef>
          <a:effectRef idx="0">
            <a:scrgbClr r="0" g="0" b="0"/>
          </a:effectRef>
          <a:fontRef idx="major"/>
        </p:style>
        <p:txBody>
          <a:bodyPr wrap="none" anchor="ctr"/>
          <a:lstStyle>
            <a:defPPr>
              <a:defRPr lang="en-US"/>
            </a:defPPr>
            <a:lvl1pPr algn="ctr"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ctr"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ctr"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ctr"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ctr"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a:defRPr/>
            </a:pPr>
            <a:r>
              <a:rPr lang="en-US" sz="1800" dirty="0">
                <a:latin typeface="Calibri" charset="0"/>
                <a:ea typeface="ＭＳ Ｐゴシック" charset="0"/>
                <a:cs typeface="Calibri" charset="0"/>
              </a:rPr>
              <a:t>Calculate the Feature </a:t>
            </a:r>
          </a:p>
          <a:p>
            <a:pPr>
              <a:defRPr/>
            </a:pPr>
            <a:r>
              <a:rPr lang="en-US" sz="1800" dirty="0">
                <a:latin typeface="Calibri" charset="0"/>
                <a:ea typeface="ＭＳ Ｐゴシック" charset="0"/>
                <a:cs typeface="Calibri" charset="0"/>
              </a:rPr>
              <a:t>Values</a:t>
            </a:r>
          </a:p>
        </p:txBody>
      </p:sp>
      <p:sp>
        <p:nvSpPr>
          <p:cNvPr id="16" name="Down Arrow 8">
            <a:extLst>
              <a:ext uri="{FF2B5EF4-FFF2-40B4-BE49-F238E27FC236}">
                <a16:creationId xmlns:a16="http://schemas.microsoft.com/office/drawing/2014/main" id="{14309D83-15DA-4720-814E-BBE4FE6D689B}"/>
              </a:ext>
            </a:extLst>
          </p:cNvPr>
          <p:cNvSpPr/>
          <p:nvPr/>
        </p:nvSpPr>
        <p:spPr>
          <a:xfrm rot="16200000">
            <a:off x="5004549" y="3089971"/>
            <a:ext cx="381000" cy="277886"/>
          </a:xfrm>
          <a:prstGeom prst="downArrow">
            <a:avLst/>
          </a:prstGeom>
          <a:solidFill>
            <a:srgbClr val="00B05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AutoShape 7">
            <a:extLst>
              <a:ext uri="{FF2B5EF4-FFF2-40B4-BE49-F238E27FC236}">
                <a16:creationId xmlns:a16="http://schemas.microsoft.com/office/drawing/2014/main" id="{6B094237-20D4-47B3-9293-7CDE1E48B3DF}"/>
              </a:ext>
            </a:extLst>
          </p:cNvPr>
          <p:cNvSpPr>
            <a:spLocks noChangeArrowheads="1"/>
          </p:cNvSpPr>
          <p:nvPr/>
        </p:nvSpPr>
        <p:spPr bwMode="auto">
          <a:xfrm>
            <a:off x="5369691" y="2824010"/>
            <a:ext cx="2286000" cy="800100"/>
          </a:xfrm>
          <a:prstGeom prst="flowChartProcess">
            <a:avLst/>
          </a:prstGeom>
          <a:ln w="9525">
            <a:solidFill>
              <a:schemeClr val="tx1"/>
            </a:solidFill>
            <a:miter lim="800000"/>
            <a:headEnd/>
            <a:tailEnd/>
          </a:ln>
          <a:effectLst/>
          <a:extLst/>
        </p:spPr>
        <p:style>
          <a:lnRef idx="0">
            <a:scrgbClr r="0" g="0" b="0"/>
          </a:lnRef>
          <a:fillRef idx="1001">
            <a:schemeClr val="lt1"/>
          </a:fillRef>
          <a:effectRef idx="0">
            <a:scrgbClr r="0" g="0" b="0"/>
          </a:effectRef>
          <a:fontRef idx="major"/>
        </p:style>
        <p:txBody>
          <a:bodyPr wrap="none" anchor="ctr"/>
          <a:lstStyle>
            <a:defPPr>
              <a:defRPr lang="en-US"/>
            </a:defPPr>
            <a:lvl1pPr algn="ctr"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ctr"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ctr"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ctr"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ctr"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a:defRPr/>
            </a:pPr>
            <a:r>
              <a:rPr lang="en-US" sz="1800" dirty="0">
                <a:latin typeface="Calibri" charset="0"/>
                <a:ea typeface="ＭＳ Ｐゴシック" charset="0"/>
                <a:cs typeface="Calibri" charset="0"/>
              </a:rPr>
              <a:t>Do a reduction of future</a:t>
            </a:r>
          </a:p>
          <a:p>
            <a:pPr>
              <a:defRPr/>
            </a:pPr>
            <a:r>
              <a:rPr lang="en-US" sz="1800" dirty="0">
                <a:latin typeface="Calibri" charset="0"/>
                <a:ea typeface="ＭＳ Ｐゴシック" charset="0"/>
                <a:cs typeface="Calibri" charset="0"/>
              </a:rPr>
              <a:t> space using SVD to </a:t>
            </a:r>
          </a:p>
          <a:p>
            <a:pPr>
              <a:defRPr/>
            </a:pPr>
            <a:r>
              <a:rPr lang="en-US" sz="1800" dirty="0">
                <a:latin typeface="Calibri" charset="0"/>
                <a:ea typeface="ＭＳ Ｐゴシック" charset="0"/>
                <a:cs typeface="Calibri" charset="0"/>
              </a:rPr>
              <a:t>Compute the Priority</a:t>
            </a:r>
          </a:p>
        </p:txBody>
      </p:sp>
      <p:sp>
        <p:nvSpPr>
          <p:cNvPr id="18" name="AutoShape 7">
            <a:extLst>
              <a:ext uri="{FF2B5EF4-FFF2-40B4-BE49-F238E27FC236}">
                <a16:creationId xmlns:a16="http://schemas.microsoft.com/office/drawing/2014/main" id="{A4D89FC1-5BEE-45AA-8FB3-23E7F4DCA0BE}"/>
              </a:ext>
            </a:extLst>
          </p:cNvPr>
          <p:cNvSpPr>
            <a:spLocks noChangeArrowheads="1"/>
          </p:cNvSpPr>
          <p:nvPr/>
        </p:nvSpPr>
        <p:spPr bwMode="auto">
          <a:xfrm>
            <a:off x="7969276" y="2824010"/>
            <a:ext cx="2286000" cy="800100"/>
          </a:xfrm>
          <a:prstGeom prst="flowChartProcess">
            <a:avLst/>
          </a:prstGeom>
          <a:ln w="9525">
            <a:solidFill>
              <a:schemeClr val="tx1"/>
            </a:solidFill>
            <a:miter lim="800000"/>
            <a:headEnd/>
            <a:tailEnd/>
          </a:ln>
          <a:effectLst/>
          <a:extLst/>
        </p:spPr>
        <p:style>
          <a:lnRef idx="0">
            <a:scrgbClr r="0" g="0" b="0"/>
          </a:lnRef>
          <a:fillRef idx="1001">
            <a:schemeClr val="lt1"/>
          </a:fillRef>
          <a:effectRef idx="0">
            <a:scrgbClr r="0" g="0" b="0"/>
          </a:effectRef>
          <a:fontRef idx="major"/>
        </p:style>
        <p:txBody>
          <a:bodyPr wrap="none" anchor="ctr"/>
          <a:lstStyle>
            <a:defPPr>
              <a:defRPr lang="en-US"/>
            </a:defPPr>
            <a:lvl1pPr algn="ctr"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ctr"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ctr"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ctr"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ctr"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a:defRPr/>
            </a:pPr>
            <a:r>
              <a:rPr lang="en-US" sz="1800" dirty="0">
                <a:latin typeface="Calibri" charset="0"/>
                <a:ea typeface="ＭＳ Ｐゴシック" charset="0"/>
                <a:cs typeface="Calibri" charset="0"/>
              </a:rPr>
              <a:t>Assign the priority on</a:t>
            </a:r>
          </a:p>
          <a:p>
            <a:pPr>
              <a:defRPr/>
            </a:pPr>
            <a:r>
              <a:rPr lang="en-US" sz="1800" dirty="0">
                <a:latin typeface="Calibri" charset="0"/>
                <a:ea typeface="ＭＳ Ｐゴシック" charset="0"/>
                <a:cs typeface="Calibri" charset="0"/>
              </a:rPr>
              <a:t>Edges of the given </a:t>
            </a:r>
          </a:p>
          <a:p>
            <a:pPr>
              <a:defRPr/>
            </a:pPr>
            <a:r>
              <a:rPr lang="en-US" sz="1800" dirty="0">
                <a:latin typeface="Calibri" charset="0"/>
                <a:ea typeface="ＭＳ Ｐゴシック" charset="0"/>
                <a:cs typeface="Calibri" charset="0"/>
              </a:rPr>
              <a:t>Social Graph</a:t>
            </a:r>
          </a:p>
        </p:txBody>
      </p:sp>
      <p:sp>
        <p:nvSpPr>
          <p:cNvPr id="19" name="Down Arrow 8">
            <a:extLst>
              <a:ext uri="{FF2B5EF4-FFF2-40B4-BE49-F238E27FC236}">
                <a16:creationId xmlns:a16="http://schemas.microsoft.com/office/drawing/2014/main" id="{7A7829E3-C5E0-4059-B8E0-CFC697CC0764}"/>
              </a:ext>
            </a:extLst>
          </p:cNvPr>
          <p:cNvSpPr/>
          <p:nvPr/>
        </p:nvSpPr>
        <p:spPr>
          <a:xfrm rot="16200000">
            <a:off x="7622240" y="3089971"/>
            <a:ext cx="381000" cy="277886"/>
          </a:xfrm>
          <a:prstGeom prst="downArrow">
            <a:avLst/>
          </a:prstGeom>
          <a:solidFill>
            <a:srgbClr val="00B05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 name="Down Arrow 8">
            <a:extLst>
              <a:ext uri="{FF2B5EF4-FFF2-40B4-BE49-F238E27FC236}">
                <a16:creationId xmlns:a16="http://schemas.microsoft.com/office/drawing/2014/main" id="{D3FD0254-01F2-45E3-BD82-822453B2B5A6}"/>
              </a:ext>
            </a:extLst>
          </p:cNvPr>
          <p:cNvSpPr/>
          <p:nvPr/>
        </p:nvSpPr>
        <p:spPr>
          <a:xfrm rot="16200000">
            <a:off x="10213034" y="3089971"/>
            <a:ext cx="381000" cy="277886"/>
          </a:xfrm>
          <a:prstGeom prst="downArrow">
            <a:avLst/>
          </a:prstGeom>
          <a:solidFill>
            <a:srgbClr val="00B05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81B571F-99F7-48AE-80C1-82AB53DB8F5C}"/>
              </a:ext>
            </a:extLst>
          </p:cNvPr>
          <p:cNvGrpSpPr/>
          <p:nvPr/>
        </p:nvGrpSpPr>
        <p:grpSpPr>
          <a:xfrm>
            <a:off x="10542477" y="2465350"/>
            <a:ext cx="1454359" cy="1302718"/>
            <a:chOff x="6085734" y="5410200"/>
            <a:chExt cx="1454359" cy="1302718"/>
          </a:xfrm>
        </p:grpSpPr>
        <p:pic>
          <p:nvPicPr>
            <p:cNvPr id="22" name="Picture 2" descr="http://fusesource.com/docs/esb/4.3/amq_clustering/images/broker_networks_12.gif">
              <a:extLst>
                <a:ext uri="{FF2B5EF4-FFF2-40B4-BE49-F238E27FC236}">
                  <a16:creationId xmlns:a16="http://schemas.microsoft.com/office/drawing/2014/main" id="{8AAC1FC6-8916-4BF1-9E25-5CE524F6D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410200"/>
              <a:ext cx="1444093" cy="12810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7381FCC-2A6D-42B7-93D9-ECF43745175D}"/>
                </a:ext>
              </a:extLst>
            </p:cNvPr>
            <p:cNvSpPr txBox="1"/>
            <p:nvPr/>
          </p:nvSpPr>
          <p:spPr>
            <a:xfrm>
              <a:off x="6601480" y="6405141"/>
              <a:ext cx="433132" cy="307777"/>
            </a:xfrm>
            <a:prstGeom prst="rect">
              <a:avLst/>
            </a:prstGeom>
            <a:noFill/>
          </p:spPr>
          <p:txBody>
            <a:bodyPr wrap="none" rtlCol="0">
              <a:spAutoFit/>
            </a:bodyPr>
            <a:lstStyle/>
            <a:p>
              <a:r>
                <a:rPr lang="en-US" sz="1400" dirty="0"/>
                <a:t>0.9</a:t>
              </a:r>
            </a:p>
          </p:txBody>
        </p:sp>
        <p:sp>
          <p:nvSpPr>
            <p:cNvPr id="24" name="TextBox 23">
              <a:extLst>
                <a:ext uri="{FF2B5EF4-FFF2-40B4-BE49-F238E27FC236}">
                  <a16:creationId xmlns:a16="http://schemas.microsoft.com/office/drawing/2014/main" id="{51194BA6-ED30-4BDD-B2E1-89C83D563D73}"/>
                </a:ext>
              </a:extLst>
            </p:cNvPr>
            <p:cNvSpPr txBox="1"/>
            <p:nvPr/>
          </p:nvSpPr>
          <p:spPr>
            <a:xfrm>
              <a:off x="6272468" y="5483423"/>
              <a:ext cx="433132" cy="307777"/>
            </a:xfrm>
            <a:prstGeom prst="rect">
              <a:avLst/>
            </a:prstGeom>
            <a:noFill/>
          </p:spPr>
          <p:txBody>
            <a:bodyPr wrap="none" rtlCol="0">
              <a:spAutoFit/>
            </a:bodyPr>
            <a:lstStyle/>
            <a:p>
              <a:r>
                <a:rPr lang="en-US" sz="1400" dirty="0"/>
                <a:t>0.7</a:t>
              </a:r>
            </a:p>
          </p:txBody>
        </p:sp>
        <p:sp>
          <p:nvSpPr>
            <p:cNvPr id="25" name="TextBox 24">
              <a:extLst>
                <a:ext uri="{FF2B5EF4-FFF2-40B4-BE49-F238E27FC236}">
                  <a16:creationId xmlns:a16="http://schemas.microsoft.com/office/drawing/2014/main" id="{79870192-92BB-47A6-A3FF-0C42E79BF895}"/>
                </a:ext>
              </a:extLst>
            </p:cNvPr>
            <p:cNvSpPr txBox="1"/>
            <p:nvPr/>
          </p:nvSpPr>
          <p:spPr>
            <a:xfrm>
              <a:off x="6085734" y="6056189"/>
              <a:ext cx="433132" cy="307777"/>
            </a:xfrm>
            <a:prstGeom prst="rect">
              <a:avLst/>
            </a:prstGeom>
            <a:noFill/>
          </p:spPr>
          <p:txBody>
            <a:bodyPr wrap="none" rtlCol="0">
              <a:spAutoFit/>
            </a:bodyPr>
            <a:lstStyle/>
            <a:p>
              <a:r>
                <a:rPr lang="en-US" sz="1400" dirty="0"/>
                <a:t>0.2</a:t>
              </a:r>
            </a:p>
          </p:txBody>
        </p:sp>
        <p:sp>
          <p:nvSpPr>
            <p:cNvPr id="26" name="TextBox 25">
              <a:extLst>
                <a:ext uri="{FF2B5EF4-FFF2-40B4-BE49-F238E27FC236}">
                  <a16:creationId xmlns:a16="http://schemas.microsoft.com/office/drawing/2014/main" id="{C81538A9-DF05-4576-9CD1-6DD0710BD461}"/>
                </a:ext>
              </a:extLst>
            </p:cNvPr>
            <p:cNvSpPr txBox="1"/>
            <p:nvPr/>
          </p:nvSpPr>
          <p:spPr>
            <a:xfrm>
              <a:off x="6929817" y="5483423"/>
              <a:ext cx="433132" cy="307777"/>
            </a:xfrm>
            <a:prstGeom prst="rect">
              <a:avLst/>
            </a:prstGeom>
            <a:noFill/>
          </p:spPr>
          <p:txBody>
            <a:bodyPr wrap="none" rtlCol="0">
              <a:spAutoFit/>
            </a:bodyPr>
            <a:lstStyle/>
            <a:p>
              <a:r>
                <a:rPr lang="en-US" sz="1400" dirty="0"/>
                <a:t>0.3</a:t>
              </a:r>
            </a:p>
          </p:txBody>
        </p:sp>
        <p:sp>
          <p:nvSpPr>
            <p:cNvPr id="27" name="TextBox 26">
              <a:extLst>
                <a:ext uri="{FF2B5EF4-FFF2-40B4-BE49-F238E27FC236}">
                  <a16:creationId xmlns:a16="http://schemas.microsoft.com/office/drawing/2014/main" id="{0A9C8F3A-397E-4D53-8C18-A3C7C6AEF852}"/>
                </a:ext>
              </a:extLst>
            </p:cNvPr>
            <p:cNvSpPr txBox="1"/>
            <p:nvPr/>
          </p:nvSpPr>
          <p:spPr>
            <a:xfrm>
              <a:off x="6489034" y="6097364"/>
              <a:ext cx="433132" cy="307777"/>
            </a:xfrm>
            <a:prstGeom prst="rect">
              <a:avLst/>
            </a:prstGeom>
            <a:noFill/>
          </p:spPr>
          <p:txBody>
            <a:bodyPr wrap="none" rtlCol="0">
              <a:spAutoFit/>
            </a:bodyPr>
            <a:lstStyle/>
            <a:p>
              <a:r>
                <a:rPr lang="en-US" sz="1400" dirty="0"/>
                <a:t>0.9</a:t>
              </a:r>
            </a:p>
          </p:txBody>
        </p:sp>
        <p:sp>
          <p:nvSpPr>
            <p:cNvPr id="28" name="TextBox 27">
              <a:extLst>
                <a:ext uri="{FF2B5EF4-FFF2-40B4-BE49-F238E27FC236}">
                  <a16:creationId xmlns:a16="http://schemas.microsoft.com/office/drawing/2014/main" id="{9A97EFA7-1F8C-4BDF-8099-26EF17598642}"/>
                </a:ext>
              </a:extLst>
            </p:cNvPr>
            <p:cNvSpPr txBox="1"/>
            <p:nvPr/>
          </p:nvSpPr>
          <p:spPr>
            <a:xfrm>
              <a:off x="7034612" y="6072385"/>
              <a:ext cx="433132" cy="307777"/>
            </a:xfrm>
            <a:prstGeom prst="rect">
              <a:avLst/>
            </a:prstGeom>
            <a:noFill/>
          </p:spPr>
          <p:txBody>
            <a:bodyPr wrap="none" rtlCol="0">
              <a:spAutoFit/>
            </a:bodyPr>
            <a:lstStyle/>
            <a:p>
              <a:r>
                <a:rPr lang="en-US" sz="1400" dirty="0"/>
                <a:t>0.7</a:t>
              </a:r>
            </a:p>
          </p:txBody>
        </p:sp>
        <p:sp>
          <p:nvSpPr>
            <p:cNvPr id="29" name="TextBox 28">
              <a:extLst>
                <a:ext uri="{FF2B5EF4-FFF2-40B4-BE49-F238E27FC236}">
                  <a16:creationId xmlns:a16="http://schemas.microsoft.com/office/drawing/2014/main" id="{8BB3E7A1-83F8-482D-BFA5-924E95931667}"/>
                </a:ext>
              </a:extLst>
            </p:cNvPr>
            <p:cNvSpPr txBox="1"/>
            <p:nvPr/>
          </p:nvSpPr>
          <p:spPr>
            <a:xfrm>
              <a:off x="6664358" y="5742948"/>
              <a:ext cx="433132" cy="307777"/>
            </a:xfrm>
            <a:prstGeom prst="rect">
              <a:avLst/>
            </a:prstGeom>
            <a:noFill/>
          </p:spPr>
          <p:txBody>
            <a:bodyPr wrap="none" rtlCol="0">
              <a:spAutoFit/>
            </a:bodyPr>
            <a:lstStyle/>
            <a:p>
              <a:r>
                <a:rPr lang="en-US" sz="1400"/>
                <a:t>0.3</a:t>
              </a:r>
            </a:p>
          </p:txBody>
        </p:sp>
      </p:grpSp>
      <p:sp>
        <p:nvSpPr>
          <p:cNvPr id="30" name="Rectangle 29">
            <a:extLst>
              <a:ext uri="{FF2B5EF4-FFF2-40B4-BE49-F238E27FC236}">
                <a16:creationId xmlns:a16="http://schemas.microsoft.com/office/drawing/2014/main" id="{EF3C7183-1053-4A09-99B6-8DEF49CC008B}"/>
              </a:ext>
            </a:extLst>
          </p:cNvPr>
          <p:cNvSpPr/>
          <p:nvPr/>
        </p:nvSpPr>
        <p:spPr>
          <a:xfrm>
            <a:off x="9906000" y="2145922"/>
            <a:ext cx="2286000" cy="369332"/>
          </a:xfrm>
          <a:prstGeom prst="rect">
            <a:avLst/>
          </a:prstGeom>
        </p:spPr>
        <p:txBody>
          <a:bodyPr wrap="square">
            <a:spAutoFit/>
          </a:bodyPr>
          <a:lstStyle/>
          <a:p>
            <a:pPr algn="ctr"/>
            <a:r>
              <a:rPr lang="en-US" dirty="0"/>
              <a:t>Weight Social Graph</a:t>
            </a:r>
          </a:p>
        </p:txBody>
      </p:sp>
      <p:sp>
        <p:nvSpPr>
          <p:cNvPr id="31" name="Rectangle 30">
            <a:extLst>
              <a:ext uri="{FF2B5EF4-FFF2-40B4-BE49-F238E27FC236}">
                <a16:creationId xmlns:a16="http://schemas.microsoft.com/office/drawing/2014/main" id="{67EF52C5-9BB3-47E2-9FEC-E0FEB72669B5}"/>
              </a:ext>
            </a:extLst>
          </p:cNvPr>
          <p:cNvSpPr/>
          <p:nvPr/>
        </p:nvSpPr>
        <p:spPr>
          <a:xfrm>
            <a:off x="143937" y="1559504"/>
            <a:ext cx="852526" cy="400110"/>
          </a:xfrm>
          <a:prstGeom prst="rect">
            <a:avLst/>
          </a:prstGeom>
        </p:spPr>
        <p:txBody>
          <a:bodyPr wrap="square">
            <a:spAutoFit/>
          </a:bodyPr>
          <a:lstStyle/>
          <a:p>
            <a:r>
              <a:rPr lang="en-US" sz="2000" b="1" dirty="0"/>
              <a:t>Input:</a:t>
            </a:r>
          </a:p>
        </p:txBody>
      </p:sp>
      <p:sp>
        <p:nvSpPr>
          <p:cNvPr id="32" name="Rectangle 31">
            <a:extLst>
              <a:ext uri="{FF2B5EF4-FFF2-40B4-BE49-F238E27FC236}">
                <a16:creationId xmlns:a16="http://schemas.microsoft.com/office/drawing/2014/main" id="{96CE70F5-D8AE-4D8B-AA7D-8E174B44172E}"/>
              </a:ext>
            </a:extLst>
          </p:cNvPr>
          <p:cNvSpPr/>
          <p:nvPr/>
        </p:nvSpPr>
        <p:spPr>
          <a:xfrm>
            <a:off x="9715500" y="1687977"/>
            <a:ext cx="1333500" cy="400110"/>
          </a:xfrm>
          <a:prstGeom prst="rect">
            <a:avLst/>
          </a:prstGeom>
        </p:spPr>
        <p:txBody>
          <a:bodyPr wrap="square">
            <a:spAutoFit/>
          </a:bodyPr>
          <a:lstStyle/>
          <a:p>
            <a:r>
              <a:rPr lang="en-US" sz="2000" b="1" dirty="0"/>
              <a:t>Output:</a:t>
            </a:r>
          </a:p>
        </p:txBody>
      </p:sp>
      <p:pic>
        <p:nvPicPr>
          <p:cNvPr id="33" name="Picture 32">
            <a:extLst>
              <a:ext uri="{FF2B5EF4-FFF2-40B4-BE49-F238E27FC236}">
                <a16:creationId xmlns:a16="http://schemas.microsoft.com/office/drawing/2014/main" id="{062DB5E5-70E8-4916-B23F-A6BA79A144C1}"/>
              </a:ext>
            </a:extLst>
          </p:cNvPr>
          <p:cNvPicPr>
            <a:picLocks noChangeAspect="1"/>
          </p:cNvPicPr>
          <p:nvPr/>
        </p:nvPicPr>
        <p:blipFill>
          <a:blip r:embed="rId5"/>
          <a:stretch>
            <a:fillRect/>
          </a:stretch>
        </p:blipFill>
        <p:spPr>
          <a:xfrm>
            <a:off x="8872695" y="4005925"/>
            <a:ext cx="3166800" cy="1860518"/>
          </a:xfrm>
          <a:prstGeom prst="rect">
            <a:avLst/>
          </a:prstGeom>
        </p:spPr>
      </p:pic>
      <p:pic>
        <p:nvPicPr>
          <p:cNvPr id="34" name="Picture 33">
            <a:extLst>
              <a:ext uri="{FF2B5EF4-FFF2-40B4-BE49-F238E27FC236}">
                <a16:creationId xmlns:a16="http://schemas.microsoft.com/office/drawing/2014/main" id="{B2849225-4D48-4C16-A16F-0788914344A8}"/>
              </a:ext>
            </a:extLst>
          </p:cNvPr>
          <p:cNvPicPr>
            <a:picLocks noChangeAspect="1"/>
          </p:cNvPicPr>
          <p:nvPr/>
        </p:nvPicPr>
        <p:blipFill>
          <a:blip r:embed="rId6"/>
          <a:stretch>
            <a:fillRect/>
          </a:stretch>
        </p:blipFill>
        <p:spPr>
          <a:xfrm>
            <a:off x="185772" y="5241395"/>
            <a:ext cx="2230644" cy="394121"/>
          </a:xfrm>
          <a:prstGeom prst="rect">
            <a:avLst/>
          </a:prstGeom>
        </p:spPr>
      </p:pic>
      <p:pic>
        <p:nvPicPr>
          <p:cNvPr id="35" name="Picture 34">
            <a:extLst>
              <a:ext uri="{FF2B5EF4-FFF2-40B4-BE49-F238E27FC236}">
                <a16:creationId xmlns:a16="http://schemas.microsoft.com/office/drawing/2014/main" id="{1AC4BA3E-F156-4D7F-87A7-4BEE990C1EC0}"/>
              </a:ext>
            </a:extLst>
          </p:cNvPr>
          <p:cNvPicPr>
            <a:picLocks noChangeAspect="1"/>
          </p:cNvPicPr>
          <p:nvPr/>
        </p:nvPicPr>
        <p:blipFill>
          <a:blip r:embed="rId7"/>
          <a:stretch>
            <a:fillRect/>
          </a:stretch>
        </p:blipFill>
        <p:spPr>
          <a:xfrm>
            <a:off x="185772" y="5771376"/>
            <a:ext cx="2461693" cy="749973"/>
          </a:xfrm>
          <a:prstGeom prst="rect">
            <a:avLst/>
          </a:prstGeom>
        </p:spPr>
      </p:pic>
      <p:pic>
        <p:nvPicPr>
          <p:cNvPr id="36" name="Picture 35">
            <a:extLst>
              <a:ext uri="{FF2B5EF4-FFF2-40B4-BE49-F238E27FC236}">
                <a16:creationId xmlns:a16="http://schemas.microsoft.com/office/drawing/2014/main" id="{FCB4E644-35D7-4DDE-A483-35DAD553A0B5}"/>
              </a:ext>
            </a:extLst>
          </p:cNvPr>
          <p:cNvPicPr/>
          <p:nvPr/>
        </p:nvPicPr>
        <p:blipFill>
          <a:blip r:embed="rId8"/>
          <a:stretch>
            <a:fillRect/>
          </a:stretch>
        </p:blipFill>
        <p:spPr>
          <a:xfrm>
            <a:off x="2953414" y="3812130"/>
            <a:ext cx="5694700" cy="2825401"/>
          </a:xfrm>
          <a:prstGeom prst="rect">
            <a:avLst/>
          </a:prstGeom>
        </p:spPr>
      </p:pic>
      <p:graphicFrame>
        <p:nvGraphicFramePr>
          <p:cNvPr id="37" name="Object 4">
            <a:extLst>
              <a:ext uri="{FF2B5EF4-FFF2-40B4-BE49-F238E27FC236}">
                <a16:creationId xmlns:a16="http://schemas.microsoft.com/office/drawing/2014/main" id="{E27D2AF2-1D1B-4AB0-90D8-6865846A0F46}"/>
              </a:ext>
            </a:extLst>
          </p:cNvPr>
          <p:cNvGraphicFramePr>
            <a:graphicFrameLocks noChangeAspect="1"/>
          </p:cNvGraphicFramePr>
          <p:nvPr>
            <p:extLst>
              <p:ext uri="{D42A27DB-BD31-4B8C-83A1-F6EECF244321}">
                <p14:modId xmlns:p14="http://schemas.microsoft.com/office/powerpoint/2010/main" val="800082091"/>
              </p:ext>
            </p:extLst>
          </p:nvPr>
        </p:nvGraphicFramePr>
        <p:xfrm>
          <a:off x="5497552" y="6023723"/>
          <a:ext cx="1427970" cy="422433"/>
        </p:xfrm>
        <a:graphic>
          <a:graphicData uri="http://schemas.openxmlformats.org/presentationml/2006/ole">
            <mc:AlternateContent xmlns:mc="http://schemas.openxmlformats.org/markup-compatibility/2006">
              <mc:Choice xmlns:v="urn:schemas-microsoft-com:vml" Requires="v">
                <p:oleObj spid="_x0000_s1323" name="Equation" r:id="rId9" imgW="685800" imgH="203040" progId="Equation.DSMT4">
                  <p:embed/>
                </p:oleObj>
              </mc:Choice>
              <mc:Fallback>
                <p:oleObj name="Equation" r:id="rId9" imgW="685800" imgH="203040" progId="Equation.DSMT4">
                  <p:embed/>
                  <p:pic>
                    <p:nvPicPr>
                      <p:cNvPr id="215044" name="Object 4">
                        <a:extLst>
                          <a:ext uri="{FF2B5EF4-FFF2-40B4-BE49-F238E27FC236}">
                            <a16:creationId xmlns:a16="http://schemas.microsoft.com/office/drawing/2014/main" id="{AC2EE6FB-E7C6-49D0-8F45-65E690791F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7552" y="6023723"/>
                        <a:ext cx="1427970" cy="422433"/>
                      </a:xfrm>
                      <a:prstGeom prst="rect">
                        <a:avLst/>
                      </a:prstGeom>
                      <a:noFill/>
                      <a:ln>
                        <a:noFill/>
                      </a:ln>
                      <a:effectLst/>
                    </p:spPr>
                  </p:pic>
                </p:oleObj>
              </mc:Fallback>
            </mc:AlternateContent>
          </a:graphicData>
        </a:graphic>
      </p:graphicFrame>
      <p:pic>
        <p:nvPicPr>
          <p:cNvPr id="48" name="Picture 47">
            <a:extLst>
              <a:ext uri="{FF2B5EF4-FFF2-40B4-BE49-F238E27FC236}">
                <a16:creationId xmlns:a16="http://schemas.microsoft.com/office/drawing/2014/main" id="{1E47726F-7911-46B8-B3ED-CB52F87B8B33}"/>
              </a:ext>
            </a:extLst>
          </p:cNvPr>
          <p:cNvPicPr>
            <a:picLocks noChangeAspect="1"/>
          </p:cNvPicPr>
          <p:nvPr/>
        </p:nvPicPr>
        <p:blipFill>
          <a:blip r:embed="rId11"/>
          <a:stretch>
            <a:fillRect/>
          </a:stretch>
        </p:blipFill>
        <p:spPr>
          <a:xfrm>
            <a:off x="5608315" y="6444042"/>
            <a:ext cx="1117494" cy="361081"/>
          </a:xfrm>
          <a:prstGeom prst="rect">
            <a:avLst/>
          </a:prstGeom>
        </p:spPr>
      </p:pic>
      <p:sp>
        <p:nvSpPr>
          <p:cNvPr id="42" name="Arrow: Down 41">
            <a:extLst>
              <a:ext uri="{FF2B5EF4-FFF2-40B4-BE49-F238E27FC236}">
                <a16:creationId xmlns:a16="http://schemas.microsoft.com/office/drawing/2014/main" id="{3D4CF486-2E18-4504-891A-D8C967E73DD4}"/>
              </a:ext>
            </a:extLst>
          </p:cNvPr>
          <p:cNvSpPr/>
          <p:nvPr/>
        </p:nvSpPr>
        <p:spPr>
          <a:xfrm rot="16200000">
            <a:off x="4922217" y="6239607"/>
            <a:ext cx="461036" cy="533400"/>
          </a:xfrm>
          <a:prstGeom prst="downArrow">
            <a:avLst>
              <a:gd name="adj1" fmla="val 50000"/>
              <a:gd name="adj2" fmla="val 569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92DF1AFA-2801-4FF1-9967-64EF7A9BD7EC}"/>
              </a:ext>
            </a:extLst>
          </p:cNvPr>
          <p:cNvSpPr/>
          <p:nvPr/>
        </p:nvSpPr>
        <p:spPr>
          <a:xfrm rot="15379273">
            <a:off x="3743472" y="5952559"/>
            <a:ext cx="461036" cy="533400"/>
          </a:xfrm>
          <a:prstGeom prst="downArrow">
            <a:avLst>
              <a:gd name="adj1" fmla="val 50000"/>
              <a:gd name="adj2" fmla="val 569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id="{0AAEF9FE-6909-4335-B711-B50E8CFE75F7}"/>
              </a:ext>
            </a:extLst>
          </p:cNvPr>
          <p:cNvSpPr/>
          <p:nvPr/>
        </p:nvSpPr>
        <p:spPr>
          <a:xfrm rot="7441839">
            <a:off x="8145683" y="6147344"/>
            <a:ext cx="461036" cy="533400"/>
          </a:xfrm>
          <a:prstGeom prst="downArrow">
            <a:avLst>
              <a:gd name="adj1" fmla="val 50000"/>
              <a:gd name="adj2" fmla="val 569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id="{7097FADE-C10B-4279-A88D-672F317E86F7}"/>
              </a:ext>
            </a:extLst>
          </p:cNvPr>
          <p:cNvSpPr/>
          <p:nvPr/>
        </p:nvSpPr>
        <p:spPr>
          <a:xfrm rot="3406887">
            <a:off x="7455107" y="4151777"/>
            <a:ext cx="461036" cy="533400"/>
          </a:xfrm>
          <a:prstGeom prst="downArrow">
            <a:avLst>
              <a:gd name="adj1" fmla="val 50000"/>
              <a:gd name="adj2" fmla="val 569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Down 45">
            <a:extLst>
              <a:ext uri="{FF2B5EF4-FFF2-40B4-BE49-F238E27FC236}">
                <a16:creationId xmlns:a16="http://schemas.microsoft.com/office/drawing/2014/main" id="{B5BE177E-3892-4055-89F7-E4FE79899D90}"/>
              </a:ext>
            </a:extLst>
          </p:cNvPr>
          <p:cNvSpPr/>
          <p:nvPr/>
        </p:nvSpPr>
        <p:spPr>
          <a:xfrm rot="3406887">
            <a:off x="5602360" y="4016570"/>
            <a:ext cx="461036" cy="533400"/>
          </a:xfrm>
          <a:prstGeom prst="downArrow">
            <a:avLst>
              <a:gd name="adj1" fmla="val 50000"/>
              <a:gd name="adj2" fmla="val 569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Down 46">
            <a:extLst>
              <a:ext uri="{FF2B5EF4-FFF2-40B4-BE49-F238E27FC236}">
                <a16:creationId xmlns:a16="http://schemas.microsoft.com/office/drawing/2014/main" id="{EEBE02D7-5436-4CCF-9098-75873FC3D225}"/>
              </a:ext>
            </a:extLst>
          </p:cNvPr>
          <p:cNvSpPr/>
          <p:nvPr/>
        </p:nvSpPr>
        <p:spPr>
          <a:xfrm rot="3406887">
            <a:off x="2295375" y="4832799"/>
            <a:ext cx="461036" cy="533400"/>
          </a:xfrm>
          <a:prstGeom prst="downArrow">
            <a:avLst>
              <a:gd name="adj1" fmla="val 50000"/>
              <a:gd name="adj2" fmla="val 569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E3579F0-6D9C-4899-9650-813A7E5BA5FF}"/>
              </a:ext>
            </a:extLst>
          </p:cNvPr>
          <p:cNvSpPr/>
          <p:nvPr/>
        </p:nvSpPr>
        <p:spPr>
          <a:xfrm>
            <a:off x="9104893" y="5798145"/>
            <a:ext cx="3085432" cy="923330"/>
          </a:xfrm>
          <a:prstGeom prst="rect">
            <a:avLst/>
          </a:prstGeom>
        </p:spPr>
        <p:txBody>
          <a:bodyPr wrap="square">
            <a:spAutoFit/>
          </a:bodyPr>
          <a:lstStyle/>
          <a:p>
            <a:r>
              <a:rPr lang="en-US" dirty="0"/>
              <a:t>Social priorities in small groups tend to be normally distributed</a:t>
            </a:r>
          </a:p>
        </p:txBody>
      </p:sp>
    </p:spTree>
    <p:extLst>
      <p:ext uri="{BB962C8B-B14F-4D97-AF65-F5344CB8AC3E}">
        <p14:creationId xmlns:p14="http://schemas.microsoft.com/office/powerpoint/2010/main" val="312968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4073-C1A5-4852-B248-70C632A3C043}"/>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BFEDC1E4-D1B1-4F24-9FFB-882A23CE2E2E}"/>
              </a:ext>
            </a:extLst>
          </p:cNvPr>
          <p:cNvGraphicFramePr>
            <a:graphicFrameLocks noGrp="1"/>
          </p:cNvGraphicFramePr>
          <p:nvPr>
            <p:ph idx="1"/>
            <p:extLst>
              <p:ext uri="{D42A27DB-BD31-4B8C-83A1-F6EECF244321}">
                <p14:modId xmlns:p14="http://schemas.microsoft.com/office/powerpoint/2010/main" val="3048470898"/>
              </p:ext>
            </p:extLst>
          </p:nvPr>
        </p:nvGraphicFramePr>
        <p:xfrm>
          <a:off x="117389" y="481390"/>
          <a:ext cx="12074611" cy="6057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4C62BB6-3B97-4146-9309-F465FF65AEAE}"/>
              </a:ext>
            </a:extLst>
          </p:cNvPr>
          <p:cNvSpPr>
            <a:spLocks noGrp="1"/>
          </p:cNvSpPr>
          <p:nvPr>
            <p:ph type="sldNum" sz="quarter" idx="12"/>
          </p:nvPr>
        </p:nvSpPr>
        <p:spPr/>
        <p:txBody>
          <a:bodyPr/>
          <a:lstStyle/>
          <a:p>
            <a:fld id="{BEF3EC61-4797-4E3E-BB0D-11AFECED479C}" type="slidenum">
              <a:rPr lang="en-US" smtClean="0"/>
              <a:t>54</a:t>
            </a:fld>
            <a:endParaRPr lang="en-US"/>
          </a:p>
        </p:txBody>
      </p:sp>
    </p:spTree>
    <p:extLst>
      <p:ext uri="{BB962C8B-B14F-4D97-AF65-F5344CB8AC3E}">
        <p14:creationId xmlns:p14="http://schemas.microsoft.com/office/powerpoint/2010/main" val="4079287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Identity choices</a:t>
            </a:r>
          </a:p>
        </p:txBody>
      </p:sp>
      <p:sp>
        <p:nvSpPr>
          <p:cNvPr id="3" name="Content Placeholder 2"/>
          <p:cNvSpPr>
            <a:spLocks noGrp="1"/>
          </p:cNvSpPr>
          <p:nvPr>
            <p:ph idx="1"/>
          </p:nvPr>
        </p:nvSpPr>
        <p:spPr/>
        <p:txBody>
          <a:bodyPr>
            <a:normAutofit/>
          </a:bodyPr>
          <a:lstStyle/>
          <a:p>
            <a:pPr algn="justLow"/>
            <a:r>
              <a:rPr lang="en-US" b="1" dirty="0"/>
              <a:t>Real Identity (default)</a:t>
            </a:r>
            <a:r>
              <a:rPr lang="en-US" dirty="0"/>
              <a:t>: is the actual ID of the node and known by its adjacent neighbors. </a:t>
            </a:r>
          </a:p>
          <a:p>
            <a:pPr algn="justLow"/>
            <a:r>
              <a:rPr lang="en-US" b="1" dirty="0"/>
              <a:t>Globally unique Pseudo Identity</a:t>
            </a:r>
            <a:r>
              <a:rPr lang="en-US" dirty="0"/>
              <a:t>: is given by an authorized centralized trusted organization and known to everyone in the network. This identity is introduced for certain applications requiring cumulative credit for social or economic benefits.</a:t>
            </a:r>
          </a:p>
          <a:p>
            <a:pPr algn="justLow"/>
            <a:r>
              <a:rPr lang="en-US" b="1" dirty="0">
                <a:solidFill>
                  <a:srgbClr val="FF0000"/>
                </a:solidFill>
              </a:rPr>
              <a:t>Locally unique Pseudo Identity</a:t>
            </a:r>
            <a:r>
              <a:rPr lang="en-US" dirty="0"/>
              <a:t>: is a random pseudo ID used in place of the Real identity of the node.</a:t>
            </a:r>
          </a:p>
          <a:p>
            <a:pPr algn="justLow"/>
            <a:r>
              <a:rPr lang="en-US" b="1" dirty="0">
                <a:solidFill>
                  <a:srgbClr val="FF0000"/>
                </a:solidFill>
              </a:rPr>
              <a:t>Null Identity</a:t>
            </a:r>
            <a:r>
              <a:rPr lang="en-US" dirty="0"/>
              <a:t>: is a blank ID used by nodes to hide their local identities.</a:t>
            </a:r>
          </a:p>
        </p:txBody>
      </p:sp>
      <p:sp>
        <p:nvSpPr>
          <p:cNvPr id="4" name="Slide Number Placeholder 3"/>
          <p:cNvSpPr>
            <a:spLocks noGrp="1"/>
          </p:cNvSpPr>
          <p:nvPr>
            <p:ph type="sldNum" sz="quarter" idx="12"/>
          </p:nvPr>
        </p:nvSpPr>
        <p:spPr/>
        <p:txBody>
          <a:bodyPr/>
          <a:lstStyle/>
          <a:p>
            <a:fld id="{BEF3EC61-4797-4E3E-BB0D-11AFECED479C}" type="slidenum">
              <a:rPr lang="en-US" smtClean="0"/>
              <a:t>55</a:t>
            </a:fld>
            <a:endParaRPr lang="en-US"/>
          </a:p>
        </p:txBody>
      </p:sp>
      <p:pic>
        <p:nvPicPr>
          <p:cNvPr id="5" name="Picture 4">
            <a:extLst>
              <a:ext uri="{FF2B5EF4-FFF2-40B4-BE49-F238E27FC236}">
                <a16:creationId xmlns:a16="http://schemas.microsoft.com/office/drawing/2014/main" id="{C264175A-C47D-45F5-9759-7600C555A306}"/>
              </a:ext>
            </a:extLst>
          </p:cNvPr>
          <p:cNvPicPr>
            <a:picLocks noChangeAspect="1"/>
          </p:cNvPicPr>
          <p:nvPr/>
        </p:nvPicPr>
        <p:blipFill>
          <a:blip r:embed="rId3"/>
          <a:stretch>
            <a:fillRect/>
          </a:stretch>
        </p:blipFill>
        <p:spPr>
          <a:xfrm>
            <a:off x="9794079" y="9075"/>
            <a:ext cx="2337892" cy="1816550"/>
          </a:xfrm>
          <a:prstGeom prst="rect">
            <a:avLst/>
          </a:prstGeom>
        </p:spPr>
      </p:pic>
    </p:spTree>
    <p:extLst>
      <p:ext uri="{BB962C8B-B14F-4D97-AF65-F5344CB8AC3E}">
        <p14:creationId xmlns:p14="http://schemas.microsoft.com/office/powerpoint/2010/main" val="2445851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6CD1-F490-4568-A1E9-F94414C50CAF}"/>
              </a:ext>
            </a:extLst>
          </p:cNvPr>
          <p:cNvSpPr>
            <a:spLocks noGrp="1"/>
          </p:cNvSpPr>
          <p:nvPr>
            <p:ph type="title"/>
          </p:nvPr>
        </p:nvSpPr>
        <p:spPr>
          <a:xfrm>
            <a:off x="838199" y="365125"/>
            <a:ext cx="11037277" cy="1325563"/>
          </a:xfrm>
        </p:spPr>
        <p:txBody>
          <a:bodyPr/>
          <a:lstStyle/>
          <a:p>
            <a:r>
              <a:rPr lang="en-US" b="1" dirty="0"/>
              <a:t>Validity of Privacy Requirements from individual perspective </a:t>
            </a:r>
            <a:endParaRPr lang="en-US" dirty="0"/>
          </a:p>
        </p:txBody>
      </p:sp>
      <p:sp>
        <p:nvSpPr>
          <p:cNvPr id="3" name="Content Placeholder 2">
            <a:extLst>
              <a:ext uri="{FF2B5EF4-FFF2-40B4-BE49-F238E27FC236}">
                <a16:creationId xmlns:a16="http://schemas.microsoft.com/office/drawing/2014/main" id="{704DF180-DD97-4173-BDED-7409B3ECC0F2}"/>
              </a:ext>
            </a:extLst>
          </p:cNvPr>
          <p:cNvSpPr>
            <a:spLocks noGrp="1"/>
          </p:cNvSpPr>
          <p:nvPr>
            <p:ph idx="1"/>
          </p:nvPr>
        </p:nvSpPr>
        <p:spPr>
          <a:xfrm>
            <a:off x="838200" y="1825625"/>
            <a:ext cx="10216662" cy="1115084"/>
          </a:xfrm>
        </p:spPr>
        <p:txBody>
          <a:bodyPr>
            <a:normAutofit fontScale="92500" lnSpcReduction="10000"/>
          </a:bodyPr>
          <a:lstStyle/>
          <a:p>
            <a:pPr marL="0" indent="0" algn="justLow">
              <a:buNone/>
            </a:pPr>
            <a:r>
              <a:rPr lang="en-US" b="1" dirty="0"/>
              <a:t>Property 1</a:t>
            </a:r>
            <a:r>
              <a:rPr lang="en-US" dirty="0"/>
              <a:t>: In SOR protocol, if node </a:t>
            </a:r>
            <a:r>
              <a:rPr lang="en-US" i="1" dirty="0"/>
              <a:t>v</a:t>
            </a:r>
            <a:r>
              <a:rPr lang="en-US" dirty="0"/>
              <a:t> sends an I-need message </a:t>
            </a:r>
            <a:r>
              <a:rPr lang="en-US" i="1" dirty="0"/>
              <a:t>m</a:t>
            </a:r>
            <a:r>
              <a:rPr lang="en-US" dirty="0"/>
              <a:t> to node </a:t>
            </a:r>
            <a:r>
              <a:rPr lang="en-US" i="1" dirty="0"/>
              <a:t>u</a:t>
            </a:r>
            <a:r>
              <a:rPr lang="en-US" dirty="0"/>
              <a:t> and it chooses to be hidden from all others in </a:t>
            </a:r>
            <a:r>
              <a:rPr lang="en-US" i="1" dirty="0"/>
              <a:t>S</a:t>
            </a:r>
            <a:r>
              <a:rPr lang="en-US" i="1" baseline="-25000" dirty="0"/>
              <a:t>u</a:t>
            </a:r>
            <a:r>
              <a:rPr lang="en-US" dirty="0"/>
              <a:t>= {neighbors of node </a:t>
            </a:r>
            <a:r>
              <a:rPr lang="en-US" i="1" dirty="0"/>
              <a:t>u</a:t>
            </a:r>
            <a:r>
              <a:rPr lang="en-US" dirty="0"/>
              <a:t>} except for </a:t>
            </a:r>
            <a:r>
              <a:rPr lang="en-US" i="1" dirty="0"/>
              <a:t>u</a:t>
            </a:r>
            <a:r>
              <a:rPr lang="en-US" dirty="0"/>
              <a:t>, then it will be hidden. </a:t>
            </a:r>
          </a:p>
        </p:txBody>
      </p:sp>
      <p:sp>
        <p:nvSpPr>
          <p:cNvPr id="4" name="Slide Number Placeholder 3">
            <a:extLst>
              <a:ext uri="{FF2B5EF4-FFF2-40B4-BE49-F238E27FC236}">
                <a16:creationId xmlns:a16="http://schemas.microsoft.com/office/drawing/2014/main" id="{46B9769A-B8A7-4435-A715-BDAE2D68FE1A}"/>
              </a:ext>
            </a:extLst>
          </p:cNvPr>
          <p:cNvSpPr>
            <a:spLocks noGrp="1"/>
          </p:cNvSpPr>
          <p:nvPr>
            <p:ph type="sldNum" sz="quarter" idx="12"/>
          </p:nvPr>
        </p:nvSpPr>
        <p:spPr/>
        <p:txBody>
          <a:bodyPr/>
          <a:lstStyle/>
          <a:p>
            <a:fld id="{BEF3EC61-4797-4E3E-BB0D-11AFECED479C}" type="slidenum">
              <a:rPr lang="en-US" smtClean="0"/>
              <a:t>56</a:t>
            </a:fld>
            <a:endParaRPr lang="en-US"/>
          </a:p>
        </p:txBody>
      </p:sp>
      <p:sp>
        <p:nvSpPr>
          <p:cNvPr id="9" name="Oval 8">
            <a:extLst>
              <a:ext uri="{FF2B5EF4-FFF2-40B4-BE49-F238E27FC236}">
                <a16:creationId xmlns:a16="http://schemas.microsoft.com/office/drawing/2014/main" id="{B092D050-F3CF-49A2-8F31-B25A1EDD0BFD}"/>
              </a:ext>
            </a:extLst>
          </p:cNvPr>
          <p:cNvSpPr/>
          <p:nvPr/>
        </p:nvSpPr>
        <p:spPr>
          <a:xfrm>
            <a:off x="2486885" y="4055280"/>
            <a:ext cx="1600200" cy="1567543"/>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FE3CE9C-DAA8-4540-BEEA-7771873637E5}"/>
              </a:ext>
            </a:extLst>
          </p:cNvPr>
          <p:cNvSpPr/>
          <p:nvPr/>
        </p:nvSpPr>
        <p:spPr>
          <a:xfrm>
            <a:off x="1981376" y="3626224"/>
            <a:ext cx="2617337" cy="2428446"/>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C04CAE-BE9B-422C-A103-40569CB47EE0}"/>
              </a:ext>
            </a:extLst>
          </p:cNvPr>
          <p:cNvSpPr/>
          <p:nvPr/>
        </p:nvSpPr>
        <p:spPr>
          <a:xfrm>
            <a:off x="1333676" y="3000294"/>
            <a:ext cx="3929065" cy="3789162"/>
          </a:xfrm>
          <a:prstGeom prst="ellipse">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661C452-C9A9-4E3F-945F-6A7CAE03567E}"/>
              </a:ext>
            </a:extLst>
          </p:cNvPr>
          <p:cNvCxnSpPr>
            <a:cxnSpLocks/>
            <a:stCxn id="5" idx="6"/>
            <a:endCxn id="35" idx="2"/>
          </p:cNvCxnSpPr>
          <p:nvPr/>
        </p:nvCxnSpPr>
        <p:spPr>
          <a:xfrm>
            <a:off x="2760556" y="4801276"/>
            <a:ext cx="299698" cy="701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737D80-F4ED-4C4C-88DD-D0EA8BB7316B}"/>
              </a:ext>
            </a:extLst>
          </p:cNvPr>
          <p:cNvCxnSpPr>
            <a:cxnSpLocks/>
            <a:stCxn id="35" idx="4"/>
            <a:endCxn id="41" idx="0"/>
          </p:cNvCxnSpPr>
          <p:nvPr/>
        </p:nvCxnSpPr>
        <p:spPr>
          <a:xfrm>
            <a:off x="3281723" y="5037605"/>
            <a:ext cx="0" cy="30453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C1FCD71-BE76-42AC-A5A6-714D35A78674}"/>
              </a:ext>
            </a:extLst>
          </p:cNvPr>
          <p:cNvCxnSpPr>
            <a:cxnSpLocks/>
            <a:stCxn id="41" idx="2"/>
            <a:endCxn id="5" idx="4"/>
          </p:cNvCxnSpPr>
          <p:nvPr/>
        </p:nvCxnSpPr>
        <p:spPr>
          <a:xfrm flipH="1" flipV="1">
            <a:off x="2539087" y="5030593"/>
            <a:ext cx="521167" cy="54086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6575092-E066-475F-929F-E856FE5752D3}"/>
              </a:ext>
            </a:extLst>
          </p:cNvPr>
          <p:cNvSpPr/>
          <p:nvPr/>
        </p:nvSpPr>
        <p:spPr>
          <a:xfrm>
            <a:off x="5522557" y="2873172"/>
            <a:ext cx="4831964" cy="923330"/>
          </a:xfrm>
          <a:prstGeom prst="rect">
            <a:avLst/>
          </a:prstGeom>
        </p:spPr>
        <p:txBody>
          <a:bodyPr wrap="none">
            <a:spAutoFit/>
          </a:bodyPr>
          <a:lstStyle/>
          <a:p>
            <a:r>
              <a:rPr lang="en-US" b="1" dirty="0"/>
              <a:t>Worst-case scenario</a:t>
            </a:r>
            <a:r>
              <a:rPr lang="en-US" dirty="0"/>
              <a:t>:</a:t>
            </a:r>
          </a:p>
          <a:p>
            <a:pPr marL="285750" indent="-285750">
              <a:buFont typeface="Arial" panose="020B0604020202020204" pitchFamily="34" charset="0"/>
              <a:buChar char="•"/>
            </a:pPr>
            <a:r>
              <a:rPr lang="en-US" dirty="0"/>
              <a:t>There is an edge between </a:t>
            </a:r>
            <a:r>
              <a:rPr lang="en-US" i="1" dirty="0"/>
              <a:t>v </a:t>
            </a:r>
            <a:r>
              <a:rPr lang="en-US" dirty="0"/>
              <a:t>and the attacker </a:t>
            </a:r>
            <a:r>
              <a:rPr lang="en-US" i="1" dirty="0"/>
              <a:t>z.</a:t>
            </a:r>
            <a:endParaRPr lang="en-US" dirty="0"/>
          </a:p>
          <a:p>
            <a:pPr marL="285750" indent="-285750">
              <a:buFont typeface="Arial" panose="020B0604020202020204" pitchFamily="34" charset="0"/>
              <a:buChar char="•"/>
            </a:pPr>
            <a:r>
              <a:rPr lang="en-US" i="1" dirty="0"/>
              <a:t>z </a:t>
            </a:r>
            <a:r>
              <a:rPr lang="en-US" dirty="0"/>
              <a:t>knows the real identities of the nodes.</a:t>
            </a:r>
          </a:p>
        </p:txBody>
      </p:sp>
      <p:sp>
        <p:nvSpPr>
          <p:cNvPr id="5" name="Oval 4">
            <a:extLst>
              <a:ext uri="{FF2B5EF4-FFF2-40B4-BE49-F238E27FC236}">
                <a16:creationId xmlns:a16="http://schemas.microsoft.com/office/drawing/2014/main" id="{24745B8F-AB4C-4E78-9A95-C259C7DBA0AE}"/>
              </a:ext>
            </a:extLst>
          </p:cNvPr>
          <p:cNvSpPr/>
          <p:nvPr/>
        </p:nvSpPr>
        <p:spPr>
          <a:xfrm>
            <a:off x="2317618" y="4571958"/>
            <a:ext cx="442938" cy="4586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t>
            </a:r>
          </a:p>
        </p:txBody>
      </p:sp>
      <p:sp>
        <p:nvSpPr>
          <p:cNvPr id="35" name="Oval 34">
            <a:extLst>
              <a:ext uri="{FF2B5EF4-FFF2-40B4-BE49-F238E27FC236}">
                <a16:creationId xmlns:a16="http://schemas.microsoft.com/office/drawing/2014/main" id="{F22E631F-3338-4DAC-A535-341113FB5521}"/>
              </a:ext>
            </a:extLst>
          </p:cNvPr>
          <p:cNvSpPr/>
          <p:nvPr/>
        </p:nvSpPr>
        <p:spPr>
          <a:xfrm>
            <a:off x="3060254" y="4578970"/>
            <a:ext cx="442938" cy="458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a:t>
            </a:r>
          </a:p>
        </p:txBody>
      </p:sp>
      <p:sp>
        <p:nvSpPr>
          <p:cNvPr id="41" name="Oval 40">
            <a:extLst>
              <a:ext uri="{FF2B5EF4-FFF2-40B4-BE49-F238E27FC236}">
                <a16:creationId xmlns:a16="http://schemas.microsoft.com/office/drawing/2014/main" id="{E8C9F33A-F510-4265-87CB-9D909124A174}"/>
              </a:ext>
            </a:extLst>
          </p:cNvPr>
          <p:cNvSpPr/>
          <p:nvPr/>
        </p:nvSpPr>
        <p:spPr>
          <a:xfrm>
            <a:off x="3060254" y="5342138"/>
            <a:ext cx="442938" cy="4586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z</a:t>
            </a:r>
          </a:p>
        </p:txBody>
      </p:sp>
      <p:sp>
        <p:nvSpPr>
          <p:cNvPr id="49" name="Oval 48">
            <a:extLst>
              <a:ext uri="{FF2B5EF4-FFF2-40B4-BE49-F238E27FC236}">
                <a16:creationId xmlns:a16="http://schemas.microsoft.com/office/drawing/2014/main" id="{760A9E9E-70D6-40AA-AB23-E70C7C2A3A16}"/>
              </a:ext>
            </a:extLst>
          </p:cNvPr>
          <p:cNvSpPr/>
          <p:nvPr/>
        </p:nvSpPr>
        <p:spPr>
          <a:xfrm>
            <a:off x="457200" y="5975433"/>
            <a:ext cx="257680" cy="2434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a:extLst>
              <a:ext uri="{FF2B5EF4-FFF2-40B4-BE49-F238E27FC236}">
                <a16:creationId xmlns:a16="http://schemas.microsoft.com/office/drawing/2014/main" id="{60153A78-8D4E-433C-9C70-ADDFA5A16913}"/>
              </a:ext>
            </a:extLst>
          </p:cNvPr>
          <p:cNvSpPr/>
          <p:nvPr/>
        </p:nvSpPr>
        <p:spPr>
          <a:xfrm>
            <a:off x="457200" y="6371150"/>
            <a:ext cx="257680" cy="243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ectangle 50">
            <a:extLst>
              <a:ext uri="{FF2B5EF4-FFF2-40B4-BE49-F238E27FC236}">
                <a16:creationId xmlns:a16="http://schemas.microsoft.com/office/drawing/2014/main" id="{BA94CF9B-278E-455B-B7F5-6B8FED928033}"/>
              </a:ext>
            </a:extLst>
          </p:cNvPr>
          <p:cNvSpPr/>
          <p:nvPr/>
        </p:nvSpPr>
        <p:spPr>
          <a:xfrm>
            <a:off x="714880" y="5859206"/>
            <a:ext cx="780983" cy="369332"/>
          </a:xfrm>
          <a:prstGeom prst="rect">
            <a:avLst/>
          </a:prstGeom>
        </p:spPr>
        <p:txBody>
          <a:bodyPr wrap="none">
            <a:spAutoFit/>
          </a:bodyPr>
          <a:lstStyle/>
          <a:p>
            <a:r>
              <a:rPr lang="en-US" dirty="0"/>
              <a:t>Victim</a:t>
            </a:r>
          </a:p>
        </p:txBody>
      </p:sp>
      <p:sp>
        <p:nvSpPr>
          <p:cNvPr id="52" name="Rectangle 51">
            <a:extLst>
              <a:ext uri="{FF2B5EF4-FFF2-40B4-BE49-F238E27FC236}">
                <a16:creationId xmlns:a16="http://schemas.microsoft.com/office/drawing/2014/main" id="{7FE2D54D-5F70-4579-BBAA-4F886D0E9942}"/>
              </a:ext>
            </a:extLst>
          </p:cNvPr>
          <p:cNvSpPr/>
          <p:nvPr/>
        </p:nvSpPr>
        <p:spPr>
          <a:xfrm>
            <a:off x="714879" y="6308209"/>
            <a:ext cx="1055306" cy="369332"/>
          </a:xfrm>
          <a:prstGeom prst="rect">
            <a:avLst/>
          </a:prstGeom>
        </p:spPr>
        <p:txBody>
          <a:bodyPr wrap="square">
            <a:spAutoFit/>
          </a:bodyPr>
          <a:lstStyle/>
          <a:p>
            <a:r>
              <a:rPr lang="en-US" dirty="0"/>
              <a:t>Attacker</a:t>
            </a:r>
          </a:p>
        </p:txBody>
      </p:sp>
      <p:sp>
        <p:nvSpPr>
          <p:cNvPr id="53" name="Rectangle 52">
            <a:extLst>
              <a:ext uri="{FF2B5EF4-FFF2-40B4-BE49-F238E27FC236}">
                <a16:creationId xmlns:a16="http://schemas.microsoft.com/office/drawing/2014/main" id="{BD0FD5F9-C962-46C3-B714-E1F2F408A5C5}"/>
              </a:ext>
            </a:extLst>
          </p:cNvPr>
          <p:cNvSpPr/>
          <p:nvPr/>
        </p:nvSpPr>
        <p:spPr>
          <a:xfrm>
            <a:off x="5522557" y="3837059"/>
            <a:ext cx="6619504" cy="646331"/>
          </a:xfrm>
          <a:prstGeom prst="rect">
            <a:avLst/>
          </a:prstGeom>
        </p:spPr>
        <p:txBody>
          <a:bodyPr wrap="none">
            <a:spAutoFit/>
          </a:bodyPr>
          <a:lstStyle/>
          <a:p>
            <a:r>
              <a:rPr lang="en-US" b="1" dirty="0"/>
              <a:t>Assumption</a:t>
            </a:r>
            <a:r>
              <a:rPr lang="en-US" dirty="0"/>
              <a:t>:</a:t>
            </a:r>
          </a:p>
          <a:p>
            <a:pPr marL="285750" indent="-285750">
              <a:buFont typeface="Arial" panose="020B0604020202020204" pitchFamily="34" charset="0"/>
              <a:buChar char="•"/>
            </a:pPr>
            <a:r>
              <a:rPr lang="en-US" dirty="0"/>
              <a:t>There is no external information node </a:t>
            </a:r>
            <a:r>
              <a:rPr lang="en-US" i="1" dirty="0"/>
              <a:t>z </a:t>
            </a:r>
            <a:r>
              <a:rPr lang="en-US" dirty="0"/>
              <a:t>can collect about node </a:t>
            </a:r>
            <a:r>
              <a:rPr lang="en-US" i="1" dirty="0"/>
              <a:t>v</a:t>
            </a:r>
            <a:r>
              <a:rPr lang="en-US" dirty="0"/>
              <a:t>. </a:t>
            </a:r>
          </a:p>
        </p:txBody>
      </p:sp>
      <p:pic>
        <p:nvPicPr>
          <p:cNvPr id="54" name="Picture 2" descr="https://cp.tispy.net/TiSPY/images_f/sms_f.png">
            <a:extLst>
              <a:ext uri="{FF2B5EF4-FFF2-40B4-BE49-F238E27FC236}">
                <a16:creationId xmlns:a16="http://schemas.microsoft.com/office/drawing/2014/main" id="{FBCAADD9-2052-41D4-8427-4F3EE78978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1513" y="5416389"/>
            <a:ext cx="532038" cy="53203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99D8B8E0-3A58-4376-8C04-B4299BDEF664}"/>
              </a:ext>
            </a:extLst>
          </p:cNvPr>
          <p:cNvSpPr/>
          <p:nvPr/>
        </p:nvSpPr>
        <p:spPr>
          <a:xfrm>
            <a:off x="5522557" y="4521865"/>
            <a:ext cx="6352920" cy="1754326"/>
          </a:xfrm>
          <a:prstGeom prst="rect">
            <a:avLst/>
          </a:prstGeom>
        </p:spPr>
        <p:txBody>
          <a:bodyPr wrap="square">
            <a:spAutoFit/>
          </a:bodyPr>
          <a:lstStyle/>
          <a:p>
            <a:r>
              <a:rPr lang="en-US" b="1" dirty="0"/>
              <a:t>Proof</a:t>
            </a:r>
            <a:r>
              <a:rPr lang="en-US" dirty="0"/>
              <a:t>:</a:t>
            </a:r>
          </a:p>
          <a:p>
            <a:pPr marL="285750" indent="-285750">
              <a:buFont typeface="Arial" panose="020B0604020202020204" pitchFamily="34" charset="0"/>
              <a:buChar char="•"/>
            </a:pPr>
            <a:r>
              <a:rPr lang="en-US" dirty="0"/>
              <a:t>Let </a:t>
            </a:r>
            <a:r>
              <a:rPr lang="en-US" i="1" dirty="0"/>
              <a:t>u </a:t>
            </a:r>
            <a:r>
              <a:rPr lang="en-US" dirty="0"/>
              <a:t>sends the message </a:t>
            </a:r>
            <a:r>
              <a:rPr lang="en-US" i="1" dirty="0"/>
              <a:t>m </a:t>
            </a:r>
            <a:r>
              <a:rPr lang="en-US" dirty="0"/>
              <a:t>to the attacker </a:t>
            </a:r>
            <a:r>
              <a:rPr lang="en-US" i="1" dirty="0"/>
              <a:t>z </a:t>
            </a:r>
            <a:r>
              <a:rPr lang="en-US" dirty="0"/>
              <a:t>after hiding </a:t>
            </a:r>
            <a:r>
              <a:rPr lang="en-US" i="1" dirty="0"/>
              <a:t>v</a:t>
            </a:r>
            <a:r>
              <a:rPr lang="en-US" dirty="0"/>
              <a:t>. </a:t>
            </a:r>
          </a:p>
          <a:p>
            <a:pPr marL="285750" indent="-285750">
              <a:buFont typeface="Arial" panose="020B0604020202020204" pitchFamily="34" charset="0"/>
              <a:buChar char="•"/>
            </a:pPr>
            <a:r>
              <a:rPr lang="en-US" dirty="0"/>
              <a:t>since </a:t>
            </a:r>
            <a:r>
              <a:rPr lang="en-US" i="1" dirty="0"/>
              <a:t>v </a:t>
            </a:r>
            <a:r>
              <a:rPr lang="en-US" dirty="0"/>
              <a:t>has chosen to be hidden, the certainty of node </a:t>
            </a:r>
            <a:r>
              <a:rPr lang="en-US" i="1" dirty="0"/>
              <a:t>z </a:t>
            </a:r>
            <a:r>
              <a:rPr lang="en-US" dirty="0"/>
              <a:t>that </a:t>
            </a:r>
            <a:r>
              <a:rPr lang="en-US" i="1" dirty="0"/>
              <a:t>v </a:t>
            </a:r>
            <a:r>
              <a:rPr lang="en-US" dirty="0"/>
              <a:t>sends </a:t>
            </a:r>
            <a:r>
              <a:rPr lang="en-US" i="1" dirty="0"/>
              <a:t>m </a:t>
            </a:r>
            <a:r>
              <a:rPr lang="en-US" dirty="0"/>
              <a:t>is:</a:t>
            </a:r>
          </a:p>
          <a:p>
            <a:pPr marL="285750" indent="-285750">
              <a:buFont typeface="Arial" panose="020B0604020202020204" pitchFamily="34" charset="0"/>
              <a:buChar char="•"/>
            </a:pPr>
            <a:r>
              <a:rPr lang="en-US" dirty="0"/>
              <a:t>Then the attacker certainty approaches zero when </a:t>
            </a:r>
            <a:r>
              <a:rPr lang="en-US" i="1" dirty="0"/>
              <a:t>S</a:t>
            </a:r>
            <a:r>
              <a:rPr lang="en-US" i="1" baseline="-25000" dirty="0"/>
              <a:t>u</a:t>
            </a:r>
            <a:r>
              <a:rPr lang="en-US" i="1" dirty="0"/>
              <a:t> </a:t>
            </a:r>
            <a:r>
              <a:rPr lang="en-US" dirty="0"/>
              <a:t>is very large: </a:t>
            </a:r>
          </a:p>
        </p:txBody>
      </p:sp>
      <p:sp>
        <p:nvSpPr>
          <p:cNvPr id="56" name="Rectangle 55">
            <a:extLst>
              <a:ext uri="{FF2B5EF4-FFF2-40B4-BE49-F238E27FC236}">
                <a16:creationId xmlns:a16="http://schemas.microsoft.com/office/drawing/2014/main" id="{8DF40F7E-0036-4FDB-95FF-9BEBCE6A8686}"/>
              </a:ext>
            </a:extLst>
          </p:cNvPr>
          <p:cNvSpPr/>
          <p:nvPr/>
        </p:nvSpPr>
        <p:spPr>
          <a:xfrm>
            <a:off x="7563835" y="961143"/>
            <a:ext cx="3000965" cy="797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Requirement one has been met.</a:t>
            </a:r>
          </a:p>
        </p:txBody>
      </p:sp>
      <p:sp>
        <p:nvSpPr>
          <p:cNvPr id="57" name="Oval 56">
            <a:extLst>
              <a:ext uri="{FF2B5EF4-FFF2-40B4-BE49-F238E27FC236}">
                <a16:creationId xmlns:a16="http://schemas.microsoft.com/office/drawing/2014/main" id="{22B26873-4C3F-4C0F-86A9-385EB3227AD5}"/>
              </a:ext>
            </a:extLst>
          </p:cNvPr>
          <p:cNvSpPr/>
          <p:nvPr/>
        </p:nvSpPr>
        <p:spPr>
          <a:xfrm>
            <a:off x="2486885" y="3692158"/>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Oval 57">
            <a:extLst>
              <a:ext uri="{FF2B5EF4-FFF2-40B4-BE49-F238E27FC236}">
                <a16:creationId xmlns:a16="http://schemas.microsoft.com/office/drawing/2014/main" id="{F90861B7-1E38-4C37-AE45-A89EE6C07BFE}"/>
              </a:ext>
            </a:extLst>
          </p:cNvPr>
          <p:cNvSpPr/>
          <p:nvPr/>
        </p:nvSpPr>
        <p:spPr>
          <a:xfrm>
            <a:off x="3568946" y="3548897"/>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9" name="Oval 58">
            <a:extLst>
              <a:ext uri="{FF2B5EF4-FFF2-40B4-BE49-F238E27FC236}">
                <a16:creationId xmlns:a16="http://schemas.microsoft.com/office/drawing/2014/main" id="{08FC27AE-552D-4B7C-BBFA-AA70656A9431}"/>
              </a:ext>
            </a:extLst>
          </p:cNvPr>
          <p:cNvSpPr/>
          <p:nvPr/>
        </p:nvSpPr>
        <p:spPr>
          <a:xfrm>
            <a:off x="4252658" y="4023072"/>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Oval 59">
            <a:extLst>
              <a:ext uri="{FF2B5EF4-FFF2-40B4-BE49-F238E27FC236}">
                <a16:creationId xmlns:a16="http://schemas.microsoft.com/office/drawing/2014/main" id="{DB8EEF8C-E760-44C2-8727-87EC3416D9FA}"/>
              </a:ext>
            </a:extLst>
          </p:cNvPr>
          <p:cNvSpPr/>
          <p:nvPr/>
        </p:nvSpPr>
        <p:spPr>
          <a:xfrm>
            <a:off x="4446587" y="4932764"/>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Oval 60">
            <a:extLst>
              <a:ext uri="{FF2B5EF4-FFF2-40B4-BE49-F238E27FC236}">
                <a16:creationId xmlns:a16="http://schemas.microsoft.com/office/drawing/2014/main" id="{D1457666-BD5E-427D-904A-57746DAC88C3}"/>
              </a:ext>
            </a:extLst>
          </p:cNvPr>
          <p:cNvSpPr/>
          <p:nvPr/>
        </p:nvSpPr>
        <p:spPr>
          <a:xfrm>
            <a:off x="4087085" y="5531128"/>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2" name="Oval 61">
            <a:extLst>
              <a:ext uri="{FF2B5EF4-FFF2-40B4-BE49-F238E27FC236}">
                <a16:creationId xmlns:a16="http://schemas.microsoft.com/office/drawing/2014/main" id="{3F8C9F83-3155-4FA1-90BE-69EB0EE2D949}"/>
              </a:ext>
            </a:extLst>
          </p:cNvPr>
          <p:cNvSpPr/>
          <p:nvPr/>
        </p:nvSpPr>
        <p:spPr>
          <a:xfrm>
            <a:off x="3163772" y="5888427"/>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Oval 62">
            <a:extLst>
              <a:ext uri="{FF2B5EF4-FFF2-40B4-BE49-F238E27FC236}">
                <a16:creationId xmlns:a16="http://schemas.microsoft.com/office/drawing/2014/main" id="{54464AB7-484D-4CED-8E2E-9B317C925AA5}"/>
              </a:ext>
            </a:extLst>
          </p:cNvPr>
          <p:cNvSpPr/>
          <p:nvPr/>
        </p:nvSpPr>
        <p:spPr>
          <a:xfrm>
            <a:off x="1908615" y="4435185"/>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Oval 63">
            <a:extLst>
              <a:ext uri="{FF2B5EF4-FFF2-40B4-BE49-F238E27FC236}">
                <a16:creationId xmlns:a16="http://schemas.microsoft.com/office/drawing/2014/main" id="{3AAEB07C-B16A-4567-94C6-7CB27563B699}"/>
              </a:ext>
            </a:extLst>
          </p:cNvPr>
          <p:cNvSpPr/>
          <p:nvPr/>
        </p:nvSpPr>
        <p:spPr>
          <a:xfrm>
            <a:off x="2103603" y="5427670"/>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Oval 64">
            <a:extLst>
              <a:ext uri="{FF2B5EF4-FFF2-40B4-BE49-F238E27FC236}">
                <a16:creationId xmlns:a16="http://schemas.microsoft.com/office/drawing/2014/main" id="{FDDCEC8F-4B06-439A-B0DF-74937DCC0251}"/>
              </a:ext>
            </a:extLst>
          </p:cNvPr>
          <p:cNvSpPr/>
          <p:nvPr/>
        </p:nvSpPr>
        <p:spPr>
          <a:xfrm>
            <a:off x="4246920" y="3186038"/>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Oval 65">
            <a:extLst>
              <a:ext uri="{FF2B5EF4-FFF2-40B4-BE49-F238E27FC236}">
                <a16:creationId xmlns:a16="http://schemas.microsoft.com/office/drawing/2014/main" id="{D5EBCDE7-A13D-4B5A-A300-4E7860EA2AE2}"/>
              </a:ext>
            </a:extLst>
          </p:cNvPr>
          <p:cNvSpPr/>
          <p:nvPr/>
        </p:nvSpPr>
        <p:spPr>
          <a:xfrm>
            <a:off x="5130511" y="4392615"/>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a:extLst>
              <a:ext uri="{FF2B5EF4-FFF2-40B4-BE49-F238E27FC236}">
                <a16:creationId xmlns:a16="http://schemas.microsoft.com/office/drawing/2014/main" id="{728DDBBC-56ED-45AA-9C38-CD12F54D9D80}"/>
              </a:ext>
            </a:extLst>
          </p:cNvPr>
          <p:cNvSpPr/>
          <p:nvPr/>
        </p:nvSpPr>
        <p:spPr>
          <a:xfrm>
            <a:off x="4876353" y="5687863"/>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Oval 67">
            <a:extLst>
              <a:ext uri="{FF2B5EF4-FFF2-40B4-BE49-F238E27FC236}">
                <a16:creationId xmlns:a16="http://schemas.microsoft.com/office/drawing/2014/main" id="{38174D31-70C9-4BBC-A841-E6FF4450812B}"/>
              </a:ext>
            </a:extLst>
          </p:cNvPr>
          <p:cNvSpPr/>
          <p:nvPr/>
        </p:nvSpPr>
        <p:spPr>
          <a:xfrm>
            <a:off x="4043551" y="6433657"/>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Oval 68">
            <a:extLst>
              <a:ext uri="{FF2B5EF4-FFF2-40B4-BE49-F238E27FC236}">
                <a16:creationId xmlns:a16="http://schemas.microsoft.com/office/drawing/2014/main" id="{F993E623-B58A-417F-B93A-AC9E9B87B63C}"/>
              </a:ext>
            </a:extLst>
          </p:cNvPr>
          <p:cNvSpPr/>
          <p:nvPr/>
        </p:nvSpPr>
        <p:spPr>
          <a:xfrm>
            <a:off x="2755757" y="2928528"/>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Oval 69">
            <a:extLst>
              <a:ext uri="{FF2B5EF4-FFF2-40B4-BE49-F238E27FC236}">
                <a16:creationId xmlns:a16="http://schemas.microsoft.com/office/drawing/2014/main" id="{3525493D-D213-4319-9271-CEAA079FC6D8}"/>
              </a:ext>
            </a:extLst>
          </p:cNvPr>
          <p:cNvSpPr/>
          <p:nvPr/>
        </p:nvSpPr>
        <p:spPr>
          <a:xfrm>
            <a:off x="1565181" y="3670887"/>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Oval 70">
            <a:extLst>
              <a:ext uri="{FF2B5EF4-FFF2-40B4-BE49-F238E27FC236}">
                <a16:creationId xmlns:a16="http://schemas.microsoft.com/office/drawing/2014/main" id="{7579B4FB-B961-45CA-ACF5-8CD1B6B6BB2D}"/>
              </a:ext>
            </a:extLst>
          </p:cNvPr>
          <p:cNvSpPr/>
          <p:nvPr/>
        </p:nvSpPr>
        <p:spPr>
          <a:xfrm>
            <a:off x="1236031" y="5054640"/>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a:extLst>
              <a:ext uri="{FF2B5EF4-FFF2-40B4-BE49-F238E27FC236}">
                <a16:creationId xmlns:a16="http://schemas.microsoft.com/office/drawing/2014/main" id="{96322E2B-A64E-47EC-860A-5C2DEE0C2AB8}"/>
              </a:ext>
            </a:extLst>
          </p:cNvPr>
          <p:cNvSpPr/>
          <p:nvPr/>
        </p:nvSpPr>
        <p:spPr>
          <a:xfrm>
            <a:off x="1969167" y="6285063"/>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a:extLst>
              <a:ext uri="{FF2B5EF4-FFF2-40B4-BE49-F238E27FC236}">
                <a16:creationId xmlns:a16="http://schemas.microsoft.com/office/drawing/2014/main" id="{A8417BF1-0485-4CDC-9AC7-9AEEBF8647FB}"/>
              </a:ext>
            </a:extLst>
          </p:cNvPr>
          <p:cNvSpPr/>
          <p:nvPr/>
        </p:nvSpPr>
        <p:spPr>
          <a:xfrm>
            <a:off x="2982581" y="3965796"/>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Oval 73">
            <a:extLst>
              <a:ext uri="{FF2B5EF4-FFF2-40B4-BE49-F238E27FC236}">
                <a16:creationId xmlns:a16="http://schemas.microsoft.com/office/drawing/2014/main" id="{17D4498D-9E0D-4742-B86D-AE80CFB79CC9}"/>
              </a:ext>
            </a:extLst>
          </p:cNvPr>
          <p:cNvSpPr/>
          <p:nvPr/>
        </p:nvSpPr>
        <p:spPr>
          <a:xfrm>
            <a:off x="3815825" y="4241285"/>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Oval 74">
            <a:extLst>
              <a:ext uri="{FF2B5EF4-FFF2-40B4-BE49-F238E27FC236}">
                <a16:creationId xmlns:a16="http://schemas.microsoft.com/office/drawing/2014/main" id="{C541D075-01B8-413D-9D84-AA45577C5849}"/>
              </a:ext>
            </a:extLst>
          </p:cNvPr>
          <p:cNvSpPr/>
          <p:nvPr/>
        </p:nvSpPr>
        <p:spPr>
          <a:xfrm>
            <a:off x="3837818" y="5091661"/>
            <a:ext cx="268872" cy="28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76" name="Picture 75">
            <a:extLst>
              <a:ext uri="{FF2B5EF4-FFF2-40B4-BE49-F238E27FC236}">
                <a16:creationId xmlns:a16="http://schemas.microsoft.com/office/drawing/2014/main" id="{48E2F179-DC48-4596-846E-0D776D174E1F}"/>
              </a:ext>
            </a:extLst>
          </p:cNvPr>
          <p:cNvPicPr>
            <a:picLocks noChangeAspect="1"/>
          </p:cNvPicPr>
          <p:nvPr/>
        </p:nvPicPr>
        <p:blipFill>
          <a:blip r:embed="rId4"/>
          <a:stretch>
            <a:fillRect/>
          </a:stretch>
        </p:blipFill>
        <p:spPr>
          <a:xfrm>
            <a:off x="6978692" y="5359694"/>
            <a:ext cx="309600" cy="355667"/>
          </a:xfrm>
          <a:prstGeom prst="rect">
            <a:avLst/>
          </a:prstGeom>
        </p:spPr>
      </p:pic>
      <p:pic>
        <p:nvPicPr>
          <p:cNvPr id="77" name="Picture 76">
            <a:extLst>
              <a:ext uri="{FF2B5EF4-FFF2-40B4-BE49-F238E27FC236}">
                <a16:creationId xmlns:a16="http://schemas.microsoft.com/office/drawing/2014/main" id="{7028060F-93F9-41C4-8835-2AB1F3AB870A}"/>
              </a:ext>
            </a:extLst>
          </p:cNvPr>
          <p:cNvPicPr>
            <a:picLocks noChangeAspect="1"/>
          </p:cNvPicPr>
          <p:nvPr/>
        </p:nvPicPr>
        <p:blipFill>
          <a:blip r:embed="rId5"/>
          <a:stretch>
            <a:fillRect/>
          </a:stretch>
        </p:blipFill>
        <p:spPr>
          <a:xfrm>
            <a:off x="6471666" y="5905384"/>
            <a:ext cx="928800" cy="388000"/>
          </a:xfrm>
          <a:prstGeom prst="rect">
            <a:avLst/>
          </a:prstGeom>
        </p:spPr>
      </p:pic>
      <p:pic>
        <p:nvPicPr>
          <p:cNvPr id="45" name="Picture 44">
            <a:extLst>
              <a:ext uri="{FF2B5EF4-FFF2-40B4-BE49-F238E27FC236}">
                <a16:creationId xmlns:a16="http://schemas.microsoft.com/office/drawing/2014/main" id="{3DC16168-3AEA-4EFD-A657-2C6D883C0671}"/>
              </a:ext>
            </a:extLst>
          </p:cNvPr>
          <p:cNvPicPr>
            <a:picLocks noChangeAspect="1"/>
          </p:cNvPicPr>
          <p:nvPr/>
        </p:nvPicPr>
        <p:blipFill>
          <a:blip r:embed="rId5"/>
          <a:stretch>
            <a:fillRect/>
          </a:stretch>
        </p:blipFill>
        <p:spPr>
          <a:xfrm>
            <a:off x="252061" y="2955178"/>
            <a:ext cx="1421253" cy="593719"/>
          </a:xfrm>
          <a:prstGeom prst="rect">
            <a:avLst/>
          </a:prstGeom>
        </p:spPr>
      </p:pic>
      <p:sp>
        <p:nvSpPr>
          <p:cNvPr id="6" name="Rectangle 5">
            <a:extLst>
              <a:ext uri="{FF2B5EF4-FFF2-40B4-BE49-F238E27FC236}">
                <a16:creationId xmlns:a16="http://schemas.microsoft.com/office/drawing/2014/main" id="{81B79F89-191B-44AD-AD16-E49B7A2BCDAF}"/>
              </a:ext>
            </a:extLst>
          </p:cNvPr>
          <p:cNvSpPr/>
          <p:nvPr/>
        </p:nvSpPr>
        <p:spPr>
          <a:xfrm>
            <a:off x="231965" y="2928528"/>
            <a:ext cx="1421253" cy="6304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31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Measuring Anonymity</a:t>
            </a:r>
          </a:p>
        </p:txBody>
      </p:sp>
      <p:sp>
        <p:nvSpPr>
          <p:cNvPr id="3" name="Content Placeholder 2"/>
          <p:cNvSpPr>
            <a:spLocks noGrp="1"/>
          </p:cNvSpPr>
          <p:nvPr>
            <p:ph idx="1"/>
          </p:nvPr>
        </p:nvSpPr>
        <p:spPr/>
        <p:txBody>
          <a:bodyPr>
            <a:normAutofit lnSpcReduction="10000"/>
          </a:bodyPr>
          <a:lstStyle/>
          <a:p>
            <a:pPr algn="justLow"/>
            <a:r>
              <a:rPr lang="en-US" b="1" dirty="0"/>
              <a:t>Consumer Anonymity</a:t>
            </a:r>
            <a:r>
              <a:rPr lang="en-US" dirty="0"/>
              <a:t>: a consumer is anonymous if its identity is unknown. it is measured by the size of the consumer anonymity set.</a:t>
            </a:r>
          </a:p>
          <a:p>
            <a:pPr algn="justLow"/>
            <a:r>
              <a:rPr lang="en-US" b="1" dirty="0"/>
              <a:t>Degree of Anonymity of Consumer (D)</a:t>
            </a:r>
            <a:r>
              <a:rPr lang="en-US" dirty="0"/>
              <a:t>:</a:t>
            </a:r>
          </a:p>
          <a:p>
            <a:pPr algn="justLow"/>
            <a:endParaRPr lang="en-US" dirty="0"/>
          </a:p>
          <a:p>
            <a:pPr algn="justLow"/>
            <a:endParaRPr lang="en-US" dirty="0"/>
          </a:p>
          <a:p>
            <a:pPr algn="justLow"/>
            <a:endParaRPr lang="en-US" dirty="0"/>
          </a:p>
          <a:p>
            <a:pPr algn="justLow"/>
            <a:r>
              <a:rPr lang="en-US" b="1" dirty="0"/>
              <a:t>Consumer Anonymity Set (S)</a:t>
            </a:r>
            <a:r>
              <a:rPr lang="en-US" dirty="0"/>
              <a:t>: is the set of all possible consumers who could have sent a particular I-need message as observed by the attacker. The larger the anonymity set size, the more anonymity a service consumer is enjoying.</a:t>
            </a:r>
          </a:p>
          <a:p>
            <a:pPr algn="justLow"/>
            <a:endParaRPr lang="en-US" dirty="0"/>
          </a:p>
        </p:txBody>
      </p:sp>
      <p:sp>
        <p:nvSpPr>
          <p:cNvPr id="4" name="Slide Number Placeholder 3"/>
          <p:cNvSpPr>
            <a:spLocks noGrp="1"/>
          </p:cNvSpPr>
          <p:nvPr>
            <p:ph type="sldNum" sz="quarter" idx="12"/>
          </p:nvPr>
        </p:nvSpPr>
        <p:spPr/>
        <p:txBody>
          <a:bodyPr/>
          <a:lstStyle/>
          <a:p>
            <a:fld id="{BEF3EC61-4797-4E3E-BB0D-11AFECED479C}" type="slidenum">
              <a:rPr lang="en-US" smtClean="0"/>
              <a:t>57</a:t>
            </a:fld>
            <a:endParaRPr lang="en-US"/>
          </a:p>
        </p:txBody>
      </p:sp>
      <mc:AlternateContent xmlns:mc="http://schemas.openxmlformats.org/markup-compatibility/2006" xmlns:a14="http://schemas.microsoft.com/office/drawing/2010/main">
        <mc:Choice Requires="a14">
          <p:sp>
            <p:nvSpPr>
              <p:cNvPr id="9" name="Rectangle 8"/>
              <p:cNvSpPr/>
              <p:nvPr/>
            </p:nvSpPr>
            <p:spPr>
              <a:xfrm>
                <a:off x="1200042" y="3205832"/>
                <a:ext cx="1859803"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a:latin typeface="Cambria Math" panose="02040503050406030204" pitchFamily="18" charset="0"/>
                        </a:rPr>
                        <m:t>𝐷</m:t>
                      </m:r>
                      <m:r>
                        <a:rPr lang="en-US" sz="2800" b="0" i="0">
                          <a:latin typeface="Cambria Math" panose="02040503050406030204" pitchFamily="18" charset="0"/>
                        </a:rPr>
                        <m:t>=1−</m:t>
                      </m:r>
                      <m:f>
                        <m:fPr>
                          <m:ctrlPr>
                            <a:rPr lang="en-US" sz="2800" i="1">
                              <a:latin typeface="Cambria Math" panose="02040503050406030204" pitchFamily="18" charset="0"/>
                            </a:rPr>
                          </m:ctrlPr>
                        </m:fPr>
                        <m:num>
                          <m:r>
                            <a:rPr lang="en-US" sz="2800" b="0" i="0">
                              <a:latin typeface="Cambria Math" panose="02040503050406030204" pitchFamily="18" charset="0"/>
                            </a:rPr>
                            <m:t>1</m:t>
                          </m:r>
                        </m:num>
                        <m:den>
                          <m:r>
                            <a:rPr lang="en-US" sz="2800" b="0" i="1">
                              <a:latin typeface="Cambria Math" panose="02040503050406030204" pitchFamily="18" charset="0"/>
                            </a:rPr>
                            <m:t>𝑆</m:t>
                          </m:r>
                        </m:den>
                      </m:f>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200042" y="3205832"/>
                <a:ext cx="1859803" cy="901785"/>
              </a:xfrm>
              <a:prstGeom prst="rect">
                <a:avLst/>
              </a:prstGeom>
              <a:blipFill>
                <a:blip r:embed="rId3"/>
                <a:stretch>
                  <a:fillRect/>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8A8338E7-A818-4B9D-AF07-F7883370BC26}"/>
              </a:ext>
            </a:extLst>
          </p:cNvPr>
          <p:cNvSpPr txBox="1">
            <a:spLocks/>
          </p:cNvSpPr>
          <p:nvPr/>
        </p:nvSpPr>
        <p:spPr>
          <a:xfrm>
            <a:off x="3385224" y="3139068"/>
            <a:ext cx="7754844" cy="1587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Low"/>
            <a:r>
              <a:rPr lang="en-US" sz="2000" dirty="0"/>
              <a:t>S is the size of the consumer anonymity set</a:t>
            </a:r>
          </a:p>
          <a:p>
            <a:pPr algn="justLow"/>
            <a:r>
              <a:rPr lang="en-US" sz="2000" dirty="0"/>
              <a:t>1/S is the certainty of the adversary</a:t>
            </a:r>
          </a:p>
          <a:p>
            <a:pPr algn="justLow"/>
            <a:r>
              <a:rPr lang="en-US" sz="2000" dirty="0"/>
              <a:t>Size effects by used identity and how far the I-need message travels.</a:t>
            </a:r>
          </a:p>
        </p:txBody>
      </p:sp>
    </p:spTree>
    <p:extLst>
      <p:ext uri="{BB962C8B-B14F-4D97-AF65-F5344CB8AC3E}">
        <p14:creationId xmlns:p14="http://schemas.microsoft.com/office/powerpoint/2010/main" val="1656057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93" y="365125"/>
            <a:ext cx="11136426" cy="1325563"/>
          </a:xfrm>
        </p:spPr>
        <p:txBody>
          <a:bodyPr/>
          <a:lstStyle/>
          <a:p>
            <a:r>
              <a:rPr lang="en-US" b="1" dirty="0"/>
              <a:t>Proxima Matrix</a:t>
            </a:r>
          </a:p>
        </p:txBody>
      </p:sp>
      <p:sp>
        <p:nvSpPr>
          <p:cNvPr id="4" name="Slide Number Placeholder 3"/>
          <p:cNvSpPr>
            <a:spLocks noGrp="1"/>
          </p:cNvSpPr>
          <p:nvPr>
            <p:ph type="sldNum" sz="quarter" idx="12"/>
          </p:nvPr>
        </p:nvSpPr>
        <p:spPr/>
        <p:txBody>
          <a:bodyPr/>
          <a:lstStyle/>
          <a:p>
            <a:fld id="{BEF3EC61-4797-4E3E-BB0D-11AFECED479C}" type="slidenum">
              <a:rPr lang="en-US" smtClean="0"/>
              <a:t>58</a:t>
            </a:fld>
            <a:endParaRPr lang="en-US" dirty="0"/>
          </a:p>
        </p:txBody>
      </p:sp>
      <p:pic>
        <p:nvPicPr>
          <p:cNvPr id="27" name="Picture 6" descr="external image social-network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040" y="2883958"/>
            <a:ext cx="4165809" cy="316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ular Callout 28"/>
          <p:cNvSpPr/>
          <p:nvPr/>
        </p:nvSpPr>
        <p:spPr>
          <a:xfrm>
            <a:off x="435162" y="4318550"/>
            <a:ext cx="2864749" cy="1726062"/>
          </a:xfrm>
          <a:prstGeom prst="wedgeRoundRectCallout">
            <a:avLst>
              <a:gd name="adj1" fmla="val 60540"/>
              <a:gd name="adj2" fmla="val 274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Alice is the </a:t>
            </a:r>
            <a:r>
              <a:rPr lang="en-US" b="1" dirty="0">
                <a:solidFill>
                  <a:srgbClr val="FF0000"/>
                </a:solidFill>
              </a:rPr>
              <a:t>victim</a:t>
            </a:r>
            <a:r>
              <a:rPr lang="en-US" dirty="0">
                <a:solidFill>
                  <a:schemeClr val="bg1"/>
                </a:solidFill>
              </a:rPr>
              <a:t>, who</a:t>
            </a:r>
            <a:r>
              <a:rPr lang="en-US" dirty="0"/>
              <a:t> sends the I-need message and chose to be hidden. So no one except Bill knows about her. </a:t>
            </a:r>
          </a:p>
        </p:txBody>
      </p:sp>
      <p:sp>
        <p:nvSpPr>
          <p:cNvPr id="30" name="Rectangle 29"/>
          <p:cNvSpPr/>
          <p:nvPr/>
        </p:nvSpPr>
        <p:spPr>
          <a:xfrm>
            <a:off x="7507274" y="3381628"/>
            <a:ext cx="553357" cy="369332"/>
          </a:xfrm>
          <a:prstGeom prst="rect">
            <a:avLst/>
          </a:prstGeom>
        </p:spPr>
        <p:txBody>
          <a:bodyPr wrap="none">
            <a:spAutoFit/>
          </a:bodyPr>
          <a:lstStyle/>
          <a:p>
            <a:r>
              <a:rPr lang="en-US" dirty="0"/>
              <a:t>Bob</a:t>
            </a:r>
          </a:p>
        </p:txBody>
      </p:sp>
      <p:sp>
        <p:nvSpPr>
          <p:cNvPr id="31" name="Rectangle 30"/>
          <p:cNvSpPr/>
          <p:nvPr/>
        </p:nvSpPr>
        <p:spPr>
          <a:xfrm>
            <a:off x="4594618" y="5430667"/>
            <a:ext cx="468398" cy="369332"/>
          </a:xfrm>
          <a:prstGeom prst="rect">
            <a:avLst/>
          </a:prstGeom>
        </p:spPr>
        <p:txBody>
          <a:bodyPr wrap="none">
            <a:spAutoFit/>
          </a:bodyPr>
          <a:lstStyle/>
          <a:p>
            <a:r>
              <a:rPr lang="en-US" dirty="0"/>
              <a:t>Bill</a:t>
            </a:r>
          </a:p>
        </p:txBody>
      </p:sp>
      <p:sp>
        <p:nvSpPr>
          <p:cNvPr id="32" name="Rectangle 31"/>
          <p:cNvSpPr/>
          <p:nvPr/>
        </p:nvSpPr>
        <p:spPr>
          <a:xfrm>
            <a:off x="6152003" y="2809596"/>
            <a:ext cx="697627" cy="369332"/>
          </a:xfrm>
          <a:prstGeom prst="rect">
            <a:avLst/>
          </a:prstGeom>
        </p:spPr>
        <p:txBody>
          <a:bodyPr wrap="none">
            <a:spAutoFit/>
          </a:bodyPr>
          <a:lstStyle/>
          <a:p>
            <a:r>
              <a:rPr lang="en-US" dirty="0"/>
              <a:t>Elena</a:t>
            </a:r>
          </a:p>
        </p:txBody>
      </p:sp>
      <p:sp>
        <p:nvSpPr>
          <p:cNvPr id="33" name="Rectangle 32"/>
          <p:cNvSpPr/>
          <p:nvPr/>
        </p:nvSpPr>
        <p:spPr>
          <a:xfrm>
            <a:off x="3720757" y="5950445"/>
            <a:ext cx="636713" cy="369332"/>
          </a:xfrm>
          <a:prstGeom prst="rect">
            <a:avLst/>
          </a:prstGeom>
        </p:spPr>
        <p:txBody>
          <a:bodyPr wrap="none">
            <a:spAutoFit/>
          </a:bodyPr>
          <a:lstStyle/>
          <a:p>
            <a:r>
              <a:rPr lang="en-US" dirty="0"/>
              <a:t>Alice</a:t>
            </a:r>
          </a:p>
        </p:txBody>
      </p:sp>
      <p:sp>
        <p:nvSpPr>
          <p:cNvPr id="34" name="Rounded Rectangular Callout 33"/>
          <p:cNvSpPr/>
          <p:nvPr/>
        </p:nvSpPr>
        <p:spPr>
          <a:xfrm>
            <a:off x="4677974" y="5910030"/>
            <a:ext cx="2684118" cy="708603"/>
          </a:xfrm>
          <a:prstGeom prst="wedgeRoundRectCallout">
            <a:avLst>
              <a:gd name="adj1" fmla="val -36367"/>
              <a:gd name="adj2" fmla="val -1278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Bill is the </a:t>
            </a:r>
            <a:r>
              <a:rPr lang="en-US" b="1" dirty="0">
                <a:solidFill>
                  <a:srgbClr val="FF0000"/>
                </a:solidFill>
              </a:rPr>
              <a:t>first forwarder </a:t>
            </a:r>
            <a:r>
              <a:rPr lang="en-US" dirty="0"/>
              <a:t>who hides Alice.</a:t>
            </a:r>
          </a:p>
        </p:txBody>
      </p:sp>
      <p:sp>
        <p:nvSpPr>
          <p:cNvPr id="35" name="Rounded Rectangular Callout 34"/>
          <p:cNvSpPr/>
          <p:nvPr/>
        </p:nvSpPr>
        <p:spPr>
          <a:xfrm>
            <a:off x="7949487" y="4084933"/>
            <a:ext cx="2991040" cy="1224125"/>
          </a:xfrm>
          <a:prstGeom prst="wedgeRoundRectCallout">
            <a:avLst>
              <a:gd name="adj1" fmla="val -69407"/>
              <a:gd name="adj2" fmla="val -588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Bob is the </a:t>
            </a:r>
            <a:r>
              <a:rPr lang="en-US" b="1" dirty="0">
                <a:solidFill>
                  <a:srgbClr val="FF0000"/>
                </a:solidFill>
              </a:rPr>
              <a:t>attacker</a:t>
            </a:r>
            <a:r>
              <a:rPr lang="en-US" dirty="0"/>
              <a:t> who gets the I-need message from Elena and tries to identify the owner (Alice) .</a:t>
            </a:r>
          </a:p>
        </p:txBody>
      </p:sp>
      <p:sp>
        <p:nvSpPr>
          <p:cNvPr id="36" name="Rounded Rectangular Callout 35"/>
          <p:cNvSpPr/>
          <p:nvPr/>
        </p:nvSpPr>
        <p:spPr>
          <a:xfrm>
            <a:off x="820408" y="2188593"/>
            <a:ext cx="3664857" cy="1141572"/>
          </a:xfrm>
          <a:prstGeom prst="wedgeRoundRectCallout">
            <a:avLst>
              <a:gd name="adj1" fmla="val 81496"/>
              <a:gd name="adj2" fmla="val 342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Elena is the </a:t>
            </a:r>
            <a:r>
              <a:rPr lang="en-US" b="1" dirty="0">
                <a:solidFill>
                  <a:srgbClr val="FF0000"/>
                </a:solidFill>
              </a:rPr>
              <a:t>last forwarder</a:t>
            </a:r>
            <a:r>
              <a:rPr lang="en-US" b="1" dirty="0"/>
              <a:t> </a:t>
            </a:r>
            <a:r>
              <a:rPr lang="en-US" dirty="0"/>
              <a:t>who gets the I-need message, forwarding it to Bob. She does not know that he is an attacker.</a:t>
            </a:r>
          </a:p>
        </p:txBody>
      </p:sp>
      <p:cxnSp>
        <p:nvCxnSpPr>
          <p:cNvPr id="38" name="Straight Connector 37"/>
          <p:cNvCxnSpPr/>
          <p:nvPr/>
        </p:nvCxnSpPr>
        <p:spPr>
          <a:xfrm flipH="1">
            <a:off x="5460222" y="3586142"/>
            <a:ext cx="307848" cy="48578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85865" y="3381628"/>
            <a:ext cx="617150" cy="20451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931952" y="4586006"/>
            <a:ext cx="131064" cy="19942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234926" y="5257446"/>
            <a:ext cx="219456" cy="16222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5CD2869B-7771-4001-84B9-7D9D73F3A5BC}"/>
              </a:ext>
            </a:extLst>
          </p:cNvPr>
          <p:cNvPicPr>
            <a:picLocks noChangeAspect="1"/>
          </p:cNvPicPr>
          <p:nvPr/>
        </p:nvPicPr>
        <p:blipFill>
          <a:blip r:embed="rId4"/>
          <a:stretch>
            <a:fillRect/>
          </a:stretch>
        </p:blipFill>
        <p:spPr>
          <a:xfrm>
            <a:off x="8585895" y="649333"/>
            <a:ext cx="3411151" cy="3360239"/>
          </a:xfrm>
          <a:prstGeom prst="rect">
            <a:avLst/>
          </a:prstGeom>
        </p:spPr>
      </p:pic>
      <p:sp>
        <p:nvSpPr>
          <p:cNvPr id="5" name="Oval 4">
            <a:extLst>
              <a:ext uri="{FF2B5EF4-FFF2-40B4-BE49-F238E27FC236}">
                <a16:creationId xmlns:a16="http://schemas.microsoft.com/office/drawing/2014/main" id="{1D795775-C194-44FC-A1D6-07C71AC95345}"/>
              </a:ext>
            </a:extLst>
          </p:cNvPr>
          <p:cNvSpPr/>
          <p:nvPr/>
        </p:nvSpPr>
        <p:spPr>
          <a:xfrm>
            <a:off x="3614630" y="5281266"/>
            <a:ext cx="713532" cy="708602"/>
          </a:xfrm>
          <a:prstGeom prst="ellipse">
            <a:avLst/>
          </a:prstGeom>
          <a:noFill/>
          <a:ln w="114300">
            <a:solidFill>
              <a:srgbClr val="00B05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9BCB314-4C30-4F8E-A974-B9FF652C67D2}"/>
              </a:ext>
            </a:extLst>
          </p:cNvPr>
          <p:cNvSpPr/>
          <p:nvPr/>
        </p:nvSpPr>
        <p:spPr>
          <a:xfrm>
            <a:off x="5652810" y="2975864"/>
            <a:ext cx="640524" cy="708602"/>
          </a:xfrm>
          <a:prstGeom prst="ellipse">
            <a:avLst/>
          </a:prstGeom>
          <a:noFill/>
          <a:ln w="114300">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BB86F27F-1E2F-4D6D-8E9A-D4F9513F7FD3}"/>
                  </a:ext>
                </a:extLst>
              </p:cNvPr>
              <p:cNvSpPr/>
              <p:nvPr/>
            </p:nvSpPr>
            <p:spPr>
              <a:xfrm>
                <a:off x="4211931" y="1113401"/>
                <a:ext cx="4381648"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𝐹</m:t>
                          </m:r>
                        </m:sup>
                      </m:sSup>
                      <m:r>
                        <a:rPr lang="en-US" i="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10"/>
                                    <m:mcJc m:val="center"/>
                                  </m:mcPr>
                                </m:mc>
                              </m:mcs>
                              <m:ctrlPr>
                                <a:rPr lang="en-US" i="1">
                                  <a:latin typeface="Cambria Math" panose="02040503050406030204" pitchFamily="18" charset="0"/>
                                </a:rPr>
                              </m:ctrlPr>
                            </m:mPr>
                            <m:mr>
                              <m:e>
                                <m:r>
                                  <a:rPr lang="en-US" i="0">
                                    <a:latin typeface="Cambria Math" panose="02040503050406030204" pitchFamily="18" charset="0"/>
                                  </a:rPr>
                                  <m:t>2</m:t>
                                </m:r>
                              </m:e>
                              <m:e>
                                <m:r>
                                  <a:rPr lang="en-US" i="0">
                                    <a:latin typeface="Cambria Math" panose="02040503050406030204" pitchFamily="18" charset="0"/>
                                  </a:rPr>
                                  <m:t>2</m:t>
                                </m:r>
                              </m:e>
                              <m:e>
                                <m:r>
                                  <a:rPr lang="en-US" i="0">
                                    <a:latin typeface="Cambria Math" panose="02040503050406030204" pitchFamily="18" charset="0"/>
                                  </a:rPr>
                                  <m:t>3</m:t>
                                </m:r>
                              </m:e>
                              <m:e>
                                <m:r>
                                  <a:rPr lang="en-US" i="0">
                                    <a:latin typeface="Cambria Math" panose="02040503050406030204" pitchFamily="18" charset="0"/>
                                  </a:rPr>
                                  <m:t>1</m:t>
                                </m:r>
                              </m:e>
                              <m:e>
                                <m:r>
                                  <a:rPr lang="en-US" i="0">
                                    <a:latin typeface="Cambria Math" panose="02040503050406030204" pitchFamily="18" charset="0"/>
                                  </a:rPr>
                                  <m:t>5</m:t>
                                </m:r>
                              </m:e>
                              <m:e>
                                <m:r>
                                  <a:rPr lang="en-US" i="0">
                                    <a:latin typeface="Cambria Math" panose="02040503050406030204" pitchFamily="18" charset="0"/>
                                  </a:rPr>
                                  <m:t>1</m:t>
                                </m:r>
                              </m:e>
                              <m:e>
                                <m:r>
                                  <a:rPr lang="en-US" i="0">
                                    <a:latin typeface="Cambria Math" panose="02040503050406030204" pitchFamily="18" charset="0"/>
                                  </a:rPr>
                                  <m:t>3</m:t>
                                </m:r>
                              </m:e>
                              <m:e>
                                <m:r>
                                  <a:rPr lang="en-US" i="0">
                                    <a:latin typeface="Cambria Math" panose="02040503050406030204" pitchFamily="18" charset="0"/>
                                  </a:rPr>
                                  <m:t>2</m:t>
                                </m:r>
                              </m:e>
                              <m:e>
                                <m:r>
                                  <a:rPr lang="en-US" i="0">
                                    <a:latin typeface="Cambria Math" panose="02040503050406030204" pitchFamily="18" charset="0"/>
                                  </a:rPr>
                                  <m:t>2</m:t>
                                </m:r>
                              </m:e>
                              <m:e>
                                <m:r>
                                  <a:rPr lang="en-US" i="0">
                                    <a:latin typeface="Cambria Math" panose="02040503050406030204" pitchFamily="18" charset="0"/>
                                  </a:rPr>
                                  <m:t>1</m:t>
                                </m:r>
                              </m:e>
                            </m:mr>
                            <m:mr>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2</m:t>
                                </m:r>
                              </m:e>
                            </m:mr>
                            <m:mr>
                              <m:e>
                                <m:r>
                                  <a:rPr lang="en-US" i="0">
                                    <a:latin typeface="Cambria Math" panose="02040503050406030204" pitchFamily="18" charset="0"/>
                                  </a:rPr>
                                  <m:t>3</m:t>
                                </m:r>
                              </m:e>
                              <m:e>
                                <m:r>
                                  <a:rPr lang="en-US" i="0">
                                    <a:latin typeface="Cambria Math" panose="02040503050406030204" pitchFamily="18" charset="0"/>
                                  </a:rPr>
                                  <m:t>3</m:t>
                                </m:r>
                              </m:e>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0</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3</m:t>
                                </m:r>
                              </m:e>
                              <m:e>
                                <m:r>
                                  <a:rPr lang="en-US" i="0">
                                    <a:latin typeface="Cambria Math" panose="02040503050406030204" pitchFamily="18" charset="0"/>
                                  </a:rPr>
                                  <m:t>3</m:t>
                                </m:r>
                              </m:e>
                              <m:e>
                                <m:r>
                                  <a:rPr lang="en-US" i="0">
                                    <a:latin typeface="Cambria Math" panose="02040503050406030204" pitchFamily="18" charset="0"/>
                                  </a:rPr>
                                  <m:t>4</m:t>
                                </m:r>
                              </m:e>
                            </m:mr>
                            <m:mr>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2</m:t>
                                </m:r>
                              </m:e>
                            </m:mr>
                          </m:m>
                        </m:e>
                      </m:d>
                    </m:oMath>
                  </m:oMathPara>
                </a14:m>
                <a:endParaRPr lang="en-US" dirty="0"/>
              </a:p>
            </p:txBody>
          </p:sp>
        </mc:Choice>
        <mc:Fallback xmlns="">
          <p:sp>
            <p:nvSpPr>
              <p:cNvPr id="23" name="Rectangle 22">
                <a:extLst>
                  <a:ext uri="{FF2B5EF4-FFF2-40B4-BE49-F238E27FC236}">
                    <a16:creationId xmlns:a16="http://schemas.microsoft.com/office/drawing/2014/main" id="{BB86F27F-1E2F-4D6D-8E9A-D4F9513F7FD3}"/>
                  </a:ext>
                </a:extLst>
              </p:cNvPr>
              <p:cNvSpPr>
                <a:spLocks noRot="1" noChangeAspect="1" noMove="1" noResize="1" noEditPoints="1" noAdjustHandles="1" noChangeArrowheads="1" noChangeShapeType="1" noTextEdit="1"/>
              </p:cNvSpPr>
              <p:nvPr/>
            </p:nvSpPr>
            <p:spPr>
              <a:xfrm>
                <a:off x="4211931" y="1113401"/>
                <a:ext cx="4381648" cy="1112805"/>
              </a:xfrm>
              <a:prstGeom prst="rect">
                <a:avLst/>
              </a:prstGeom>
              <a:blipFill>
                <a:blip r:embed="rId5"/>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F9EC9A6F-EFA7-48D5-BDF5-090DC7AD065D}"/>
              </a:ext>
            </a:extLst>
          </p:cNvPr>
          <p:cNvSpPr/>
          <p:nvPr/>
        </p:nvSpPr>
        <p:spPr>
          <a:xfrm>
            <a:off x="9227121" y="242321"/>
            <a:ext cx="1643527" cy="369332"/>
          </a:xfrm>
          <a:prstGeom prst="rect">
            <a:avLst/>
          </a:prstGeom>
        </p:spPr>
        <p:txBody>
          <a:bodyPr wrap="none">
            <a:spAutoFit/>
          </a:bodyPr>
          <a:lstStyle/>
          <a:p>
            <a:r>
              <a:rPr lang="en-US" dirty="0"/>
              <a:t>Elena’s Proxima</a:t>
            </a:r>
          </a:p>
        </p:txBody>
      </p:sp>
      <p:sp>
        <p:nvSpPr>
          <p:cNvPr id="7" name="Rectangle 6">
            <a:extLst>
              <a:ext uri="{FF2B5EF4-FFF2-40B4-BE49-F238E27FC236}">
                <a16:creationId xmlns:a16="http://schemas.microsoft.com/office/drawing/2014/main" id="{7013EF0F-D2C0-4366-B28E-3AF04445524C}"/>
              </a:ext>
            </a:extLst>
          </p:cNvPr>
          <p:cNvSpPr/>
          <p:nvPr/>
        </p:nvSpPr>
        <p:spPr>
          <a:xfrm>
            <a:off x="5295481" y="1113401"/>
            <a:ext cx="281354" cy="11128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635FA0B-9E9A-4401-9612-727D97EECD0F}"/>
              </a:ext>
            </a:extLst>
          </p:cNvPr>
          <p:cNvSpPr/>
          <p:nvPr/>
        </p:nvSpPr>
        <p:spPr>
          <a:xfrm>
            <a:off x="5087344" y="788622"/>
            <a:ext cx="697627" cy="369332"/>
          </a:xfrm>
          <a:prstGeom prst="rect">
            <a:avLst/>
          </a:prstGeom>
        </p:spPr>
        <p:txBody>
          <a:bodyPr wrap="none">
            <a:spAutoFit/>
          </a:bodyPr>
          <a:lstStyle/>
          <a:p>
            <a:r>
              <a:rPr lang="en-US" dirty="0"/>
              <a:t>Elena</a:t>
            </a:r>
          </a:p>
        </p:txBody>
      </p:sp>
    </p:spTree>
    <p:extLst>
      <p:ext uri="{BB962C8B-B14F-4D97-AF65-F5344CB8AC3E}">
        <p14:creationId xmlns:p14="http://schemas.microsoft.com/office/powerpoint/2010/main" val="2347043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Curved Left 16">
            <a:extLst>
              <a:ext uri="{FF2B5EF4-FFF2-40B4-BE49-F238E27FC236}">
                <a16:creationId xmlns:a16="http://schemas.microsoft.com/office/drawing/2014/main" id="{A7D31755-1D38-429F-B60F-8D0CE6244BF7}"/>
              </a:ext>
            </a:extLst>
          </p:cNvPr>
          <p:cNvSpPr/>
          <p:nvPr/>
        </p:nvSpPr>
        <p:spPr>
          <a:xfrm>
            <a:off x="9263155" y="3702204"/>
            <a:ext cx="652555" cy="20692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urved Left 15">
            <a:extLst>
              <a:ext uri="{FF2B5EF4-FFF2-40B4-BE49-F238E27FC236}">
                <a16:creationId xmlns:a16="http://schemas.microsoft.com/office/drawing/2014/main" id="{A51F314B-9994-4693-B099-3E33A7E3238A}"/>
              </a:ext>
            </a:extLst>
          </p:cNvPr>
          <p:cNvSpPr/>
          <p:nvPr/>
        </p:nvSpPr>
        <p:spPr>
          <a:xfrm>
            <a:off x="8870576" y="2579650"/>
            <a:ext cx="766600" cy="147379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838200" y="99310"/>
            <a:ext cx="10974572" cy="1325563"/>
          </a:xfrm>
        </p:spPr>
        <p:txBody>
          <a:bodyPr/>
          <a:lstStyle/>
          <a:p>
            <a:r>
              <a:rPr lang="en-US" b="1" dirty="0"/>
              <a:t>Estimation of DOA (with simple social graph)</a:t>
            </a:r>
          </a:p>
        </p:txBody>
      </p:sp>
      <p:sp>
        <p:nvSpPr>
          <p:cNvPr id="3" name="Content Placeholder 2"/>
          <p:cNvSpPr>
            <a:spLocks noGrp="1"/>
          </p:cNvSpPr>
          <p:nvPr>
            <p:ph idx="1"/>
          </p:nvPr>
        </p:nvSpPr>
        <p:spPr/>
        <p:txBody>
          <a:bodyPr/>
          <a:lstStyle/>
          <a:p>
            <a:r>
              <a:rPr lang="en-US" b="1" dirty="0"/>
              <a:t>Proxima Matrices</a:t>
            </a:r>
            <a:r>
              <a:rPr lang="en-US" dirty="0"/>
              <a:t>:</a:t>
            </a:r>
          </a:p>
          <a:p>
            <a:pPr lvl="1"/>
            <a:r>
              <a:rPr lang="en-US" dirty="0">
                <a:solidFill>
                  <a:schemeClr val="accent1"/>
                </a:solidFill>
              </a:rPr>
              <a:t>Fixed Proxima matrix (</a:t>
            </a:r>
            <a:r>
              <a:rPr lang="en-US" sz="1800" dirty="0">
                <a:solidFill>
                  <a:srgbClr val="FF0000"/>
                </a:solidFill>
              </a:rPr>
              <a:t>for Locally unique Pseudo Identity</a:t>
            </a:r>
            <a:r>
              <a:rPr lang="en-US" dirty="0">
                <a:solidFill>
                  <a:schemeClr val="accent1"/>
                </a:solidFill>
              </a:rPr>
              <a:t>)</a:t>
            </a:r>
            <a:endParaRPr lang="en-US" baseline="30000" dirty="0">
              <a:solidFill>
                <a:schemeClr val="accent1"/>
              </a:solidFill>
            </a:endParaRPr>
          </a:p>
          <a:p>
            <a:pPr lvl="1"/>
            <a:r>
              <a:rPr lang="en-US" dirty="0">
                <a:solidFill>
                  <a:srgbClr val="FFC000"/>
                </a:solidFill>
              </a:rPr>
              <a:t>Integrated </a:t>
            </a:r>
            <a:r>
              <a:rPr lang="en-US" dirty="0" err="1">
                <a:solidFill>
                  <a:srgbClr val="FFC000"/>
                </a:solidFill>
              </a:rPr>
              <a:t>Proxmia</a:t>
            </a:r>
            <a:r>
              <a:rPr lang="en-US" dirty="0">
                <a:solidFill>
                  <a:srgbClr val="FFC000"/>
                </a:solidFill>
              </a:rPr>
              <a:t> matrix (</a:t>
            </a:r>
            <a:r>
              <a:rPr lang="en-US" sz="1800" dirty="0">
                <a:solidFill>
                  <a:srgbClr val="FF0000"/>
                </a:solidFill>
              </a:rPr>
              <a:t>for Null Identity</a:t>
            </a:r>
            <a:r>
              <a:rPr lang="en-US" dirty="0">
                <a:solidFill>
                  <a:srgbClr val="FFC000"/>
                </a:solidFill>
              </a:rPr>
              <a:t>)</a:t>
            </a:r>
            <a:endParaRPr lang="en-US" baseline="30000" dirty="0">
              <a:solidFill>
                <a:srgbClr val="FFC000"/>
              </a:solidFill>
            </a:endParaRPr>
          </a:p>
          <a:p>
            <a:r>
              <a:rPr lang="en-US" b="1" dirty="0"/>
              <a:t>Proxima Distributions</a:t>
            </a:r>
            <a:r>
              <a:rPr lang="en-US" dirty="0"/>
              <a:t>:</a:t>
            </a:r>
          </a:p>
          <a:p>
            <a:pPr lvl="1"/>
            <a:r>
              <a:rPr lang="en-US" dirty="0">
                <a:solidFill>
                  <a:schemeClr val="accent1"/>
                </a:solidFill>
              </a:rPr>
              <a:t>Fixed </a:t>
            </a:r>
            <a:r>
              <a:rPr lang="en-US" dirty="0" err="1">
                <a:solidFill>
                  <a:schemeClr val="accent1"/>
                </a:solidFill>
              </a:rPr>
              <a:t>Proxima</a:t>
            </a:r>
            <a:r>
              <a:rPr lang="en-US" dirty="0">
                <a:solidFill>
                  <a:schemeClr val="accent1"/>
                </a:solidFill>
              </a:rPr>
              <a:t> distribution</a:t>
            </a:r>
          </a:p>
          <a:p>
            <a:pPr lvl="1"/>
            <a:r>
              <a:rPr lang="en-US" dirty="0">
                <a:solidFill>
                  <a:srgbClr val="FFC000"/>
                </a:solidFill>
              </a:rPr>
              <a:t>Integrated </a:t>
            </a:r>
            <a:r>
              <a:rPr lang="en-US" dirty="0" err="1">
                <a:solidFill>
                  <a:srgbClr val="FFC000"/>
                </a:solidFill>
              </a:rPr>
              <a:t>Proxima</a:t>
            </a:r>
            <a:r>
              <a:rPr lang="en-US" dirty="0">
                <a:solidFill>
                  <a:srgbClr val="FFC000"/>
                </a:solidFill>
              </a:rPr>
              <a:t> distribution</a:t>
            </a:r>
          </a:p>
          <a:p>
            <a:r>
              <a:rPr lang="en-US" b="1" dirty="0"/>
              <a:t>Proxima Degree of Anonymity</a:t>
            </a:r>
            <a:r>
              <a:rPr lang="en-US" dirty="0"/>
              <a:t>:</a:t>
            </a:r>
          </a:p>
          <a:p>
            <a:pPr lvl="1"/>
            <a:r>
              <a:rPr lang="en-US" dirty="0">
                <a:solidFill>
                  <a:schemeClr val="accent1"/>
                </a:solidFill>
              </a:rPr>
              <a:t>Fixed </a:t>
            </a:r>
            <a:r>
              <a:rPr lang="en-US" dirty="0" err="1">
                <a:solidFill>
                  <a:schemeClr val="accent1"/>
                </a:solidFill>
              </a:rPr>
              <a:t>Proxima</a:t>
            </a:r>
            <a:r>
              <a:rPr lang="en-US" dirty="0">
                <a:solidFill>
                  <a:schemeClr val="accent1"/>
                </a:solidFill>
              </a:rPr>
              <a:t> Degree of Anonymity</a:t>
            </a:r>
          </a:p>
          <a:p>
            <a:pPr lvl="1"/>
            <a:endParaRPr lang="en-US" dirty="0"/>
          </a:p>
          <a:p>
            <a:pPr lvl="1"/>
            <a:r>
              <a:rPr lang="en-US" dirty="0">
                <a:solidFill>
                  <a:srgbClr val="FFC000"/>
                </a:solidFill>
              </a:rPr>
              <a:t>Integrated Proxima Degree of Anonymity</a:t>
            </a:r>
            <a:endParaRPr lang="en-US" dirty="0"/>
          </a:p>
        </p:txBody>
      </p:sp>
      <p:sp>
        <p:nvSpPr>
          <p:cNvPr id="4" name="Slide Number Placeholder 3"/>
          <p:cNvSpPr>
            <a:spLocks noGrp="1"/>
          </p:cNvSpPr>
          <p:nvPr>
            <p:ph type="sldNum" sz="quarter" idx="12"/>
          </p:nvPr>
        </p:nvSpPr>
        <p:spPr/>
        <p:txBody>
          <a:bodyPr/>
          <a:lstStyle/>
          <a:p>
            <a:fld id="{BEF3EC61-4797-4E3E-BB0D-11AFECED479C}" type="slidenum">
              <a:rPr lang="en-US" smtClean="0"/>
              <a:t>59</a:t>
            </a:fld>
            <a:endParaRPr lang="en-US"/>
          </a:p>
        </p:txBody>
      </p:sp>
      <mc:AlternateContent xmlns:mc="http://schemas.openxmlformats.org/markup-compatibility/2006" xmlns:a14="http://schemas.microsoft.com/office/drawing/2010/main">
        <mc:Choice Requires="a14">
          <p:sp>
            <p:nvSpPr>
              <p:cNvPr id="6" name="Rectangle 5"/>
              <p:cNvSpPr/>
              <p:nvPr/>
            </p:nvSpPr>
            <p:spPr>
              <a:xfrm>
                <a:off x="7160888" y="4723475"/>
                <a:ext cx="2216312" cy="7062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accent1"/>
                              </a:solidFill>
                              <a:latin typeface="Cambria Math" panose="02040503050406030204" pitchFamily="18" charset="0"/>
                            </a:rPr>
                          </m:ctrlPr>
                        </m:sSubSupPr>
                        <m:e>
                          <m:r>
                            <a:rPr lang="en-US" i="1">
                              <a:solidFill>
                                <a:schemeClr val="accent1"/>
                              </a:solidFill>
                              <a:latin typeface="Cambria Math" panose="02040503050406030204" pitchFamily="18" charset="0"/>
                            </a:rPr>
                            <m:t>𝐷</m:t>
                          </m:r>
                        </m:e>
                        <m:sub/>
                        <m:sup>
                          <m:r>
                            <a:rPr lang="en-US" i="1">
                              <a:solidFill>
                                <a:schemeClr val="accent1"/>
                              </a:solidFill>
                              <a:latin typeface="Cambria Math" panose="02040503050406030204" pitchFamily="18" charset="0"/>
                            </a:rPr>
                            <m:t>𝐹</m:t>
                          </m:r>
                        </m:sup>
                      </m:sSubSup>
                      <m:r>
                        <a:rPr lang="en-US" i="0">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𝑥</m:t>
                      </m:r>
                      <m:r>
                        <a:rPr lang="en-US" i="0">
                          <a:solidFill>
                            <a:schemeClr val="accent1"/>
                          </a:solidFill>
                          <a:latin typeface="Cambria Math" panose="02040503050406030204" pitchFamily="18" charset="0"/>
                        </a:rPr>
                        <m:t>)=1−</m:t>
                      </m:r>
                      <m:f>
                        <m:fPr>
                          <m:ctrlPr>
                            <a:rPr lang="en-US" i="1">
                              <a:solidFill>
                                <a:schemeClr val="accent1"/>
                              </a:solidFill>
                              <a:latin typeface="Cambria Math" panose="02040503050406030204" pitchFamily="18" charset="0"/>
                            </a:rPr>
                          </m:ctrlPr>
                        </m:fPr>
                        <m:num>
                          <m:r>
                            <a:rPr lang="en-US" i="0">
                              <a:solidFill>
                                <a:schemeClr val="accent1"/>
                              </a:solidFill>
                              <a:latin typeface="Cambria Math" panose="02040503050406030204" pitchFamily="18" charset="0"/>
                            </a:rPr>
                            <m:t>1</m:t>
                          </m:r>
                        </m:num>
                        <m:den>
                          <m:d>
                            <m:dPr>
                              <m:begChr m:val=""/>
                              <m:ctrlPr>
                                <a:rPr lang="en-US" i="1">
                                  <a:solidFill>
                                    <a:schemeClr val="accent1"/>
                                  </a:solidFill>
                                  <a:latin typeface="Cambria Math" panose="02040503050406030204" pitchFamily="18" charset="0"/>
                                </a:rPr>
                              </m:ctrlPr>
                            </m:dPr>
                            <m:e>
                              <m:sSubSup>
                                <m:sSubSupPr>
                                  <m:ctrlPr>
                                    <a:rPr lang="en-US" i="1">
                                      <a:solidFill>
                                        <a:schemeClr val="accent1"/>
                                      </a:solidFill>
                                      <a:latin typeface="Cambria Math" panose="02040503050406030204" pitchFamily="18" charset="0"/>
                                    </a:rPr>
                                  </m:ctrlPr>
                                </m:sSubSupPr>
                                <m:e>
                                  <m:r>
                                    <a:rPr lang="en-US" i="1">
                                      <a:solidFill>
                                        <a:schemeClr val="accent1"/>
                                      </a:solidFill>
                                      <a:latin typeface="Cambria Math" panose="02040503050406030204" pitchFamily="18" charset="0"/>
                                    </a:rPr>
                                    <m:t>𝑅</m:t>
                                  </m:r>
                                </m:e>
                                <m:sub/>
                                <m:sup>
                                  <m:r>
                                    <a:rPr lang="en-US" i="1">
                                      <a:solidFill>
                                        <a:schemeClr val="accent1"/>
                                      </a:solidFill>
                                      <a:latin typeface="Cambria Math" panose="02040503050406030204" pitchFamily="18" charset="0"/>
                                    </a:rPr>
                                    <m:t>𝐹</m:t>
                                  </m:r>
                                </m:sup>
                              </m:sSubSup>
                              <m:r>
                                <a:rPr lang="en-US" i="0">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𝑥</m:t>
                              </m:r>
                            </m:e>
                          </m:d>
                        </m:den>
                      </m:f>
                    </m:oMath>
                  </m:oMathPara>
                </a14:m>
                <a:endParaRPr lang="en-US" dirty="0">
                  <a:solidFill>
                    <a:schemeClr val="accent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160888" y="4723475"/>
                <a:ext cx="2216312" cy="7062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160888" y="5560373"/>
                <a:ext cx="2216312" cy="7062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C000"/>
                              </a:solidFill>
                              <a:latin typeface="Cambria Math" panose="02040503050406030204" pitchFamily="18" charset="0"/>
                            </a:rPr>
                          </m:ctrlPr>
                        </m:sSubSupPr>
                        <m:e>
                          <m:r>
                            <a:rPr lang="en-US" i="1">
                              <a:solidFill>
                                <a:srgbClr val="FFC000"/>
                              </a:solidFill>
                              <a:latin typeface="Cambria Math" panose="02040503050406030204" pitchFamily="18" charset="0"/>
                            </a:rPr>
                            <m:t>𝐷</m:t>
                          </m:r>
                        </m:e>
                        <m:sub/>
                        <m:sup>
                          <m:r>
                            <a:rPr lang="en-US" i="1">
                              <a:solidFill>
                                <a:srgbClr val="FFC000"/>
                              </a:solidFill>
                              <a:latin typeface="Cambria Math" panose="02040503050406030204" pitchFamily="18" charset="0"/>
                            </a:rPr>
                            <m:t>𝐼</m:t>
                          </m:r>
                        </m:sup>
                      </m:sSubSup>
                      <m:r>
                        <a:rPr lang="en-US" i="0">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𝑥</m:t>
                      </m:r>
                      <m:r>
                        <a:rPr lang="en-US" i="0">
                          <a:solidFill>
                            <a:srgbClr val="FFC000"/>
                          </a:solidFill>
                          <a:latin typeface="Cambria Math" panose="02040503050406030204" pitchFamily="18" charset="0"/>
                        </a:rPr>
                        <m:t>)=1−</m:t>
                      </m:r>
                      <m:f>
                        <m:fPr>
                          <m:ctrlPr>
                            <a:rPr lang="en-US" i="1">
                              <a:solidFill>
                                <a:srgbClr val="FFC000"/>
                              </a:solidFill>
                              <a:latin typeface="Cambria Math" panose="02040503050406030204" pitchFamily="18" charset="0"/>
                            </a:rPr>
                          </m:ctrlPr>
                        </m:fPr>
                        <m:num>
                          <m:r>
                            <a:rPr lang="en-US" i="0">
                              <a:solidFill>
                                <a:srgbClr val="FFC000"/>
                              </a:solidFill>
                              <a:latin typeface="Cambria Math" panose="02040503050406030204" pitchFamily="18" charset="0"/>
                            </a:rPr>
                            <m:t>1</m:t>
                          </m:r>
                        </m:num>
                        <m:den>
                          <m:d>
                            <m:dPr>
                              <m:begChr m:val=""/>
                              <m:ctrlPr>
                                <a:rPr lang="en-US" i="1">
                                  <a:solidFill>
                                    <a:srgbClr val="FFC000"/>
                                  </a:solidFill>
                                  <a:latin typeface="Cambria Math" panose="02040503050406030204" pitchFamily="18" charset="0"/>
                                </a:rPr>
                              </m:ctrlPr>
                            </m:dPr>
                            <m:e>
                              <m:sSubSup>
                                <m:sSubSupPr>
                                  <m:ctrlPr>
                                    <a:rPr lang="en-US" i="1">
                                      <a:solidFill>
                                        <a:srgbClr val="FFC000"/>
                                      </a:solidFill>
                                      <a:latin typeface="Cambria Math" panose="02040503050406030204" pitchFamily="18" charset="0"/>
                                    </a:rPr>
                                  </m:ctrlPr>
                                </m:sSubSupPr>
                                <m:e>
                                  <m:r>
                                    <a:rPr lang="en-US" i="1">
                                      <a:solidFill>
                                        <a:srgbClr val="FFC000"/>
                                      </a:solidFill>
                                      <a:latin typeface="Cambria Math" panose="02040503050406030204" pitchFamily="18" charset="0"/>
                                    </a:rPr>
                                    <m:t>𝑅</m:t>
                                  </m:r>
                                </m:e>
                                <m:sub/>
                                <m:sup>
                                  <m:r>
                                    <a:rPr lang="en-US" i="1">
                                      <a:solidFill>
                                        <a:srgbClr val="FFC000"/>
                                      </a:solidFill>
                                      <a:latin typeface="Cambria Math" panose="02040503050406030204" pitchFamily="18" charset="0"/>
                                    </a:rPr>
                                    <m:t>𝐼</m:t>
                                  </m:r>
                                </m:sup>
                              </m:sSubSup>
                              <m:r>
                                <a:rPr lang="en-US" i="0">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𝑥</m:t>
                              </m:r>
                            </m:e>
                          </m:d>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160888" y="5560373"/>
                <a:ext cx="2216312" cy="706284"/>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7734691" y="4001294"/>
            <a:ext cx="588623" cy="369332"/>
          </a:xfrm>
          <a:prstGeom prst="rect">
            <a:avLst/>
          </a:prstGeom>
        </p:spPr>
        <p:txBody>
          <a:bodyPr wrap="none">
            <a:spAutoFit/>
          </a:bodyPr>
          <a:lstStyle/>
          <a:p>
            <a:r>
              <a:rPr lang="en-US" dirty="0">
                <a:solidFill>
                  <a:srgbClr val="FFC000"/>
                </a:solidFill>
              </a:rPr>
              <a:t>R</a:t>
            </a:r>
            <a:r>
              <a:rPr lang="en-US" baseline="30000" dirty="0">
                <a:solidFill>
                  <a:srgbClr val="FFC000"/>
                </a:solidFill>
              </a:rPr>
              <a:t>I</a:t>
            </a:r>
            <a:r>
              <a:rPr lang="en-US" dirty="0">
                <a:solidFill>
                  <a:srgbClr val="FFC000"/>
                </a:solidFill>
              </a:rPr>
              <a:t>(x)</a:t>
            </a:r>
          </a:p>
        </p:txBody>
      </p:sp>
      <p:sp>
        <p:nvSpPr>
          <p:cNvPr id="9" name="Rectangle 8"/>
          <p:cNvSpPr/>
          <p:nvPr/>
        </p:nvSpPr>
        <p:spPr>
          <a:xfrm>
            <a:off x="7711383" y="3517538"/>
            <a:ext cx="620683" cy="369332"/>
          </a:xfrm>
          <a:prstGeom prst="rect">
            <a:avLst/>
          </a:prstGeom>
        </p:spPr>
        <p:txBody>
          <a:bodyPr wrap="none">
            <a:spAutoFit/>
          </a:bodyPr>
          <a:lstStyle/>
          <a:p>
            <a:r>
              <a:rPr lang="en-US" dirty="0">
                <a:solidFill>
                  <a:schemeClr val="accent1"/>
                </a:solidFill>
              </a:rPr>
              <a:t>R</a:t>
            </a:r>
            <a:r>
              <a:rPr lang="en-US" baseline="30000" dirty="0">
                <a:solidFill>
                  <a:schemeClr val="accent1"/>
                </a:solidFill>
              </a:rPr>
              <a:t>F</a:t>
            </a:r>
            <a:r>
              <a:rPr lang="en-US" dirty="0">
                <a:solidFill>
                  <a:schemeClr val="accent1"/>
                </a:solidFill>
              </a:rPr>
              <a:t>(x)</a:t>
            </a:r>
          </a:p>
        </p:txBody>
      </p:sp>
      <p:sp>
        <p:nvSpPr>
          <p:cNvPr id="10" name="Rectangle 9"/>
          <p:cNvSpPr/>
          <p:nvPr/>
        </p:nvSpPr>
        <p:spPr>
          <a:xfrm>
            <a:off x="7743443" y="2718391"/>
            <a:ext cx="370614" cy="369332"/>
          </a:xfrm>
          <a:prstGeom prst="rect">
            <a:avLst/>
          </a:prstGeom>
        </p:spPr>
        <p:txBody>
          <a:bodyPr wrap="none">
            <a:spAutoFit/>
          </a:bodyPr>
          <a:lstStyle/>
          <a:p>
            <a:r>
              <a:rPr lang="en-US" dirty="0">
                <a:solidFill>
                  <a:srgbClr val="FFC000"/>
                </a:solidFill>
              </a:rPr>
              <a:t>U</a:t>
            </a:r>
            <a:r>
              <a:rPr lang="en-US" baseline="30000" dirty="0">
                <a:solidFill>
                  <a:srgbClr val="FFC000"/>
                </a:solidFill>
              </a:rPr>
              <a:t>I</a:t>
            </a:r>
            <a:endParaRPr lang="en-US" dirty="0">
              <a:solidFill>
                <a:srgbClr val="FFC000"/>
              </a:solidFill>
            </a:endParaRPr>
          </a:p>
        </p:txBody>
      </p:sp>
      <p:sp>
        <p:nvSpPr>
          <p:cNvPr id="11" name="Rectangle 10"/>
          <p:cNvSpPr/>
          <p:nvPr/>
        </p:nvSpPr>
        <p:spPr>
          <a:xfrm>
            <a:off x="7743443" y="2210318"/>
            <a:ext cx="402674" cy="369332"/>
          </a:xfrm>
          <a:prstGeom prst="rect">
            <a:avLst/>
          </a:prstGeom>
        </p:spPr>
        <p:txBody>
          <a:bodyPr wrap="none">
            <a:spAutoFit/>
          </a:bodyPr>
          <a:lstStyle/>
          <a:p>
            <a:r>
              <a:rPr lang="en-US" dirty="0">
                <a:solidFill>
                  <a:schemeClr val="accent1"/>
                </a:solidFill>
              </a:rPr>
              <a:t>U</a:t>
            </a:r>
            <a:r>
              <a:rPr lang="en-US" baseline="30000" dirty="0">
                <a:solidFill>
                  <a:schemeClr val="accent1"/>
                </a:solidFill>
              </a:rPr>
              <a:t>F</a:t>
            </a:r>
            <a:endParaRPr lang="en-US" dirty="0">
              <a:solidFill>
                <a:schemeClr val="accent1"/>
              </a:solidFill>
            </a:endParaRPr>
          </a:p>
        </p:txBody>
      </p:sp>
      <p:pic>
        <p:nvPicPr>
          <p:cNvPr id="14" name="Picture 13" descr="external image social-networking.gif">
            <a:extLst>
              <a:ext uri="{FF2B5EF4-FFF2-40B4-BE49-F238E27FC236}">
                <a16:creationId xmlns:a16="http://schemas.microsoft.com/office/drawing/2014/main" id="{FBC88B93-EB24-4EE8-AA4F-18E1B9BCE0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9176" y="1205232"/>
            <a:ext cx="1071207" cy="81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rrow: Curved Left 14">
            <a:extLst>
              <a:ext uri="{FF2B5EF4-FFF2-40B4-BE49-F238E27FC236}">
                <a16:creationId xmlns:a16="http://schemas.microsoft.com/office/drawing/2014/main" id="{59BDD4D0-C03D-46F3-B23F-DA8CA9A21EF4}"/>
              </a:ext>
            </a:extLst>
          </p:cNvPr>
          <p:cNvSpPr/>
          <p:nvPr/>
        </p:nvSpPr>
        <p:spPr>
          <a:xfrm>
            <a:off x="8610600" y="1436146"/>
            <a:ext cx="766600" cy="147379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1970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6" grpId="0"/>
      <p:bldP spid="7" grpId="0"/>
      <p:bldP spid="8" grpId="0"/>
      <p:bldP spid="9" grpId="0"/>
      <p:bldP spid="10" grpId="0"/>
      <p:bldP spid="11"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 Protocol for Online Social Routing</a:t>
            </a:r>
          </a:p>
        </p:txBody>
      </p:sp>
      <p:sp>
        <p:nvSpPr>
          <p:cNvPr id="3" name="Content Placeholder 2"/>
          <p:cNvSpPr>
            <a:spLocks noGrp="1"/>
          </p:cNvSpPr>
          <p:nvPr>
            <p:ph idx="1"/>
          </p:nvPr>
        </p:nvSpPr>
        <p:spPr>
          <a:xfrm>
            <a:off x="838200" y="1825625"/>
            <a:ext cx="7481157" cy="4827617"/>
          </a:xfrm>
        </p:spPr>
        <p:txBody>
          <a:bodyPr>
            <a:normAutofit/>
          </a:bodyPr>
          <a:lstStyle/>
          <a:p>
            <a:pPr marL="0" indent="0" algn="justLow">
              <a:buNone/>
            </a:pPr>
            <a:endParaRPr lang="en-US" dirty="0"/>
          </a:p>
        </p:txBody>
      </p:sp>
      <p:pic>
        <p:nvPicPr>
          <p:cNvPr id="5124" name="Picture 4" descr="http://995642590.r.lightningbase-cdn.com/wp-content/uploads/2012/03/referrals-6-degree-of-separation-hr-examiner-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8912" y="1929256"/>
            <a:ext cx="30670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age.wikifoundry.com/image/1/JbTuKXKLtuclpjO8pOounw40244/GW322H2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911" y="4072824"/>
            <a:ext cx="3067050" cy="21240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EF3EC61-4797-4E3E-BB0D-11AFECED479C}" type="slidenum">
              <a:rPr lang="en-US" smtClean="0"/>
              <a:t>6</a:t>
            </a:fld>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865" y="1907069"/>
            <a:ext cx="2211543" cy="22115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8261" y="1821008"/>
            <a:ext cx="2335699" cy="232544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0561" y="1821008"/>
            <a:ext cx="2484461" cy="2484461"/>
          </a:xfrm>
          <a:prstGeom prst="rect">
            <a:avLst/>
          </a:prstGeom>
        </p:spPr>
      </p:pic>
      <p:sp>
        <p:nvSpPr>
          <p:cNvPr id="11" name="Rectangle 10"/>
          <p:cNvSpPr/>
          <p:nvPr/>
        </p:nvSpPr>
        <p:spPr>
          <a:xfrm>
            <a:off x="6334211" y="4215489"/>
            <a:ext cx="1635902" cy="646331"/>
          </a:xfrm>
          <a:prstGeom prst="rect">
            <a:avLst/>
          </a:prstGeom>
        </p:spPr>
        <p:txBody>
          <a:bodyPr wrap="square">
            <a:spAutoFit/>
          </a:bodyPr>
          <a:lstStyle/>
          <a:p>
            <a:r>
              <a:rPr lang="en-US" b="1" dirty="0">
                <a:solidFill>
                  <a:srgbClr val="FF0000"/>
                </a:solidFill>
              </a:rPr>
              <a:t>Requesting an Introduction</a:t>
            </a:r>
          </a:p>
        </p:txBody>
      </p:sp>
      <p:sp>
        <p:nvSpPr>
          <p:cNvPr id="15" name="Rectangle 14"/>
          <p:cNvSpPr/>
          <p:nvPr/>
        </p:nvSpPr>
        <p:spPr>
          <a:xfrm>
            <a:off x="3543613" y="4305469"/>
            <a:ext cx="1635902" cy="369332"/>
          </a:xfrm>
          <a:prstGeom prst="rect">
            <a:avLst/>
          </a:prstGeom>
        </p:spPr>
        <p:txBody>
          <a:bodyPr wrap="square">
            <a:spAutoFit/>
          </a:bodyPr>
          <a:lstStyle/>
          <a:p>
            <a:r>
              <a:rPr lang="en-US" b="1" dirty="0">
                <a:solidFill>
                  <a:srgbClr val="FF0000"/>
                </a:solidFill>
              </a:rPr>
              <a:t>None</a:t>
            </a:r>
          </a:p>
        </p:txBody>
      </p:sp>
      <p:sp>
        <p:nvSpPr>
          <p:cNvPr id="16" name="Rectangle 15"/>
          <p:cNvSpPr/>
          <p:nvPr/>
        </p:nvSpPr>
        <p:spPr>
          <a:xfrm>
            <a:off x="1110185" y="4305469"/>
            <a:ext cx="1635902" cy="369332"/>
          </a:xfrm>
          <a:prstGeom prst="rect">
            <a:avLst/>
          </a:prstGeom>
        </p:spPr>
        <p:txBody>
          <a:bodyPr wrap="square">
            <a:spAutoFit/>
          </a:bodyPr>
          <a:lstStyle/>
          <a:p>
            <a:r>
              <a:rPr lang="en-US" b="1" dirty="0">
                <a:solidFill>
                  <a:srgbClr val="FF0000"/>
                </a:solidFill>
              </a:rPr>
              <a:t>None</a:t>
            </a:r>
          </a:p>
        </p:txBody>
      </p:sp>
      <p:pic>
        <p:nvPicPr>
          <p:cNvPr id="3074" name="Picture 2" descr="https://media.licdn.com/mpr/mpr/p/4/005/089/384/27979e0.jpg">
            <a:extLst>
              <a:ext uri="{FF2B5EF4-FFF2-40B4-BE49-F238E27FC236}">
                <a16:creationId xmlns:a16="http://schemas.microsoft.com/office/drawing/2014/main" id="{791875FF-CF37-4313-BA60-A762291D7A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4907979"/>
            <a:ext cx="2278986" cy="16960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6338171F-A3A8-45E3-A858-C2672308B948}"/>
              </a:ext>
            </a:extLst>
          </p:cNvPr>
          <p:cNvSpPr/>
          <p:nvPr/>
        </p:nvSpPr>
        <p:spPr>
          <a:xfrm>
            <a:off x="1043930" y="5350401"/>
            <a:ext cx="4428662" cy="461665"/>
          </a:xfrm>
          <a:prstGeom prst="rect">
            <a:avLst/>
          </a:prstGeom>
        </p:spPr>
        <p:txBody>
          <a:bodyPr wrap="square">
            <a:spAutoFit/>
          </a:bodyPr>
          <a:lstStyle/>
          <a:p>
            <a:r>
              <a:rPr lang="en-US" sz="2400" b="1" dirty="0">
                <a:solidFill>
                  <a:srgbClr val="FF0000"/>
                </a:solidFill>
              </a:rPr>
              <a:t>Social Routing Protocol Is needed </a:t>
            </a:r>
          </a:p>
        </p:txBody>
      </p:sp>
    </p:spTree>
    <p:extLst>
      <p:ext uri="{BB962C8B-B14F-4D97-AF65-F5344CB8AC3E}">
        <p14:creationId xmlns:p14="http://schemas.microsoft.com/office/powerpoint/2010/main" val="1546638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ternal image social-network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87" y="3050786"/>
            <a:ext cx="2521808" cy="191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1325563"/>
          </a:xfrm>
        </p:spPr>
        <p:txBody>
          <a:bodyPr/>
          <a:lstStyle/>
          <a:p>
            <a:r>
              <a:rPr lang="en-US" b="1" dirty="0"/>
              <a:t>DOA for Locally unique Pseudo Identity</a:t>
            </a:r>
          </a:p>
        </p:txBody>
      </p:sp>
      <p:sp>
        <p:nvSpPr>
          <p:cNvPr id="4" name="Slide Number Placeholder 3"/>
          <p:cNvSpPr>
            <a:spLocks noGrp="1"/>
          </p:cNvSpPr>
          <p:nvPr>
            <p:ph type="sldNum" sz="quarter" idx="12"/>
          </p:nvPr>
        </p:nvSpPr>
        <p:spPr/>
        <p:txBody>
          <a:bodyPr/>
          <a:lstStyle/>
          <a:p>
            <a:fld id="{BEF3EC61-4797-4E3E-BB0D-11AFECED479C}" type="slidenum">
              <a:rPr lang="en-US" smtClean="0"/>
              <a:t>60</a:t>
            </a:fld>
            <a:endParaRPr lang="en-US" dirty="0"/>
          </a:p>
        </p:txBody>
      </p:sp>
      <p:sp>
        <p:nvSpPr>
          <p:cNvPr id="9" name="Oval 8"/>
          <p:cNvSpPr/>
          <p:nvPr/>
        </p:nvSpPr>
        <p:spPr>
          <a:xfrm>
            <a:off x="4825635" y="3263897"/>
            <a:ext cx="1600200" cy="1567543"/>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4536385" y="3717324"/>
            <a:ext cx="638175" cy="685800"/>
          </a:xfrm>
          <a:prstGeom prst="rect">
            <a:avLst/>
          </a:prstGeom>
        </p:spPr>
      </p:pic>
      <p:pic>
        <p:nvPicPr>
          <p:cNvPr id="8" name="Picture 7"/>
          <p:cNvPicPr>
            <a:picLocks noChangeAspect="1"/>
          </p:cNvPicPr>
          <p:nvPr/>
        </p:nvPicPr>
        <p:blipFill>
          <a:blip r:embed="rId5"/>
          <a:stretch>
            <a:fillRect/>
          </a:stretch>
        </p:blipFill>
        <p:spPr>
          <a:xfrm>
            <a:off x="5327057" y="3701187"/>
            <a:ext cx="619125" cy="685800"/>
          </a:xfrm>
          <a:prstGeom prst="rect">
            <a:avLst/>
          </a:prstGeom>
        </p:spPr>
      </p:pic>
      <p:pic>
        <p:nvPicPr>
          <p:cNvPr id="10" name="Picture 9"/>
          <p:cNvPicPr>
            <a:picLocks noChangeAspect="1"/>
          </p:cNvPicPr>
          <p:nvPr/>
        </p:nvPicPr>
        <p:blipFill>
          <a:blip r:embed="rId6"/>
          <a:stretch>
            <a:fillRect/>
          </a:stretch>
        </p:blipFill>
        <p:spPr>
          <a:xfrm>
            <a:off x="6089908" y="3717015"/>
            <a:ext cx="628650" cy="666750"/>
          </a:xfrm>
          <a:prstGeom prst="rect">
            <a:avLst/>
          </a:prstGeom>
        </p:spPr>
      </p:pic>
      <p:sp>
        <p:nvSpPr>
          <p:cNvPr id="11" name="Oval 10"/>
          <p:cNvSpPr/>
          <p:nvPr/>
        </p:nvSpPr>
        <p:spPr>
          <a:xfrm>
            <a:off x="4320126" y="2834841"/>
            <a:ext cx="2617337" cy="2428446"/>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a:stretch>
            <a:fillRect/>
          </a:stretch>
        </p:blipFill>
        <p:spPr>
          <a:xfrm>
            <a:off x="4463007" y="4671057"/>
            <a:ext cx="657225" cy="742950"/>
          </a:xfrm>
          <a:prstGeom prst="rect">
            <a:avLst/>
          </a:prstGeom>
        </p:spPr>
      </p:pic>
      <p:pic>
        <p:nvPicPr>
          <p:cNvPr id="13" name="Picture 12"/>
          <p:cNvPicPr>
            <a:picLocks noChangeAspect="1"/>
          </p:cNvPicPr>
          <p:nvPr/>
        </p:nvPicPr>
        <p:blipFill>
          <a:blip r:embed="rId8"/>
          <a:stretch>
            <a:fillRect/>
          </a:stretch>
        </p:blipFill>
        <p:spPr>
          <a:xfrm>
            <a:off x="4536239" y="2758106"/>
            <a:ext cx="581025" cy="676275"/>
          </a:xfrm>
          <a:prstGeom prst="rect">
            <a:avLst/>
          </a:prstGeom>
        </p:spPr>
      </p:pic>
      <p:pic>
        <p:nvPicPr>
          <p:cNvPr id="14" name="Picture 13"/>
          <p:cNvPicPr>
            <a:picLocks noChangeAspect="1"/>
          </p:cNvPicPr>
          <p:nvPr/>
        </p:nvPicPr>
        <p:blipFill>
          <a:blip r:embed="rId9"/>
          <a:stretch>
            <a:fillRect/>
          </a:stretch>
        </p:blipFill>
        <p:spPr>
          <a:xfrm>
            <a:off x="6354401" y="2838746"/>
            <a:ext cx="590550" cy="666750"/>
          </a:xfrm>
          <a:prstGeom prst="rect">
            <a:avLst/>
          </a:prstGeom>
        </p:spPr>
      </p:pic>
      <p:pic>
        <p:nvPicPr>
          <p:cNvPr id="15" name="Picture 14"/>
          <p:cNvPicPr>
            <a:picLocks noChangeAspect="1"/>
          </p:cNvPicPr>
          <p:nvPr/>
        </p:nvPicPr>
        <p:blipFill>
          <a:blip r:embed="rId10"/>
          <a:stretch>
            <a:fillRect/>
          </a:stretch>
        </p:blipFill>
        <p:spPr>
          <a:xfrm>
            <a:off x="6320143" y="4529561"/>
            <a:ext cx="647700" cy="723900"/>
          </a:xfrm>
          <a:prstGeom prst="rect">
            <a:avLst/>
          </a:prstGeom>
        </p:spPr>
      </p:pic>
      <p:sp>
        <p:nvSpPr>
          <p:cNvPr id="16" name="Oval 15"/>
          <p:cNvSpPr/>
          <p:nvPr/>
        </p:nvSpPr>
        <p:spPr>
          <a:xfrm>
            <a:off x="3672426" y="2208911"/>
            <a:ext cx="3929065" cy="3789162"/>
          </a:xfrm>
          <a:prstGeom prst="ellipse">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11"/>
          <a:stretch>
            <a:fillRect/>
          </a:stretch>
        </p:blipFill>
        <p:spPr>
          <a:xfrm>
            <a:off x="5327057" y="1892296"/>
            <a:ext cx="638175" cy="723900"/>
          </a:xfrm>
          <a:prstGeom prst="rect">
            <a:avLst/>
          </a:prstGeom>
        </p:spPr>
      </p:pic>
      <p:pic>
        <p:nvPicPr>
          <p:cNvPr id="18" name="Picture 17"/>
          <p:cNvPicPr>
            <a:picLocks noChangeAspect="1"/>
          </p:cNvPicPr>
          <p:nvPr/>
        </p:nvPicPr>
        <p:blipFill>
          <a:blip r:embed="rId12"/>
          <a:stretch>
            <a:fillRect/>
          </a:stretch>
        </p:blipFill>
        <p:spPr>
          <a:xfrm>
            <a:off x="5290994" y="5588907"/>
            <a:ext cx="647700" cy="723900"/>
          </a:xfrm>
          <a:prstGeom prst="rect">
            <a:avLst/>
          </a:prstGeom>
        </p:spPr>
      </p:pic>
      <p:pic>
        <p:nvPicPr>
          <p:cNvPr id="19" name="Picture 18"/>
          <p:cNvPicPr>
            <a:picLocks noChangeAspect="1"/>
          </p:cNvPicPr>
          <p:nvPr/>
        </p:nvPicPr>
        <p:blipFill>
          <a:blip r:embed="rId13"/>
          <a:stretch>
            <a:fillRect/>
          </a:stretch>
        </p:blipFill>
        <p:spPr>
          <a:xfrm>
            <a:off x="7237161" y="3821790"/>
            <a:ext cx="619125" cy="685800"/>
          </a:xfrm>
          <a:prstGeom prst="rect">
            <a:avLst/>
          </a:prstGeom>
        </p:spPr>
      </p:pic>
      <p:sp>
        <p:nvSpPr>
          <p:cNvPr id="21" name="Right Arrow 20"/>
          <p:cNvSpPr/>
          <p:nvPr/>
        </p:nvSpPr>
        <p:spPr>
          <a:xfrm>
            <a:off x="3271158" y="3551761"/>
            <a:ext cx="371902" cy="895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7867045" y="3677084"/>
            <a:ext cx="371902" cy="895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84614" y="3102429"/>
            <a:ext cx="402772" cy="44933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2830286" y="3298373"/>
            <a:ext cx="402772" cy="449331"/>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649180" y="3695705"/>
            <a:ext cx="402772" cy="449331"/>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177140" y="3766458"/>
            <a:ext cx="402772" cy="44933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95391" y="3292929"/>
            <a:ext cx="402772" cy="44933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964868" y="4321633"/>
            <a:ext cx="402772" cy="44933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349824" y="4174676"/>
            <a:ext cx="402772" cy="44933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72439" y="4049486"/>
            <a:ext cx="402772" cy="449331"/>
          </a:xfrm>
          <a:prstGeom prst="ellipse">
            <a:avLst/>
          </a:prstGeom>
          <a:no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49071" y="3739249"/>
            <a:ext cx="402772" cy="449331"/>
          </a:xfrm>
          <a:prstGeom prst="ellipse">
            <a:avLst/>
          </a:prstGeom>
          <a:no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8187" y="4479478"/>
            <a:ext cx="402772" cy="449331"/>
          </a:xfrm>
          <a:prstGeom prst="ellipse">
            <a:avLst/>
          </a:prstGeom>
          <a:no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57071" y="4521693"/>
            <a:ext cx="522900" cy="369332"/>
          </a:xfrm>
          <a:prstGeom prst="rect">
            <a:avLst/>
          </a:prstGeom>
        </p:spPr>
        <p:txBody>
          <a:bodyPr wrap="none">
            <a:spAutoFit/>
          </a:bodyPr>
          <a:lstStyle/>
          <a:p>
            <a:r>
              <a:rPr lang="en-US" b="1" dirty="0">
                <a:solidFill>
                  <a:srgbClr val="FF0000"/>
                </a:solidFill>
              </a:rPr>
              <a:t>x=0</a:t>
            </a:r>
          </a:p>
        </p:txBody>
      </p:sp>
      <p:sp>
        <p:nvSpPr>
          <p:cNvPr id="34" name="Rectangle 33"/>
          <p:cNvSpPr/>
          <p:nvPr/>
        </p:nvSpPr>
        <p:spPr>
          <a:xfrm>
            <a:off x="5645452" y="4923748"/>
            <a:ext cx="522900" cy="369332"/>
          </a:xfrm>
          <a:prstGeom prst="rect">
            <a:avLst/>
          </a:prstGeom>
        </p:spPr>
        <p:txBody>
          <a:bodyPr wrap="none">
            <a:spAutoFit/>
          </a:bodyPr>
          <a:lstStyle/>
          <a:p>
            <a:r>
              <a:rPr lang="en-US" b="1" dirty="0">
                <a:solidFill>
                  <a:srgbClr val="FF0000"/>
                </a:solidFill>
              </a:rPr>
              <a:t>x=1</a:t>
            </a:r>
          </a:p>
        </p:txBody>
      </p:sp>
      <p:sp>
        <p:nvSpPr>
          <p:cNvPr id="35" name="Rectangle 34"/>
          <p:cNvSpPr/>
          <p:nvPr/>
        </p:nvSpPr>
        <p:spPr>
          <a:xfrm>
            <a:off x="6071722" y="5508193"/>
            <a:ext cx="522900" cy="369332"/>
          </a:xfrm>
          <a:prstGeom prst="rect">
            <a:avLst/>
          </a:prstGeom>
        </p:spPr>
        <p:txBody>
          <a:bodyPr wrap="none">
            <a:spAutoFit/>
          </a:bodyPr>
          <a:lstStyle/>
          <a:p>
            <a:r>
              <a:rPr lang="en-US" b="1" dirty="0">
                <a:solidFill>
                  <a:srgbClr val="FF0000"/>
                </a:solidFill>
              </a:rPr>
              <a:t>x=2</a:t>
            </a:r>
          </a:p>
        </p:txBody>
      </p:sp>
      <p:sp>
        <p:nvSpPr>
          <p:cNvPr id="37" name="Oval 36"/>
          <p:cNvSpPr/>
          <p:nvPr/>
        </p:nvSpPr>
        <p:spPr>
          <a:xfrm>
            <a:off x="4574511" y="3749092"/>
            <a:ext cx="542753" cy="57792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7275346" y="3856076"/>
            <a:ext cx="542753" cy="577920"/>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p:cNvCxnSpPr>
            <a:stCxn id="37" idx="6"/>
            <a:endCxn id="8" idx="1"/>
          </p:cNvCxnSpPr>
          <p:nvPr/>
        </p:nvCxnSpPr>
        <p:spPr>
          <a:xfrm>
            <a:off x="5117264" y="4038052"/>
            <a:ext cx="209793" cy="60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8" idx="3"/>
            <a:endCxn id="10" idx="1"/>
          </p:cNvCxnSpPr>
          <p:nvPr/>
        </p:nvCxnSpPr>
        <p:spPr>
          <a:xfrm>
            <a:off x="5946182" y="4044087"/>
            <a:ext cx="143726" cy="630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5" idx="0"/>
          </p:cNvCxnSpPr>
          <p:nvPr/>
        </p:nvCxnSpPr>
        <p:spPr>
          <a:xfrm flipH="1" flipV="1">
            <a:off x="6518827" y="4274151"/>
            <a:ext cx="125166" cy="25541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38" idx="3"/>
          </p:cNvCxnSpPr>
          <p:nvPr/>
        </p:nvCxnSpPr>
        <p:spPr>
          <a:xfrm flipV="1">
            <a:off x="6908550" y="4349362"/>
            <a:ext cx="446280" cy="36748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508471" y="3356177"/>
            <a:ext cx="304096" cy="10711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009768" y="3487961"/>
            <a:ext cx="136049" cy="24039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26" idx="3"/>
          </p:cNvCxnSpPr>
          <p:nvPr/>
        </p:nvCxnSpPr>
        <p:spPr>
          <a:xfrm flipH="1">
            <a:off x="1649180" y="4079233"/>
            <a:ext cx="58985" cy="8545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235852" y="4495958"/>
            <a:ext cx="108806" cy="8037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14"/>
          <a:stretch>
            <a:fillRect/>
          </a:stretch>
        </p:blipFill>
        <p:spPr>
          <a:xfrm>
            <a:off x="8571923" y="3258577"/>
            <a:ext cx="278753" cy="293722"/>
          </a:xfrm>
          <a:prstGeom prst="rect">
            <a:avLst/>
          </a:prstGeom>
        </p:spPr>
      </p:pic>
      <p:pic>
        <p:nvPicPr>
          <p:cNvPr id="53" name="Picture 52"/>
          <p:cNvPicPr>
            <a:picLocks noChangeAspect="1"/>
          </p:cNvPicPr>
          <p:nvPr/>
        </p:nvPicPr>
        <p:blipFill>
          <a:blip r:embed="rId14"/>
          <a:stretch>
            <a:fillRect/>
          </a:stretch>
        </p:blipFill>
        <p:spPr>
          <a:xfrm>
            <a:off x="8917531" y="3258480"/>
            <a:ext cx="278753" cy="293722"/>
          </a:xfrm>
          <a:prstGeom prst="rect">
            <a:avLst/>
          </a:prstGeom>
        </p:spPr>
      </p:pic>
      <p:pic>
        <p:nvPicPr>
          <p:cNvPr id="54" name="Picture 53"/>
          <p:cNvPicPr>
            <a:picLocks noChangeAspect="1"/>
          </p:cNvPicPr>
          <p:nvPr/>
        </p:nvPicPr>
        <p:blipFill>
          <a:blip r:embed="rId14"/>
          <a:stretch>
            <a:fillRect/>
          </a:stretch>
        </p:blipFill>
        <p:spPr>
          <a:xfrm>
            <a:off x="9251436" y="3263807"/>
            <a:ext cx="278753" cy="293722"/>
          </a:xfrm>
          <a:prstGeom prst="rect">
            <a:avLst/>
          </a:prstGeom>
        </p:spPr>
      </p:pic>
      <p:pic>
        <p:nvPicPr>
          <p:cNvPr id="56" name="Picture 55"/>
          <p:cNvPicPr>
            <a:picLocks noChangeAspect="1"/>
          </p:cNvPicPr>
          <p:nvPr/>
        </p:nvPicPr>
        <p:blipFill>
          <a:blip r:embed="rId14"/>
          <a:stretch>
            <a:fillRect/>
          </a:stretch>
        </p:blipFill>
        <p:spPr>
          <a:xfrm>
            <a:off x="9597044" y="3263710"/>
            <a:ext cx="278753" cy="293722"/>
          </a:xfrm>
          <a:prstGeom prst="rect">
            <a:avLst/>
          </a:prstGeom>
        </p:spPr>
      </p:pic>
      <p:pic>
        <p:nvPicPr>
          <p:cNvPr id="57" name="Picture 56"/>
          <p:cNvPicPr>
            <a:picLocks noChangeAspect="1"/>
          </p:cNvPicPr>
          <p:nvPr/>
        </p:nvPicPr>
        <p:blipFill>
          <a:blip r:embed="rId14"/>
          <a:stretch>
            <a:fillRect/>
          </a:stretch>
        </p:blipFill>
        <p:spPr>
          <a:xfrm>
            <a:off x="9954913" y="3268938"/>
            <a:ext cx="278753" cy="293722"/>
          </a:xfrm>
          <a:prstGeom prst="rect">
            <a:avLst/>
          </a:prstGeom>
        </p:spPr>
      </p:pic>
      <p:pic>
        <p:nvPicPr>
          <p:cNvPr id="58" name="Picture 57"/>
          <p:cNvPicPr>
            <a:picLocks noChangeAspect="1"/>
          </p:cNvPicPr>
          <p:nvPr/>
        </p:nvPicPr>
        <p:blipFill>
          <a:blip r:embed="rId14"/>
          <a:stretch>
            <a:fillRect/>
          </a:stretch>
        </p:blipFill>
        <p:spPr>
          <a:xfrm>
            <a:off x="10300521" y="3268841"/>
            <a:ext cx="278753" cy="293722"/>
          </a:xfrm>
          <a:prstGeom prst="rect">
            <a:avLst/>
          </a:prstGeom>
        </p:spPr>
      </p:pic>
      <p:pic>
        <p:nvPicPr>
          <p:cNvPr id="59" name="Picture 58"/>
          <p:cNvPicPr>
            <a:picLocks noChangeAspect="1"/>
          </p:cNvPicPr>
          <p:nvPr/>
        </p:nvPicPr>
        <p:blipFill>
          <a:blip r:embed="rId14"/>
          <a:stretch>
            <a:fillRect/>
          </a:stretch>
        </p:blipFill>
        <p:spPr>
          <a:xfrm>
            <a:off x="10634426" y="3274168"/>
            <a:ext cx="278753" cy="293722"/>
          </a:xfrm>
          <a:prstGeom prst="rect">
            <a:avLst/>
          </a:prstGeom>
        </p:spPr>
      </p:pic>
      <p:pic>
        <p:nvPicPr>
          <p:cNvPr id="60" name="Picture 59"/>
          <p:cNvPicPr>
            <a:picLocks noChangeAspect="1"/>
          </p:cNvPicPr>
          <p:nvPr/>
        </p:nvPicPr>
        <p:blipFill>
          <a:blip r:embed="rId14"/>
          <a:stretch>
            <a:fillRect/>
          </a:stretch>
        </p:blipFill>
        <p:spPr>
          <a:xfrm>
            <a:off x="10980034" y="3274071"/>
            <a:ext cx="278753" cy="293722"/>
          </a:xfrm>
          <a:prstGeom prst="rect">
            <a:avLst/>
          </a:prstGeom>
        </p:spPr>
      </p:pic>
      <p:pic>
        <p:nvPicPr>
          <p:cNvPr id="61" name="Picture 60"/>
          <p:cNvPicPr>
            <a:picLocks noChangeAspect="1"/>
          </p:cNvPicPr>
          <p:nvPr/>
        </p:nvPicPr>
        <p:blipFill>
          <a:blip r:embed="rId14"/>
          <a:stretch>
            <a:fillRect/>
          </a:stretch>
        </p:blipFill>
        <p:spPr>
          <a:xfrm>
            <a:off x="11353172" y="3268841"/>
            <a:ext cx="278753" cy="293722"/>
          </a:xfrm>
          <a:prstGeom prst="rect">
            <a:avLst/>
          </a:prstGeom>
        </p:spPr>
      </p:pic>
      <p:pic>
        <p:nvPicPr>
          <p:cNvPr id="62" name="Picture 61"/>
          <p:cNvPicPr>
            <a:picLocks noChangeAspect="1"/>
          </p:cNvPicPr>
          <p:nvPr/>
        </p:nvPicPr>
        <p:blipFill>
          <a:blip r:embed="rId14"/>
          <a:stretch>
            <a:fillRect/>
          </a:stretch>
        </p:blipFill>
        <p:spPr>
          <a:xfrm>
            <a:off x="11698780" y="3268744"/>
            <a:ext cx="278753" cy="293722"/>
          </a:xfrm>
          <a:prstGeom prst="rect">
            <a:avLst/>
          </a:prstGeom>
        </p:spPr>
      </p:pic>
      <p:sp>
        <p:nvSpPr>
          <p:cNvPr id="63" name="Rectangle 62"/>
          <p:cNvSpPr/>
          <p:nvPr/>
        </p:nvSpPr>
        <p:spPr>
          <a:xfrm>
            <a:off x="4395676" y="3430460"/>
            <a:ext cx="553357" cy="369332"/>
          </a:xfrm>
          <a:prstGeom prst="rect">
            <a:avLst/>
          </a:prstGeom>
        </p:spPr>
        <p:txBody>
          <a:bodyPr wrap="none">
            <a:spAutoFit/>
          </a:bodyPr>
          <a:lstStyle/>
          <a:p>
            <a:r>
              <a:rPr lang="en-US" dirty="0"/>
              <a:t>Bob</a:t>
            </a:r>
          </a:p>
        </p:txBody>
      </p:sp>
      <p:sp>
        <p:nvSpPr>
          <p:cNvPr id="64" name="Rectangle 63"/>
          <p:cNvSpPr/>
          <p:nvPr/>
        </p:nvSpPr>
        <p:spPr>
          <a:xfrm>
            <a:off x="6548167" y="5129069"/>
            <a:ext cx="468398" cy="369332"/>
          </a:xfrm>
          <a:prstGeom prst="rect">
            <a:avLst/>
          </a:prstGeom>
        </p:spPr>
        <p:txBody>
          <a:bodyPr wrap="none">
            <a:spAutoFit/>
          </a:bodyPr>
          <a:lstStyle/>
          <a:p>
            <a:r>
              <a:rPr lang="en-US" dirty="0"/>
              <a:t>Bill</a:t>
            </a:r>
          </a:p>
        </p:txBody>
      </p:sp>
      <p:sp>
        <p:nvSpPr>
          <p:cNvPr id="66" name="Rectangle 65"/>
          <p:cNvSpPr/>
          <p:nvPr/>
        </p:nvSpPr>
        <p:spPr>
          <a:xfrm>
            <a:off x="5287805" y="3415644"/>
            <a:ext cx="697627" cy="369332"/>
          </a:xfrm>
          <a:prstGeom prst="rect">
            <a:avLst/>
          </a:prstGeom>
        </p:spPr>
        <p:txBody>
          <a:bodyPr wrap="none">
            <a:spAutoFit/>
          </a:bodyPr>
          <a:lstStyle/>
          <a:p>
            <a:r>
              <a:rPr lang="en-US" dirty="0"/>
              <a:t>Elena</a:t>
            </a:r>
          </a:p>
        </p:txBody>
      </p:sp>
      <p:sp>
        <p:nvSpPr>
          <p:cNvPr id="67" name="Rectangle 66"/>
          <p:cNvSpPr/>
          <p:nvPr/>
        </p:nvSpPr>
        <p:spPr>
          <a:xfrm>
            <a:off x="7461197" y="4397903"/>
            <a:ext cx="636713" cy="369332"/>
          </a:xfrm>
          <a:prstGeom prst="rect">
            <a:avLst/>
          </a:prstGeom>
        </p:spPr>
        <p:txBody>
          <a:bodyPr wrap="none">
            <a:spAutoFit/>
          </a:bodyPr>
          <a:lstStyle/>
          <a:p>
            <a:r>
              <a:rPr lang="en-US" dirty="0"/>
              <a:t>Alice</a:t>
            </a:r>
          </a:p>
        </p:txBody>
      </p:sp>
      <p:pic>
        <p:nvPicPr>
          <p:cNvPr id="68" name="Picture 67"/>
          <p:cNvPicPr/>
          <p:nvPr/>
        </p:nvPicPr>
        <p:blipFill>
          <a:blip r:embed="rId15"/>
          <a:stretch>
            <a:fillRect/>
          </a:stretch>
        </p:blipFill>
        <p:spPr>
          <a:xfrm>
            <a:off x="8519668" y="3987368"/>
            <a:ext cx="3458972" cy="220365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772032" y="2131646"/>
                <a:ext cx="4381648"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𝐹</m:t>
                          </m:r>
                        </m:sup>
                      </m:sSup>
                      <m:r>
                        <a:rPr lang="en-US" i="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10"/>
                                    <m:mcJc m:val="center"/>
                                  </m:mcPr>
                                </m:mc>
                              </m:mcs>
                              <m:ctrlPr>
                                <a:rPr lang="en-US" i="1">
                                  <a:latin typeface="Cambria Math" panose="02040503050406030204" pitchFamily="18" charset="0"/>
                                </a:rPr>
                              </m:ctrlPr>
                            </m:mPr>
                            <m:mr>
                              <m:e>
                                <m:r>
                                  <a:rPr lang="en-US" i="0">
                                    <a:latin typeface="Cambria Math" panose="02040503050406030204" pitchFamily="18" charset="0"/>
                                  </a:rPr>
                                  <m:t>2</m:t>
                                </m:r>
                              </m:e>
                              <m:e>
                                <m:r>
                                  <a:rPr lang="en-US" i="0">
                                    <a:latin typeface="Cambria Math" panose="02040503050406030204" pitchFamily="18" charset="0"/>
                                  </a:rPr>
                                  <m:t>2</m:t>
                                </m:r>
                              </m:e>
                              <m:e>
                                <m:r>
                                  <a:rPr lang="en-US" i="0">
                                    <a:latin typeface="Cambria Math" panose="02040503050406030204" pitchFamily="18" charset="0"/>
                                  </a:rPr>
                                  <m:t>3</m:t>
                                </m:r>
                              </m:e>
                              <m:e>
                                <m:r>
                                  <a:rPr lang="en-US" i="0">
                                    <a:latin typeface="Cambria Math" panose="02040503050406030204" pitchFamily="18" charset="0"/>
                                  </a:rPr>
                                  <m:t>1</m:t>
                                </m:r>
                              </m:e>
                              <m:e>
                                <m:r>
                                  <a:rPr lang="en-US" i="0">
                                    <a:latin typeface="Cambria Math" panose="02040503050406030204" pitchFamily="18" charset="0"/>
                                  </a:rPr>
                                  <m:t>5</m:t>
                                </m:r>
                              </m:e>
                              <m:e>
                                <m:r>
                                  <a:rPr lang="en-US" i="0">
                                    <a:latin typeface="Cambria Math" panose="02040503050406030204" pitchFamily="18" charset="0"/>
                                  </a:rPr>
                                  <m:t>1</m:t>
                                </m:r>
                              </m:e>
                              <m:e>
                                <m:r>
                                  <a:rPr lang="en-US" i="0">
                                    <a:latin typeface="Cambria Math" panose="02040503050406030204" pitchFamily="18" charset="0"/>
                                  </a:rPr>
                                  <m:t>3</m:t>
                                </m:r>
                              </m:e>
                              <m:e>
                                <m:r>
                                  <a:rPr lang="en-US" i="0">
                                    <a:latin typeface="Cambria Math" panose="02040503050406030204" pitchFamily="18" charset="0"/>
                                  </a:rPr>
                                  <m:t>2</m:t>
                                </m:r>
                              </m:e>
                              <m:e>
                                <m:r>
                                  <a:rPr lang="en-US" i="0">
                                    <a:latin typeface="Cambria Math" panose="02040503050406030204" pitchFamily="18" charset="0"/>
                                  </a:rPr>
                                  <m:t>2</m:t>
                                </m:r>
                              </m:e>
                              <m:e>
                                <m:r>
                                  <a:rPr lang="en-US" i="0">
                                    <a:latin typeface="Cambria Math" panose="02040503050406030204" pitchFamily="18" charset="0"/>
                                  </a:rPr>
                                  <m:t>1</m:t>
                                </m:r>
                              </m:e>
                            </m:mr>
                            <m:mr>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2</m:t>
                                </m:r>
                              </m:e>
                            </m:mr>
                            <m:mr>
                              <m:e>
                                <m:r>
                                  <a:rPr lang="en-US" i="0">
                                    <a:latin typeface="Cambria Math" panose="02040503050406030204" pitchFamily="18" charset="0"/>
                                  </a:rPr>
                                  <m:t>3</m:t>
                                </m:r>
                              </m:e>
                              <m:e>
                                <m:r>
                                  <a:rPr lang="en-US" i="0">
                                    <a:latin typeface="Cambria Math" panose="02040503050406030204" pitchFamily="18" charset="0"/>
                                  </a:rPr>
                                  <m:t>3</m:t>
                                </m:r>
                              </m:e>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0</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3</m:t>
                                </m:r>
                              </m:e>
                              <m:e>
                                <m:r>
                                  <a:rPr lang="en-US" i="0">
                                    <a:latin typeface="Cambria Math" panose="02040503050406030204" pitchFamily="18" charset="0"/>
                                  </a:rPr>
                                  <m:t>3</m:t>
                                </m:r>
                              </m:e>
                              <m:e>
                                <m:r>
                                  <a:rPr lang="en-US" i="0">
                                    <a:latin typeface="Cambria Math" panose="02040503050406030204" pitchFamily="18" charset="0"/>
                                  </a:rPr>
                                  <m:t>4</m:t>
                                </m:r>
                              </m:e>
                            </m:mr>
                            <m:mr>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2</m:t>
                                </m:r>
                              </m:e>
                            </m:mr>
                          </m:m>
                        </m:e>
                      </m: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772032" y="2131646"/>
                <a:ext cx="4381648" cy="111280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592481" y="2329888"/>
                <a:ext cx="3050579"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𝑣</m:t>
                          </m:r>
                        </m:sub>
                      </m:sSub>
                      <m:r>
                        <a:rPr lang="en-US" i="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𝑉</m:t>
                          </m:r>
                          <m:r>
                            <a:rPr lang="en-US" i="0">
                              <a:latin typeface="Cambria Math" panose="02040503050406030204" pitchFamily="18" charset="0"/>
                            </a:rPr>
                            <m:t>:</m:t>
                          </m:r>
                          <m:r>
                            <a:rPr lang="en-US" i="1">
                              <a:latin typeface="Cambria Math" panose="02040503050406030204" pitchFamily="18" charset="0"/>
                            </a:rPr>
                            <m:t>𝑑𝑖𝑠</m:t>
                          </m:r>
                          <m:d>
                            <m:dPr>
                              <m:ctrlPr>
                                <a:rPr lang="en-US" i="1">
                                  <a:latin typeface="Cambria Math" panose="02040503050406030204" pitchFamily="18" charset="0"/>
                                </a:rPr>
                              </m:ctrlPr>
                            </m:dPr>
                            <m:e>
                              <m:r>
                                <a:rPr lang="en-US" i="1">
                                  <a:latin typeface="Cambria Math" panose="02040503050406030204" pitchFamily="18" charset="0"/>
                                </a:rPr>
                                <m:t>𝑣</m:t>
                              </m:r>
                              <m:r>
                                <a:rPr lang="en-US" i="0">
                                  <a:latin typeface="Cambria Math" panose="02040503050406030204" pitchFamily="18" charset="0"/>
                                </a:rPr>
                                <m:t>, </m:t>
                              </m:r>
                              <m:r>
                                <a:rPr lang="en-US" i="1">
                                  <a:latin typeface="Cambria Math" panose="02040503050406030204" pitchFamily="18" charset="0"/>
                                </a:rPr>
                                <m:t>𝑢</m:t>
                              </m:r>
                            </m:e>
                          </m:d>
                          <m:r>
                            <a:rPr lang="en-US" i="0">
                              <a:latin typeface="Cambria Math" panose="02040503050406030204" pitchFamily="18" charset="0"/>
                            </a:rPr>
                            <m:t>=</m:t>
                          </m:r>
                          <m:r>
                            <a:rPr lang="en-US" i="1">
                              <a:latin typeface="Cambria Math" panose="02040503050406030204" pitchFamily="18" charset="0"/>
                            </a:rPr>
                            <m:t>𝑥</m:t>
                          </m:r>
                        </m:e>
                      </m:d>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592481" y="2329888"/>
                <a:ext cx="3050579" cy="381515"/>
              </a:xfrm>
              <a:prstGeom prst="rect">
                <a:avLst/>
              </a:prstGeom>
              <a:blipFill>
                <a:blip r:embed="rId17"/>
                <a:stretch>
                  <a:fillRect/>
                </a:stretch>
              </a:blipFill>
            </p:spPr>
            <p:txBody>
              <a:bodyPr/>
              <a:lstStyle/>
              <a:p>
                <a:r>
                  <a:rPr lang="en-US">
                    <a:noFill/>
                  </a:rPr>
                  <a:t> </a:t>
                </a:r>
              </a:p>
            </p:txBody>
          </p:sp>
        </mc:Fallback>
      </mc:AlternateContent>
      <p:pic>
        <p:nvPicPr>
          <p:cNvPr id="70" name="Picture 69"/>
          <p:cNvPicPr>
            <a:picLocks noChangeAspect="1"/>
          </p:cNvPicPr>
          <p:nvPr/>
        </p:nvPicPr>
        <p:blipFill>
          <a:blip r:embed="rId5"/>
          <a:stretch>
            <a:fillRect/>
          </a:stretch>
        </p:blipFill>
        <p:spPr>
          <a:xfrm>
            <a:off x="8785696" y="1757721"/>
            <a:ext cx="410588" cy="454805"/>
          </a:xfrm>
          <a:prstGeom prst="rect">
            <a:avLst/>
          </a:prstGeom>
        </p:spPr>
      </p:pic>
      <p:pic>
        <p:nvPicPr>
          <p:cNvPr id="36" name="Picture 35">
            <a:extLst>
              <a:ext uri="{FF2B5EF4-FFF2-40B4-BE49-F238E27FC236}">
                <a16:creationId xmlns:a16="http://schemas.microsoft.com/office/drawing/2014/main" id="{A36EB19D-E157-4002-BAB5-9F59CCBC9554}"/>
              </a:ext>
            </a:extLst>
          </p:cNvPr>
          <p:cNvPicPr>
            <a:picLocks noChangeAspect="1"/>
          </p:cNvPicPr>
          <p:nvPr/>
        </p:nvPicPr>
        <p:blipFill>
          <a:blip r:embed="rId18"/>
          <a:stretch>
            <a:fillRect/>
          </a:stretch>
        </p:blipFill>
        <p:spPr>
          <a:xfrm>
            <a:off x="1884035" y="4940457"/>
            <a:ext cx="1939218" cy="1696816"/>
          </a:xfrm>
          <a:prstGeom prst="rect">
            <a:avLst/>
          </a:prstGeom>
        </p:spPr>
      </p:pic>
      <p:sp>
        <p:nvSpPr>
          <p:cNvPr id="20" name="Rectangle 19">
            <a:extLst>
              <a:ext uri="{FF2B5EF4-FFF2-40B4-BE49-F238E27FC236}">
                <a16:creationId xmlns:a16="http://schemas.microsoft.com/office/drawing/2014/main" id="{59643D64-BF37-420C-9239-EEAB13671396}"/>
              </a:ext>
            </a:extLst>
          </p:cNvPr>
          <p:cNvSpPr/>
          <p:nvPr/>
        </p:nvSpPr>
        <p:spPr>
          <a:xfrm>
            <a:off x="9419407" y="1762314"/>
            <a:ext cx="2213426" cy="369332"/>
          </a:xfrm>
          <a:prstGeom prst="rect">
            <a:avLst/>
          </a:prstGeom>
        </p:spPr>
        <p:txBody>
          <a:bodyPr wrap="none">
            <a:spAutoFit/>
          </a:bodyPr>
          <a:lstStyle/>
          <a:p>
            <a:r>
              <a:rPr lang="en-US" b="1" dirty="0"/>
              <a:t>Fixed Proxima Matrix</a:t>
            </a:r>
            <a:endParaRPr lang="en-US" dirty="0"/>
          </a:p>
        </p:txBody>
      </p:sp>
    </p:spTree>
    <p:extLst>
      <p:ext uri="{BB962C8B-B14F-4D97-AF65-F5344CB8AC3E}">
        <p14:creationId xmlns:p14="http://schemas.microsoft.com/office/powerpoint/2010/main" val="2320307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DOA for Null Identity</a:t>
            </a:r>
          </a:p>
        </p:txBody>
      </p:sp>
      <p:sp>
        <p:nvSpPr>
          <p:cNvPr id="4" name="Slide Number Placeholder 3"/>
          <p:cNvSpPr>
            <a:spLocks noGrp="1"/>
          </p:cNvSpPr>
          <p:nvPr>
            <p:ph type="sldNum" sz="quarter" idx="12"/>
          </p:nvPr>
        </p:nvSpPr>
        <p:spPr/>
        <p:txBody>
          <a:bodyPr/>
          <a:lstStyle/>
          <a:p>
            <a:fld id="{BEF3EC61-4797-4E3E-BB0D-11AFECED479C}" type="slidenum">
              <a:rPr lang="en-US" smtClean="0"/>
              <a:t>61</a:t>
            </a:fld>
            <a:endParaRPr lang="en-US"/>
          </a:p>
        </p:txBody>
      </p:sp>
      <p:sp>
        <p:nvSpPr>
          <p:cNvPr id="6" name="Right Arrow 5"/>
          <p:cNvSpPr/>
          <p:nvPr/>
        </p:nvSpPr>
        <p:spPr>
          <a:xfrm>
            <a:off x="5066852" y="2443418"/>
            <a:ext cx="1875395" cy="687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external image social-network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6206" y="18473"/>
            <a:ext cx="2302951" cy="174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2"/>
              <p:cNvSpPr/>
              <p:nvPr/>
            </p:nvSpPr>
            <p:spPr>
              <a:xfrm>
                <a:off x="725726" y="2301436"/>
                <a:ext cx="4381648"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𝐹</m:t>
                          </m:r>
                        </m:sup>
                      </m:sSup>
                      <m:r>
                        <a:rPr lang="en-US" i="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10"/>
                                    <m:mcJc m:val="center"/>
                                  </m:mcPr>
                                </m:mc>
                              </m:mcs>
                              <m:ctrlPr>
                                <a:rPr lang="en-US" i="1">
                                  <a:latin typeface="Cambria Math" panose="02040503050406030204" pitchFamily="18" charset="0"/>
                                </a:rPr>
                              </m:ctrlPr>
                            </m:mPr>
                            <m:mr>
                              <m:e>
                                <m:r>
                                  <a:rPr lang="en-US" i="0">
                                    <a:latin typeface="Cambria Math" panose="02040503050406030204" pitchFamily="18" charset="0"/>
                                  </a:rPr>
                                  <m:t>2</m:t>
                                </m:r>
                              </m:e>
                              <m:e>
                                <m:r>
                                  <a:rPr lang="en-US" i="0">
                                    <a:latin typeface="Cambria Math" panose="02040503050406030204" pitchFamily="18" charset="0"/>
                                  </a:rPr>
                                  <m:t>2</m:t>
                                </m:r>
                              </m:e>
                              <m:e>
                                <m:r>
                                  <a:rPr lang="en-US" i="0">
                                    <a:latin typeface="Cambria Math" panose="02040503050406030204" pitchFamily="18" charset="0"/>
                                  </a:rPr>
                                  <m:t>3</m:t>
                                </m:r>
                              </m:e>
                              <m:e>
                                <m:r>
                                  <a:rPr lang="en-US" i="0">
                                    <a:latin typeface="Cambria Math" panose="02040503050406030204" pitchFamily="18" charset="0"/>
                                  </a:rPr>
                                  <m:t>1</m:t>
                                </m:r>
                              </m:e>
                              <m:e>
                                <m:r>
                                  <a:rPr lang="en-US" i="0">
                                    <a:latin typeface="Cambria Math" panose="02040503050406030204" pitchFamily="18" charset="0"/>
                                  </a:rPr>
                                  <m:t>5</m:t>
                                </m:r>
                              </m:e>
                              <m:e>
                                <m:r>
                                  <a:rPr lang="en-US" i="0">
                                    <a:latin typeface="Cambria Math" panose="02040503050406030204" pitchFamily="18" charset="0"/>
                                  </a:rPr>
                                  <m:t>1</m:t>
                                </m:r>
                              </m:e>
                              <m:e>
                                <m:r>
                                  <a:rPr lang="en-US" i="0">
                                    <a:latin typeface="Cambria Math" panose="02040503050406030204" pitchFamily="18" charset="0"/>
                                  </a:rPr>
                                  <m:t>3</m:t>
                                </m:r>
                              </m:e>
                              <m:e>
                                <m:r>
                                  <a:rPr lang="en-US" i="0">
                                    <a:latin typeface="Cambria Math" panose="02040503050406030204" pitchFamily="18" charset="0"/>
                                  </a:rPr>
                                  <m:t>2</m:t>
                                </m:r>
                              </m:e>
                              <m:e>
                                <m:r>
                                  <a:rPr lang="en-US" i="0">
                                    <a:latin typeface="Cambria Math" panose="02040503050406030204" pitchFamily="18" charset="0"/>
                                  </a:rPr>
                                  <m:t>2</m:t>
                                </m:r>
                              </m:e>
                              <m:e>
                                <m:r>
                                  <a:rPr lang="en-US" i="0">
                                    <a:latin typeface="Cambria Math" panose="02040503050406030204" pitchFamily="18" charset="0"/>
                                  </a:rPr>
                                  <m:t>1</m:t>
                                </m:r>
                              </m:e>
                            </m:mr>
                            <m:mr>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2</m:t>
                                </m:r>
                              </m:e>
                            </m:mr>
                            <m:mr>
                              <m:e>
                                <m:r>
                                  <a:rPr lang="en-US" i="0">
                                    <a:latin typeface="Cambria Math" panose="02040503050406030204" pitchFamily="18" charset="0"/>
                                  </a:rPr>
                                  <m:t>3</m:t>
                                </m:r>
                              </m:e>
                              <m:e>
                                <m:r>
                                  <a:rPr lang="en-US" i="0">
                                    <a:latin typeface="Cambria Math" panose="02040503050406030204" pitchFamily="18" charset="0"/>
                                  </a:rPr>
                                  <m:t>3</m:t>
                                </m:r>
                              </m:e>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0</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3</m:t>
                                </m:r>
                              </m:e>
                              <m:e>
                                <m:r>
                                  <a:rPr lang="en-US" i="0">
                                    <a:latin typeface="Cambria Math" panose="02040503050406030204" pitchFamily="18" charset="0"/>
                                  </a:rPr>
                                  <m:t>3</m:t>
                                </m:r>
                              </m:e>
                              <m:e>
                                <m:r>
                                  <a:rPr lang="en-US" i="0">
                                    <a:latin typeface="Cambria Math" panose="02040503050406030204" pitchFamily="18" charset="0"/>
                                  </a:rPr>
                                  <m:t>4</m:t>
                                </m:r>
                              </m:e>
                            </m:mr>
                            <m:mr>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2</m:t>
                                </m:r>
                              </m:e>
                            </m:mr>
                          </m:m>
                        </m:e>
                      </m: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25726" y="2301436"/>
                <a:ext cx="4381648" cy="1112805"/>
              </a:xfrm>
              <a:prstGeom prst="rect">
                <a:avLst/>
              </a:prstGeom>
              <a:blipFill>
                <a:blip r:embed="rId4"/>
                <a:stretch>
                  <a:fillRect/>
                </a:stretch>
              </a:blipFill>
            </p:spPr>
            <p:txBody>
              <a:bodyPr/>
              <a:lstStyle/>
              <a:p>
                <a:r>
                  <a:rPr lang="en-US">
                    <a:noFill/>
                  </a:rPr>
                  <a:t> </a:t>
                </a:r>
              </a:p>
            </p:txBody>
          </p:sp>
        </mc:Fallback>
      </mc:AlternateContent>
      <p:pic>
        <p:nvPicPr>
          <p:cNvPr id="15" name="Picture 14"/>
          <p:cNvPicPr/>
          <p:nvPr/>
        </p:nvPicPr>
        <p:blipFill>
          <a:blip r:embed="rId5"/>
          <a:stretch>
            <a:fillRect/>
          </a:stretch>
        </p:blipFill>
        <p:spPr>
          <a:xfrm>
            <a:off x="945173" y="3553273"/>
            <a:ext cx="4243197" cy="2644066"/>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942247" y="2243626"/>
                <a:ext cx="4341124"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𝐼</m:t>
                          </m:r>
                        </m:sup>
                      </m:sSup>
                      <m:r>
                        <a:rPr lang="en-US" i="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10"/>
                                    <m:mcJc m:val="center"/>
                                  </m:mcPr>
                                </m:mc>
                              </m:mcs>
                              <m:ctrlPr>
                                <a:rPr lang="en-US" i="1">
                                  <a:latin typeface="Cambria Math" panose="02040503050406030204" pitchFamily="18" charset="0"/>
                                </a:rPr>
                              </m:ctrlPr>
                            </m:mPr>
                            <m:mr>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mr>
                            <m:mr>
                              <m:e>
                                <m:r>
                                  <a:rPr lang="en-US" i="0">
                                    <a:latin typeface="Cambria Math" panose="02040503050406030204" pitchFamily="18" charset="0"/>
                                  </a:rPr>
                                  <m:t>7</m:t>
                                </m:r>
                              </m:e>
                              <m:e>
                                <m:r>
                                  <a:rPr lang="en-US" i="0">
                                    <a:latin typeface="Cambria Math" panose="02040503050406030204" pitchFamily="18" charset="0"/>
                                  </a:rPr>
                                  <m:t>7</m:t>
                                </m:r>
                              </m:e>
                              <m:e>
                                <m:r>
                                  <a:rPr lang="en-US" i="0">
                                    <a:latin typeface="Cambria Math" panose="02040503050406030204" pitchFamily="18" charset="0"/>
                                  </a:rPr>
                                  <m:t>6</m:t>
                                </m:r>
                              </m:e>
                              <m:e>
                                <m:r>
                                  <a:rPr lang="en-US" i="0">
                                    <a:latin typeface="Cambria Math" panose="02040503050406030204" pitchFamily="18" charset="0"/>
                                  </a:rPr>
                                  <m:t>8</m:t>
                                </m:r>
                              </m:e>
                              <m:e>
                                <m:r>
                                  <a:rPr lang="en-US" i="0">
                                    <a:latin typeface="Cambria Math" panose="02040503050406030204" pitchFamily="18" charset="0"/>
                                  </a:rPr>
                                  <m:t>4</m:t>
                                </m:r>
                              </m:e>
                              <m:e>
                                <m:r>
                                  <a:rPr lang="en-US" i="0">
                                    <a:latin typeface="Cambria Math" panose="02040503050406030204" pitchFamily="18" charset="0"/>
                                  </a:rPr>
                                  <m:t>8</m:t>
                                </m:r>
                              </m:e>
                              <m:e>
                                <m:r>
                                  <a:rPr lang="en-US" i="0">
                                    <a:latin typeface="Cambria Math" panose="02040503050406030204" pitchFamily="18" charset="0"/>
                                  </a:rPr>
                                  <m:t>6</m:t>
                                </m:r>
                              </m:e>
                              <m:e>
                                <m:r>
                                  <a:rPr lang="en-US" i="0">
                                    <a:latin typeface="Cambria Math" panose="02040503050406030204" pitchFamily="18" charset="0"/>
                                  </a:rPr>
                                  <m:t>7</m:t>
                                </m:r>
                              </m:e>
                              <m:e>
                                <m:r>
                                  <a:rPr lang="en-US" i="0">
                                    <a:latin typeface="Cambria Math" panose="02040503050406030204" pitchFamily="18" charset="0"/>
                                  </a:rPr>
                                  <m:t>7</m:t>
                                </m:r>
                              </m:e>
                              <m:e>
                                <m:r>
                                  <a:rPr lang="en-US" i="0">
                                    <a:latin typeface="Cambria Math" panose="02040503050406030204" pitchFamily="18" charset="0"/>
                                  </a:rPr>
                                  <m:t>8</m:t>
                                </m:r>
                              </m:e>
                            </m:mr>
                            <m:mr>
                              <m:e>
                                <m:r>
                                  <a:rPr lang="en-US" i="0">
                                    <a:latin typeface="Cambria Math" panose="02040503050406030204" pitchFamily="18" charset="0"/>
                                  </a:rPr>
                                  <m:t>5</m:t>
                                </m:r>
                              </m:e>
                              <m:e>
                                <m:r>
                                  <a:rPr lang="en-US" i="0">
                                    <a:latin typeface="Cambria Math" panose="02040503050406030204" pitchFamily="18" charset="0"/>
                                  </a:rPr>
                                  <m:t>3</m:t>
                                </m:r>
                              </m:e>
                              <m:e>
                                <m:r>
                                  <a:rPr lang="en-US" i="0">
                                    <a:latin typeface="Cambria Math" panose="02040503050406030204" pitchFamily="18" charset="0"/>
                                  </a:rPr>
                                  <m:t>2</m:t>
                                </m:r>
                              </m:e>
                              <m:e>
                                <m:r>
                                  <a:rPr lang="en-US" i="0">
                                    <a:latin typeface="Cambria Math" panose="02040503050406030204" pitchFamily="18" charset="0"/>
                                  </a:rPr>
                                  <m:t>6</m:t>
                                </m:r>
                              </m:e>
                              <m:e>
                                <m:r>
                                  <a:rPr lang="en-US" i="0">
                                    <a:latin typeface="Cambria Math" panose="02040503050406030204" pitchFamily="18" charset="0"/>
                                  </a:rPr>
                                  <m:t>0</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3</m:t>
                                </m:r>
                              </m:e>
                              <m:e>
                                <m:r>
                                  <a:rPr lang="en-US" i="0">
                                    <a:latin typeface="Cambria Math" panose="02040503050406030204" pitchFamily="18" charset="0"/>
                                  </a:rPr>
                                  <m:t>5</m:t>
                                </m:r>
                              </m:e>
                              <m:e>
                                <m:r>
                                  <a:rPr lang="en-US" i="0">
                                    <a:latin typeface="Cambria Math" panose="02040503050406030204" pitchFamily="18" charset="0"/>
                                  </a:rPr>
                                  <m:t>6</m:t>
                                </m:r>
                              </m:e>
                            </m:mr>
                            <m:mr>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2</m:t>
                                </m:r>
                              </m:e>
                            </m:mr>
                          </m:m>
                        </m:e>
                      </m: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6942247" y="2243626"/>
                <a:ext cx="4341124" cy="1112805"/>
              </a:xfrm>
              <a:prstGeom prst="rect">
                <a:avLst/>
              </a:prstGeom>
              <a:blipFill>
                <a:blip r:embed="rId6"/>
                <a:stretch>
                  <a:fillRect/>
                </a:stretch>
              </a:blipFill>
            </p:spPr>
            <p:txBody>
              <a:bodyPr/>
              <a:lstStyle/>
              <a:p>
                <a:r>
                  <a:rPr lang="en-US">
                    <a:noFill/>
                  </a:rPr>
                  <a:t> </a:t>
                </a:r>
              </a:p>
            </p:txBody>
          </p:sp>
        </mc:Fallback>
      </mc:AlternateContent>
      <p:pic>
        <p:nvPicPr>
          <p:cNvPr id="16" name="Picture 15"/>
          <p:cNvPicPr/>
          <p:nvPr/>
        </p:nvPicPr>
        <p:blipFill>
          <a:blip r:embed="rId7"/>
          <a:stretch>
            <a:fillRect/>
          </a:stretch>
        </p:blipFill>
        <p:spPr>
          <a:xfrm>
            <a:off x="7191599" y="3553273"/>
            <a:ext cx="4162201" cy="2644066"/>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5107374" y="4271779"/>
                <a:ext cx="2084225" cy="8769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𝑈</m:t>
                          </m:r>
                        </m:e>
                        <m:sub>
                          <m:d>
                            <m:dPr>
                              <m:ctrlPr>
                                <a:rPr lang="en-US" i="1">
                                  <a:latin typeface="Cambria Math" panose="02040503050406030204" pitchFamily="18" charset="0"/>
                                </a:rPr>
                              </m:ctrlPr>
                            </m:dPr>
                            <m:e>
                              <m:r>
                                <a:rPr lang="en-US" i="1">
                                  <a:latin typeface="Cambria Math" panose="02040503050406030204" pitchFamily="18" charset="0"/>
                                </a:rPr>
                                <m:t>𝑖</m:t>
                              </m:r>
                            </m:e>
                          </m:d>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m:t>
                              </m:r>
                            </m:e>
                          </m:d>
                        </m:sub>
                        <m:sup>
                          <m:r>
                            <a:rPr lang="en-US" i="1">
                              <a:latin typeface="Cambria Math" panose="02040503050406030204" pitchFamily="18" charset="0"/>
                            </a:rPr>
                            <m:t>𝐼</m:t>
                          </m:r>
                        </m:sup>
                      </m:sSubSup>
                      <m:r>
                        <a:rPr lang="en-US" i="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𝑘</m:t>
                          </m:r>
                          <m:r>
                            <a:rPr lang="en-US" i="0">
                              <a:latin typeface="Cambria Math" panose="02040503050406030204" pitchFamily="18" charset="0"/>
                            </a:rPr>
                            <m:t>=</m:t>
                          </m:r>
                          <m:r>
                            <a:rPr lang="en-US" i="1">
                              <a:latin typeface="Cambria Math" panose="02040503050406030204" pitchFamily="18" charset="0"/>
                            </a:rPr>
                            <m:t>𝑖</m:t>
                          </m:r>
                        </m:sub>
                        <m:sup>
                          <m:r>
                            <a:rPr lang="en-US" i="1">
                              <a:latin typeface="Cambria Math" panose="02040503050406030204" pitchFamily="18" charset="0"/>
                            </a:rPr>
                            <m:t>𝑑</m:t>
                          </m:r>
                        </m:sup>
                        <m:e>
                          <m:sSubSup>
                            <m:sSubSupPr>
                              <m:ctrlPr>
                                <a:rPr lang="en-US" i="1">
                                  <a:latin typeface="Cambria Math" panose="02040503050406030204" pitchFamily="18" charset="0"/>
                                </a:rPr>
                              </m:ctrlPr>
                            </m:sSubSupPr>
                            <m:e>
                              <m:r>
                                <a:rPr lang="en-US" i="1">
                                  <a:latin typeface="Cambria Math" panose="02040503050406030204" pitchFamily="18" charset="0"/>
                                </a:rPr>
                                <m:t>𝑈</m:t>
                              </m:r>
                            </m:e>
                            <m:sub>
                              <m:d>
                                <m:dPr>
                                  <m:ctrlPr>
                                    <a:rPr lang="en-US" i="1">
                                      <a:latin typeface="Cambria Math" panose="02040503050406030204" pitchFamily="18" charset="0"/>
                                    </a:rPr>
                                  </m:ctrlPr>
                                </m:dPr>
                                <m:e>
                                  <m:r>
                                    <a:rPr lang="en-US" i="1">
                                      <a:latin typeface="Cambria Math" panose="02040503050406030204" pitchFamily="18" charset="0"/>
                                    </a:rPr>
                                    <m:t>𝑘</m:t>
                                  </m:r>
                                </m:e>
                              </m:d>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m:t>
                                  </m:r>
                                </m:e>
                              </m:d>
                            </m:sub>
                            <m:sup>
                              <m:r>
                                <a:rPr lang="en-US" i="1">
                                  <a:latin typeface="Cambria Math" panose="02040503050406030204" pitchFamily="18" charset="0"/>
                                </a:rPr>
                                <m:t>𝐹</m:t>
                              </m:r>
                            </m:sup>
                          </m:sSubSup>
                        </m:e>
                      </m:nary>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5107374" y="4271779"/>
                <a:ext cx="2084225" cy="876907"/>
              </a:xfrm>
              <a:prstGeom prst="rect">
                <a:avLst/>
              </a:prstGeom>
              <a:blipFill>
                <a:blip r:embed="rId8"/>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16BFBAEF-CF00-4C02-84F0-C0314BBFA4F4}"/>
              </a:ext>
            </a:extLst>
          </p:cNvPr>
          <p:cNvPicPr>
            <a:picLocks noChangeAspect="1"/>
          </p:cNvPicPr>
          <p:nvPr/>
        </p:nvPicPr>
        <p:blipFill>
          <a:blip r:embed="rId9"/>
          <a:stretch>
            <a:fillRect/>
          </a:stretch>
        </p:blipFill>
        <p:spPr>
          <a:xfrm>
            <a:off x="7707513" y="52902"/>
            <a:ext cx="1806174" cy="1779216"/>
          </a:xfrm>
          <a:prstGeom prst="rect">
            <a:avLst/>
          </a:prstGeom>
        </p:spPr>
      </p:pic>
      <p:sp>
        <p:nvSpPr>
          <p:cNvPr id="5" name="Rectangle 4">
            <a:extLst>
              <a:ext uri="{FF2B5EF4-FFF2-40B4-BE49-F238E27FC236}">
                <a16:creationId xmlns:a16="http://schemas.microsoft.com/office/drawing/2014/main" id="{23740A0D-331E-4448-A604-9D06F403AF43}"/>
              </a:ext>
            </a:extLst>
          </p:cNvPr>
          <p:cNvSpPr/>
          <p:nvPr/>
        </p:nvSpPr>
        <p:spPr>
          <a:xfrm>
            <a:off x="5474824" y="5160862"/>
            <a:ext cx="1528807" cy="584775"/>
          </a:xfrm>
          <a:prstGeom prst="rect">
            <a:avLst/>
          </a:prstGeom>
        </p:spPr>
        <p:txBody>
          <a:bodyPr wrap="square">
            <a:spAutoFit/>
          </a:bodyPr>
          <a:lstStyle/>
          <a:p>
            <a:r>
              <a:rPr lang="en-US" sz="1600" dirty="0"/>
              <a:t>The summation of its rows</a:t>
            </a:r>
          </a:p>
        </p:txBody>
      </p:sp>
      <p:sp>
        <p:nvSpPr>
          <p:cNvPr id="7" name="Rectangle 6">
            <a:extLst>
              <a:ext uri="{FF2B5EF4-FFF2-40B4-BE49-F238E27FC236}">
                <a16:creationId xmlns:a16="http://schemas.microsoft.com/office/drawing/2014/main" id="{F1543241-E454-457E-9451-2EC2F5F6414C}"/>
              </a:ext>
            </a:extLst>
          </p:cNvPr>
          <p:cNvSpPr/>
          <p:nvPr/>
        </p:nvSpPr>
        <p:spPr>
          <a:xfrm>
            <a:off x="8163221" y="1992594"/>
            <a:ext cx="2700932" cy="369332"/>
          </a:xfrm>
          <a:prstGeom prst="rect">
            <a:avLst/>
          </a:prstGeom>
        </p:spPr>
        <p:txBody>
          <a:bodyPr wrap="none">
            <a:spAutoFit/>
          </a:bodyPr>
          <a:lstStyle/>
          <a:p>
            <a:r>
              <a:rPr lang="en-US" b="1" dirty="0"/>
              <a:t>Integrated Proxima Matrix</a:t>
            </a:r>
            <a:endParaRPr lang="en-US" dirty="0"/>
          </a:p>
        </p:txBody>
      </p:sp>
      <p:sp>
        <p:nvSpPr>
          <p:cNvPr id="14" name="Rectangle 13">
            <a:extLst>
              <a:ext uri="{FF2B5EF4-FFF2-40B4-BE49-F238E27FC236}">
                <a16:creationId xmlns:a16="http://schemas.microsoft.com/office/drawing/2014/main" id="{61AC423A-172C-4D75-8571-EDDDE9E76B2B}"/>
              </a:ext>
            </a:extLst>
          </p:cNvPr>
          <p:cNvSpPr/>
          <p:nvPr/>
        </p:nvSpPr>
        <p:spPr>
          <a:xfrm>
            <a:off x="1955080" y="1960799"/>
            <a:ext cx="2213426" cy="369332"/>
          </a:xfrm>
          <a:prstGeom prst="rect">
            <a:avLst/>
          </a:prstGeom>
        </p:spPr>
        <p:txBody>
          <a:bodyPr wrap="none">
            <a:spAutoFit/>
          </a:bodyPr>
          <a:lstStyle/>
          <a:p>
            <a:r>
              <a:rPr lang="en-US" b="1" dirty="0"/>
              <a:t>Fixed Proxima Matrix</a:t>
            </a:r>
            <a:endParaRPr lang="en-US" dirty="0"/>
          </a:p>
        </p:txBody>
      </p:sp>
    </p:spTree>
    <p:extLst>
      <p:ext uri="{BB962C8B-B14F-4D97-AF65-F5344CB8AC3E}">
        <p14:creationId xmlns:p14="http://schemas.microsoft.com/office/powerpoint/2010/main" val="2393757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Proxima</a:t>
            </a:r>
            <a:r>
              <a:rPr lang="en-US" b="1" dirty="0"/>
              <a:t> Distributions</a:t>
            </a:r>
          </a:p>
        </p:txBody>
      </p:sp>
      <p:sp>
        <p:nvSpPr>
          <p:cNvPr id="4" name="Slide Number Placeholder 3"/>
          <p:cNvSpPr>
            <a:spLocks noGrp="1"/>
          </p:cNvSpPr>
          <p:nvPr>
            <p:ph type="sldNum" sz="quarter" idx="12"/>
          </p:nvPr>
        </p:nvSpPr>
        <p:spPr/>
        <p:txBody>
          <a:bodyPr/>
          <a:lstStyle/>
          <a:p>
            <a:fld id="{BEF3EC61-4797-4E3E-BB0D-11AFECED479C}" type="slidenum">
              <a:rPr lang="en-US" smtClean="0"/>
              <a:t>62</a:t>
            </a:fld>
            <a:endParaRPr lang="en-US"/>
          </a:p>
        </p:txBody>
      </p:sp>
      <p:sp>
        <p:nvSpPr>
          <p:cNvPr id="6" name="Rectangle 5"/>
          <p:cNvSpPr/>
          <p:nvPr/>
        </p:nvSpPr>
        <p:spPr>
          <a:xfrm>
            <a:off x="8606785" y="1750167"/>
            <a:ext cx="2714718" cy="369332"/>
          </a:xfrm>
          <a:prstGeom prst="rect">
            <a:avLst/>
          </a:prstGeom>
        </p:spPr>
        <p:txBody>
          <a:bodyPr wrap="none">
            <a:spAutoFit/>
          </a:bodyPr>
          <a:lstStyle/>
          <a:p>
            <a:r>
              <a:rPr lang="en-US" b="1" dirty="0"/>
              <a:t>Fixed Proxima Distribution</a:t>
            </a:r>
          </a:p>
        </p:txBody>
      </p:sp>
      <p:sp>
        <p:nvSpPr>
          <p:cNvPr id="13" name="Rectangle 12"/>
          <p:cNvSpPr/>
          <p:nvPr/>
        </p:nvSpPr>
        <p:spPr>
          <a:xfrm>
            <a:off x="8606785" y="3659798"/>
            <a:ext cx="3202223" cy="369332"/>
          </a:xfrm>
          <a:prstGeom prst="rect">
            <a:avLst/>
          </a:prstGeom>
        </p:spPr>
        <p:txBody>
          <a:bodyPr wrap="none">
            <a:spAutoFit/>
          </a:bodyPr>
          <a:lstStyle/>
          <a:p>
            <a:r>
              <a:rPr lang="en-US" b="1" dirty="0"/>
              <a:t>Integrated Proxima Distribution</a:t>
            </a:r>
          </a:p>
        </p:txBody>
      </p:sp>
      <mc:AlternateContent xmlns:mc="http://schemas.openxmlformats.org/markup-compatibility/2006" xmlns:a14="http://schemas.microsoft.com/office/drawing/2010/main">
        <mc:Choice Requires="a14">
          <p:sp>
            <p:nvSpPr>
              <p:cNvPr id="14" name="Rectangle 13"/>
              <p:cNvSpPr/>
              <p:nvPr/>
            </p:nvSpPr>
            <p:spPr>
              <a:xfrm>
                <a:off x="7453466" y="2069770"/>
                <a:ext cx="4381648"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𝐹</m:t>
                          </m:r>
                        </m:sup>
                      </m:sSup>
                      <m:r>
                        <a:rPr lang="en-US" i="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10"/>
                                    <m:mcJc m:val="center"/>
                                  </m:mcPr>
                                </m:mc>
                              </m:mcs>
                              <m:ctrlPr>
                                <a:rPr lang="en-US" i="1">
                                  <a:latin typeface="Cambria Math" panose="02040503050406030204" pitchFamily="18" charset="0"/>
                                </a:rPr>
                              </m:ctrlPr>
                            </m:mPr>
                            <m:mr>
                              <m:e>
                                <m:r>
                                  <a:rPr lang="en-US" i="0">
                                    <a:latin typeface="Cambria Math" panose="02040503050406030204" pitchFamily="18" charset="0"/>
                                  </a:rPr>
                                  <m:t>2</m:t>
                                </m:r>
                              </m:e>
                              <m:e>
                                <m:r>
                                  <a:rPr lang="en-US" i="0">
                                    <a:latin typeface="Cambria Math" panose="02040503050406030204" pitchFamily="18" charset="0"/>
                                  </a:rPr>
                                  <m:t>2</m:t>
                                </m:r>
                              </m:e>
                              <m:e>
                                <m:r>
                                  <a:rPr lang="en-US" i="0">
                                    <a:latin typeface="Cambria Math" panose="02040503050406030204" pitchFamily="18" charset="0"/>
                                  </a:rPr>
                                  <m:t>3</m:t>
                                </m:r>
                              </m:e>
                              <m:e>
                                <m:r>
                                  <a:rPr lang="en-US" i="0">
                                    <a:latin typeface="Cambria Math" panose="02040503050406030204" pitchFamily="18" charset="0"/>
                                  </a:rPr>
                                  <m:t>1</m:t>
                                </m:r>
                              </m:e>
                              <m:e>
                                <m:r>
                                  <a:rPr lang="en-US" i="0">
                                    <a:latin typeface="Cambria Math" panose="02040503050406030204" pitchFamily="18" charset="0"/>
                                  </a:rPr>
                                  <m:t>5</m:t>
                                </m:r>
                              </m:e>
                              <m:e>
                                <m:r>
                                  <a:rPr lang="en-US" i="0">
                                    <a:latin typeface="Cambria Math" panose="02040503050406030204" pitchFamily="18" charset="0"/>
                                  </a:rPr>
                                  <m:t>1</m:t>
                                </m:r>
                              </m:e>
                              <m:e>
                                <m:r>
                                  <a:rPr lang="en-US" i="0">
                                    <a:latin typeface="Cambria Math" panose="02040503050406030204" pitchFamily="18" charset="0"/>
                                  </a:rPr>
                                  <m:t>3</m:t>
                                </m:r>
                              </m:e>
                              <m:e>
                                <m:r>
                                  <a:rPr lang="en-US" i="0">
                                    <a:latin typeface="Cambria Math" panose="02040503050406030204" pitchFamily="18" charset="0"/>
                                  </a:rPr>
                                  <m:t>2</m:t>
                                </m:r>
                              </m:e>
                              <m:e>
                                <m:r>
                                  <a:rPr lang="en-US" i="0">
                                    <a:latin typeface="Cambria Math" panose="02040503050406030204" pitchFamily="18" charset="0"/>
                                  </a:rPr>
                                  <m:t>2</m:t>
                                </m:r>
                              </m:e>
                              <m:e>
                                <m:r>
                                  <a:rPr lang="en-US" i="0">
                                    <a:latin typeface="Cambria Math" panose="02040503050406030204" pitchFamily="18" charset="0"/>
                                  </a:rPr>
                                  <m:t>1</m:t>
                                </m:r>
                              </m:e>
                            </m:mr>
                            <m:mr>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2</m:t>
                                </m:r>
                              </m:e>
                            </m:mr>
                            <m:mr>
                              <m:e>
                                <m:r>
                                  <a:rPr lang="en-US" i="0">
                                    <a:latin typeface="Cambria Math" panose="02040503050406030204" pitchFamily="18" charset="0"/>
                                  </a:rPr>
                                  <m:t>3</m:t>
                                </m:r>
                              </m:e>
                              <m:e>
                                <m:r>
                                  <a:rPr lang="en-US" i="0">
                                    <a:latin typeface="Cambria Math" panose="02040503050406030204" pitchFamily="18" charset="0"/>
                                  </a:rPr>
                                  <m:t>3</m:t>
                                </m:r>
                              </m:e>
                              <m:e>
                                <m:r>
                                  <a:rPr lang="en-US" i="0">
                                    <a:latin typeface="Cambria Math" panose="02040503050406030204" pitchFamily="18" charset="0"/>
                                  </a:rPr>
                                  <m:t>2</m:t>
                                </m:r>
                              </m:e>
                              <m:e>
                                <m:r>
                                  <a:rPr lang="en-US" i="0">
                                    <a:latin typeface="Cambria Math" panose="02040503050406030204" pitchFamily="18" charset="0"/>
                                  </a:rPr>
                                  <m:t>4</m:t>
                                </m:r>
                              </m:e>
                              <m:e>
                                <m:r>
                                  <a:rPr lang="en-US" i="0">
                                    <a:latin typeface="Cambria Math" panose="02040503050406030204" pitchFamily="18" charset="0"/>
                                  </a:rPr>
                                  <m:t>0</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3</m:t>
                                </m:r>
                              </m:e>
                              <m:e>
                                <m:r>
                                  <a:rPr lang="en-US" i="0">
                                    <a:latin typeface="Cambria Math" panose="02040503050406030204" pitchFamily="18" charset="0"/>
                                  </a:rPr>
                                  <m:t>3</m:t>
                                </m:r>
                              </m:e>
                              <m:e>
                                <m:r>
                                  <a:rPr lang="en-US" i="0">
                                    <a:latin typeface="Cambria Math" panose="02040503050406030204" pitchFamily="18" charset="0"/>
                                  </a:rPr>
                                  <m:t>4</m:t>
                                </m:r>
                              </m:e>
                            </m:mr>
                            <m:mr>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2</m:t>
                                </m:r>
                              </m:e>
                            </m:mr>
                          </m:m>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7453466" y="2069770"/>
                <a:ext cx="4381648" cy="11128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1570169" y="2069770"/>
                <a:ext cx="529889"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eqArr>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1570169" y="2069770"/>
                <a:ext cx="529889" cy="11128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559037" y="4056290"/>
                <a:ext cx="4341124"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𝐼</m:t>
                          </m:r>
                        </m:sup>
                      </m:sSup>
                      <m:r>
                        <a:rPr lang="en-US" i="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10"/>
                                    <m:mcJc m:val="center"/>
                                  </m:mcPr>
                                </m:mc>
                              </m:mcs>
                              <m:ctrlPr>
                                <a:rPr lang="en-US" i="1">
                                  <a:latin typeface="Cambria Math" panose="02040503050406030204" pitchFamily="18" charset="0"/>
                                </a:rPr>
                              </m:ctrlPr>
                            </m:mPr>
                            <m:mr>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e>
                                <m:r>
                                  <a:rPr lang="en-US" i="0">
                                    <a:latin typeface="Cambria Math" panose="02040503050406030204" pitchFamily="18" charset="0"/>
                                  </a:rPr>
                                  <m:t>9</m:t>
                                </m:r>
                              </m:e>
                            </m:mr>
                            <m:mr>
                              <m:e>
                                <m:r>
                                  <a:rPr lang="en-US" i="0">
                                    <a:latin typeface="Cambria Math" panose="02040503050406030204" pitchFamily="18" charset="0"/>
                                  </a:rPr>
                                  <m:t>7</m:t>
                                </m:r>
                              </m:e>
                              <m:e>
                                <m:r>
                                  <a:rPr lang="en-US" i="0">
                                    <a:latin typeface="Cambria Math" panose="02040503050406030204" pitchFamily="18" charset="0"/>
                                  </a:rPr>
                                  <m:t>7</m:t>
                                </m:r>
                              </m:e>
                              <m:e>
                                <m:r>
                                  <a:rPr lang="en-US" i="0">
                                    <a:latin typeface="Cambria Math" panose="02040503050406030204" pitchFamily="18" charset="0"/>
                                  </a:rPr>
                                  <m:t>6</m:t>
                                </m:r>
                              </m:e>
                              <m:e>
                                <m:r>
                                  <a:rPr lang="en-US" i="0">
                                    <a:latin typeface="Cambria Math" panose="02040503050406030204" pitchFamily="18" charset="0"/>
                                  </a:rPr>
                                  <m:t>8</m:t>
                                </m:r>
                              </m:e>
                              <m:e>
                                <m:r>
                                  <a:rPr lang="en-US" i="0">
                                    <a:latin typeface="Cambria Math" panose="02040503050406030204" pitchFamily="18" charset="0"/>
                                  </a:rPr>
                                  <m:t>4</m:t>
                                </m:r>
                              </m:e>
                              <m:e>
                                <m:r>
                                  <a:rPr lang="en-US" i="0">
                                    <a:latin typeface="Cambria Math" panose="02040503050406030204" pitchFamily="18" charset="0"/>
                                  </a:rPr>
                                  <m:t>8</m:t>
                                </m:r>
                              </m:e>
                              <m:e>
                                <m:r>
                                  <a:rPr lang="en-US" i="0">
                                    <a:latin typeface="Cambria Math" panose="02040503050406030204" pitchFamily="18" charset="0"/>
                                  </a:rPr>
                                  <m:t>6</m:t>
                                </m:r>
                              </m:e>
                              <m:e>
                                <m:r>
                                  <a:rPr lang="en-US" i="0">
                                    <a:latin typeface="Cambria Math" panose="02040503050406030204" pitchFamily="18" charset="0"/>
                                  </a:rPr>
                                  <m:t>7</m:t>
                                </m:r>
                              </m:e>
                              <m:e>
                                <m:r>
                                  <a:rPr lang="en-US" i="0">
                                    <a:latin typeface="Cambria Math" panose="02040503050406030204" pitchFamily="18" charset="0"/>
                                  </a:rPr>
                                  <m:t>7</m:t>
                                </m:r>
                              </m:e>
                              <m:e>
                                <m:r>
                                  <a:rPr lang="en-US" i="0">
                                    <a:latin typeface="Cambria Math" panose="02040503050406030204" pitchFamily="18" charset="0"/>
                                  </a:rPr>
                                  <m:t>8</m:t>
                                </m:r>
                              </m:e>
                            </m:mr>
                            <m:mr>
                              <m:e>
                                <m:r>
                                  <a:rPr lang="en-US" i="0">
                                    <a:latin typeface="Cambria Math" panose="02040503050406030204" pitchFamily="18" charset="0"/>
                                  </a:rPr>
                                  <m:t>5</m:t>
                                </m:r>
                              </m:e>
                              <m:e>
                                <m:r>
                                  <a:rPr lang="en-US" i="0">
                                    <a:latin typeface="Cambria Math" panose="02040503050406030204" pitchFamily="18" charset="0"/>
                                  </a:rPr>
                                  <m:t>3</m:t>
                                </m:r>
                              </m:e>
                              <m:e>
                                <m:r>
                                  <a:rPr lang="en-US" i="0">
                                    <a:latin typeface="Cambria Math" panose="02040503050406030204" pitchFamily="18" charset="0"/>
                                  </a:rPr>
                                  <m:t>2</m:t>
                                </m:r>
                              </m:e>
                              <m:e>
                                <m:r>
                                  <a:rPr lang="en-US" i="0">
                                    <a:latin typeface="Cambria Math" panose="02040503050406030204" pitchFamily="18" charset="0"/>
                                  </a:rPr>
                                  <m:t>6</m:t>
                                </m:r>
                              </m:e>
                              <m:e>
                                <m:r>
                                  <a:rPr lang="en-US" i="0">
                                    <a:latin typeface="Cambria Math" panose="02040503050406030204" pitchFamily="18" charset="0"/>
                                  </a:rPr>
                                  <m:t>0</m:t>
                                </m:r>
                              </m:e>
                              <m:e>
                                <m:r>
                                  <a:rPr lang="en-US" i="0">
                                    <a:latin typeface="Cambria Math" panose="02040503050406030204" pitchFamily="18" charset="0"/>
                                  </a:rPr>
                                  <m:t>4</m:t>
                                </m:r>
                              </m:e>
                              <m:e>
                                <m:r>
                                  <a:rPr lang="en-US" i="0">
                                    <a:latin typeface="Cambria Math" panose="02040503050406030204" pitchFamily="18" charset="0"/>
                                  </a:rPr>
                                  <m:t>2</m:t>
                                </m:r>
                              </m:e>
                              <m:e>
                                <m:r>
                                  <a:rPr lang="en-US" i="0">
                                    <a:latin typeface="Cambria Math" panose="02040503050406030204" pitchFamily="18" charset="0"/>
                                  </a:rPr>
                                  <m:t>3</m:t>
                                </m:r>
                              </m:e>
                              <m:e>
                                <m:r>
                                  <a:rPr lang="en-US" i="0">
                                    <a:latin typeface="Cambria Math" panose="02040503050406030204" pitchFamily="18" charset="0"/>
                                  </a:rPr>
                                  <m:t>5</m:t>
                                </m:r>
                              </m:e>
                              <m:e>
                                <m:r>
                                  <a:rPr lang="en-US" i="0">
                                    <a:latin typeface="Cambria Math" panose="02040503050406030204" pitchFamily="18" charset="0"/>
                                  </a:rPr>
                                  <m:t>6</m:t>
                                </m:r>
                              </m:e>
                            </m:mr>
                            <m:mr>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2</m:t>
                                </m:r>
                              </m:e>
                              <m:e>
                                <m:r>
                                  <a:rPr lang="en-US" i="0">
                                    <a:latin typeface="Cambria Math" panose="02040503050406030204" pitchFamily="18" charset="0"/>
                                  </a:rPr>
                                  <m:t>2</m:t>
                                </m:r>
                              </m:e>
                            </m:mr>
                          </m:m>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7559037" y="4056290"/>
                <a:ext cx="4341124" cy="111280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1635216" y="4056290"/>
                <a:ext cx="529889"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eqArr>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11635216" y="4056290"/>
                <a:ext cx="529889" cy="1112805"/>
              </a:xfrm>
              <a:prstGeom prst="rect">
                <a:avLst/>
              </a:prstGeom>
              <a:blipFill>
                <a:blip r:embed="rId6"/>
                <a:stretch>
                  <a:fillRect/>
                </a:stretch>
              </a:blipFill>
            </p:spPr>
            <p:txBody>
              <a:bodyPr/>
              <a:lstStyle/>
              <a:p>
                <a:r>
                  <a:rPr lang="en-US">
                    <a:noFill/>
                  </a:rPr>
                  <a:t> </a:t>
                </a:r>
              </a:p>
            </p:txBody>
          </p:sp>
        </mc:Fallback>
      </mc:AlternateContent>
      <p:sp>
        <p:nvSpPr>
          <p:cNvPr id="18" name="Content Placeholder 2"/>
          <p:cNvSpPr>
            <a:spLocks noGrp="1"/>
          </p:cNvSpPr>
          <p:nvPr>
            <p:ph idx="1"/>
          </p:nvPr>
        </p:nvSpPr>
        <p:spPr>
          <a:xfrm>
            <a:off x="838200" y="1825625"/>
            <a:ext cx="6720837" cy="4351338"/>
          </a:xfrm>
        </p:spPr>
        <p:txBody>
          <a:bodyPr/>
          <a:lstStyle/>
          <a:p>
            <a:r>
              <a:rPr lang="en-US" dirty="0"/>
              <a:t>The Polynomial Regression Model is used for estimating Proxima Distributions:</a:t>
            </a:r>
          </a:p>
          <a:p>
            <a:endParaRPr lang="en-US" dirty="0"/>
          </a:p>
          <a:p>
            <a:endParaRPr lang="en-US" dirty="0"/>
          </a:p>
          <a:p>
            <a:endParaRPr lang="en-US" dirty="0"/>
          </a:p>
          <a:p>
            <a:endParaRPr lang="en-US" dirty="0"/>
          </a:p>
          <a:p>
            <a:r>
              <a:rPr lang="en-US" dirty="0"/>
              <a:t>Evaluate accuracy of regression models:</a:t>
            </a:r>
          </a:p>
          <a:p>
            <a:endParaRPr lang="en-US" dirty="0"/>
          </a:p>
        </p:txBody>
      </p:sp>
      <mc:AlternateContent xmlns:mc="http://schemas.openxmlformats.org/markup-compatibility/2006" xmlns:a14="http://schemas.microsoft.com/office/drawing/2010/main">
        <mc:Choice Requires="a14">
          <p:sp>
            <p:nvSpPr>
              <p:cNvPr id="8" name="Rectangle 7"/>
              <p:cNvSpPr/>
              <p:nvPr/>
            </p:nvSpPr>
            <p:spPr>
              <a:xfrm>
                <a:off x="1709719" y="3000314"/>
                <a:ext cx="4602991"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𝒙</m:t>
                          </m:r>
                        </m:e>
                      </m:d>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𝒂</m:t>
                          </m:r>
                        </m:e>
                        <m:sub>
                          <m:r>
                            <a:rPr lang="en-US" b="1" i="0">
                              <a:latin typeface="Cambria Math" panose="02040503050406030204" pitchFamily="18" charset="0"/>
                            </a:rPr>
                            <m:t>𝟎</m:t>
                          </m:r>
                        </m:sub>
                      </m:sSub>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𝒂</m:t>
                          </m:r>
                        </m:e>
                        <m:sub>
                          <m:r>
                            <a:rPr lang="en-US" b="1" i="0">
                              <a:latin typeface="Cambria Math" panose="02040503050406030204" pitchFamily="18" charset="0"/>
                            </a:rPr>
                            <m:t>𝟏</m:t>
                          </m:r>
                        </m:sub>
                      </m:sSub>
                      <m:r>
                        <a:rPr lang="en-US" b="1" i="0">
                          <a:latin typeface="Cambria Math" panose="02040503050406030204" pitchFamily="18" charset="0"/>
                        </a:rPr>
                        <m:t>∗</m:t>
                      </m:r>
                      <m:r>
                        <a:rPr lang="en-US" b="1" i="1">
                          <a:latin typeface="Cambria Math" panose="02040503050406030204" pitchFamily="18" charset="0"/>
                        </a:rPr>
                        <m:t>𝒙</m:t>
                      </m:r>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𝒂</m:t>
                          </m:r>
                        </m:e>
                        <m:sub>
                          <m:r>
                            <a:rPr lang="en-US" b="1" i="0">
                              <a:latin typeface="Cambria Math" panose="02040503050406030204" pitchFamily="18" charset="0"/>
                            </a:rPr>
                            <m:t>𝟐</m:t>
                          </m:r>
                        </m:sub>
                      </m:sSub>
                      <m:r>
                        <a:rPr lang="en-US" b="1" i="0">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0">
                              <a:latin typeface="Cambria Math" panose="02040503050406030204" pitchFamily="18" charset="0"/>
                            </a:rPr>
                            <m:t>𝟐</m:t>
                          </m:r>
                        </m:sup>
                      </m:sSup>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𝒂</m:t>
                          </m:r>
                        </m:e>
                        <m:sub>
                          <m:r>
                            <a:rPr lang="en-US" b="1" i="1">
                              <a:latin typeface="Cambria Math" panose="02040503050406030204" pitchFamily="18" charset="0"/>
                            </a:rPr>
                            <m:t>𝒏</m:t>
                          </m:r>
                        </m:sub>
                      </m:sSub>
                      <m:r>
                        <a:rPr lang="en-US" b="1" i="0">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𝒏</m:t>
                          </m:r>
                        </m:sup>
                      </m:sSup>
                    </m:oMath>
                  </m:oMathPara>
                </a14:m>
                <a:endParaRPr lang="en-US" b="1" dirty="0"/>
              </a:p>
            </p:txBody>
          </p:sp>
        </mc:Choice>
        <mc:Fallback xmlns="">
          <p:sp>
            <p:nvSpPr>
              <p:cNvPr id="8" name="Rectangle 7"/>
              <p:cNvSpPr>
                <a:spLocks noRot="1" noChangeAspect="1" noMove="1" noResize="1" noEditPoints="1" noAdjustHandles="1" noChangeArrowheads="1" noChangeShapeType="1" noTextEdit="1"/>
              </p:cNvSpPr>
              <p:nvPr/>
            </p:nvSpPr>
            <p:spPr>
              <a:xfrm>
                <a:off x="1709719" y="3000314"/>
                <a:ext cx="4602991" cy="37555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869685" y="3554312"/>
                <a:ext cx="1889172" cy="847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𝒙</m:t>
                          </m:r>
                        </m:e>
                      </m:d>
                      <m:r>
                        <a:rPr lang="en-US" b="1" i="0">
                          <a:latin typeface="Cambria Math" panose="02040503050406030204" pitchFamily="18" charset="0"/>
                        </a:rPr>
                        <m:t>= </m:t>
                      </m:r>
                      <m:nary>
                        <m:naryPr>
                          <m:chr m:val="∑"/>
                          <m:limLoc m:val="undOvr"/>
                          <m:ctrlPr>
                            <a:rPr lang="en-US" b="1" i="1">
                              <a:latin typeface="Cambria Math" panose="02040503050406030204" pitchFamily="18" charset="0"/>
                            </a:rPr>
                          </m:ctrlPr>
                        </m:naryPr>
                        <m:sub>
                          <m:r>
                            <a:rPr lang="en-US" b="1" i="1">
                              <a:latin typeface="Cambria Math" panose="02040503050406030204" pitchFamily="18" charset="0"/>
                            </a:rPr>
                            <m:t>𝒊</m:t>
                          </m:r>
                          <m:r>
                            <a:rPr lang="en-US" b="1" i="0">
                              <a:latin typeface="Cambria Math" panose="02040503050406030204" pitchFamily="18" charset="0"/>
                            </a:rPr>
                            <m:t>=</m:t>
                          </m:r>
                          <m:r>
                            <a:rPr lang="en-US" b="1" i="0">
                              <a:latin typeface="Cambria Math" panose="02040503050406030204" pitchFamily="18" charset="0"/>
                            </a:rPr>
                            <m:t>𝟎</m:t>
                          </m:r>
                        </m:sub>
                        <m:sup>
                          <m:r>
                            <a:rPr lang="en-US" b="1" i="1">
                              <a:latin typeface="Cambria Math" panose="02040503050406030204" pitchFamily="18" charset="0"/>
                            </a:rPr>
                            <m:t>𝒏</m:t>
                          </m:r>
                        </m:sup>
                        <m:e>
                          <m:sSub>
                            <m:sSubPr>
                              <m:ctrlPr>
                                <a:rPr lang="en-US" b="1" i="1">
                                  <a:latin typeface="Cambria Math" panose="02040503050406030204" pitchFamily="18" charset="0"/>
                                </a:rPr>
                              </m:ctrlPr>
                            </m:sSubPr>
                            <m:e>
                              <m:r>
                                <a:rPr lang="en-US" b="1" i="1">
                                  <a:latin typeface="Cambria Math" panose="02040503050406030204" pitchFamily="18" charset="0"/>
                                </a:rPr>
                                <m:t>𝒂</m:t>
                              </m:r>
                            </m:e>
                            <m:sub>
                              <m:r>
                                <a:rPr lang="en-US" b="1" i="1">
                                  <a:latin typeface="Cambria Math" panose="02040503050406030204" pitchFamily="18" charset="0"/>
                                </a:rPr>
                                <m:t>𝒊</m:t>
                              </m:r>
                            </m:sub>
                          </m:sSub>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𝒊</m:t>
                              </m:r>
                            </m:sup>
                          </m:sSup>
                        </m:e>
                      </m:nary>
                      <m:r>
                        <a:rPr lang="en-US" b="1" i="0">
                          <a:latin typeface="Cambria Math" panose="02040503050406030204" pitchFamily="18" charset="0"/>
                        </a:rPr>
                        <m:t> </m:t>
                      </m:r>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869685" y="3554312"/>
                <a:ext cx="1889172" cy="8472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467811" y="5448845"/>
                <a:ext cx="2721258" cy="718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𝑹</m:t>
                          </m:r>
                        </m:e>
                        <m:sup>
                          <m:r>
                            <a:rPr lang="en-US" b="1" i="0">
                              <a:latin typeface="Cambria Math" panose="02040503050406030204" pitchFamily="18" charset="0"/>
                            </a:rPr>
                            <m:t>𝟐</m:t>
                          </m:r>
                        </m:sup>
                      </m:sSup>
                      <m:r>
                        <a:rPr lang="en-US" b="1" i="0">
                          <a:latin typeface="Cambria Math" panose="02040503050406030204" pitchFamily="18" charset="0"/>
                        </a:rPr>
                        <m:t>=</m:t>
                      </m:r>
                      <m:r>
                        <a:rPr lang="en-US" b="1" i="0">
                          <a:latin typeface="Cambria Math" panose="02040503050406030204" pitchFamily="18" charset="0"/>
                        </a:rPr>
                        <m:t>𝟏</m:t>
                      </m:r>
                      <m:r>
                        <a:rPr lang="en-US" b="1" i="0">
                          <a:latin typeface="Cambria Math" panose="02040503050406030204" pitchFamily="18" charset="0"/>
                        </a:rPr>
                        <m:t>− </m:t>
                      </m:r>
                      <m:f>
                        <m:fPr>
                          <m:ctrlPr>
                            <a:rPr lang="en-US" b="1" i="1">
                              <a:latin typeface="Cambria Math" panose="02040503050406030204" pitchFamily="18" charset="0"/>
                            </a:rPr>
                          </m:ctrlPr>
                        </m:fPr>
                        <m:num>
                          <m:nary>
                            <m:naryPr>
                              <m:chr m:val="∑"/>
                              <m:limLoc m:val="undOvr"/>
                              <m:ctrlPr>
                                <a:rPr lang="en-US" b="1" i="1">
                                  <a:latin typeface="Cambria Math" panose="02040503050406030204" pitchFamily="18" charset="0"/>
                                </a:rPr>
                              </m:ctrlPr>
                            </m:naryPr>
                            <m:sub>
                              <m:r>
                                <a:rPr lang="en-US" b="1" i="1">
                                  <a:latin typeface="Cambria Math" panose="02040503050406030204" pitchFamily="18" charset="0"/>
                                </a:rPr>
                                <m:t>𝒊</m:t>
                              </m:r>
                              <m:r>
                                <a:rPr lang="en-US" b="1" i="0">
                                  <a:latin typeface="Cambria Math" panose="02040503050406030204" pitchFamily="18" charset="0"/>
                                </a:rPr>
                                <m:t>=</m:t>
                              </m:r>
                              <m:r>
                                <a:rPr lang="en-US" b="1" i="0">
                                  <a:latin typeface="Cambria Math" panose="02040503050406030204" pitchFamily="18" charset="0"/>
                                </a:rPr>
                                <m:t>𝟏</m:t>
                              </m:r>
                            </m:sub>
                            <m:sup>
                              <m:r>
                                <a:rPr lang="en-US" b="1" i="1">
                                  <a:latin typeface="Cambria Math" panose="02040503050406030204" pitchFamily="18" charset="0"/>
                                </a:rPr>
                                <m:t>𝒏</m:t>
                              </m:r>
                            </m:sup>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𝒊</m:t>
                                          </m:r>
                                        </m:sub>
                                      </m:sSub>
                                      <m:r>
                                        <a:rPr lang="en-US" b="1" i="0">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𝒚</m:t>
                                              </m:r>
                                            </m:e>
                                          </m:acc>
                                        </m:e>
                                        <m:sub>
                                          <m:r>
                                            <a:rPr lang="en-US" b="1" i="1">
                                              <a:latin typeface="Cambria Math" panose="02040503050406030204" pitchFamily="18" charset="0"/>
                                            </a:rPr>
                                            <m:t>𝒊</m:t>
                                          </m:r>
                                        </m:sub>
                                      </m:sSub>
                                    </m:e>
                                  </m:d>
                                </m:e>
                                <m:sup>
                                  <m:r>
                                    <a:rPr lang="en-US" b="1" i="0">
                                      <a:latin typeface="Cambria Math" panose="02040503050406030204" pitchFamily="18" charset="0"/>
                                    </a:rPr>
                                    <m:t>𝟐</m:t>
                                  </m:r>
                                </m:sup>
                              </m:sSup>
                            </m:e>
                          </m:nary>
                        </m:num>
                        <m:den>
                          <m:nary>
                            <m:naryPr>
                              <m:chr m:val="∑"/>
                              <m:limLoc m:val="undOvr"/>
                              <m:ctrlPr>
                                <a:rPr lang="en-US" b="1" i="1">
                                  <a:latin typeface="Cambria Math" panose="02040503050406030204" pitchFamily="18" charset="0"/>
                                </a:rPr>
                              </m:ctrlPr>
                            </m:naryPr>
                            <m:sub>
                              <m:r>
                                <a:rPr lang="en-US" b="1" i="1">
                                  <a:latin typeface="Cambria Math" panose="02040503050406030204" pitchFamily="18" charset="0"/>
                                </a:rPr>
                                <m:t>𝒊</m:t>
                              </m:r>
                              <m:r>
                                <a:rPr lang="en-US" b="1" i="0">
                                  <a:latin typeface="Cambria Math" panose="02040503050406030204" pitchFamily="18" charset="0"/>
                                </a:rPr>
                                <m:t>=</m:t>
                              </m:r>
                              <m:r>
                                <a:rPr lang="en-US" b="1" i="0">
                                  <a:latin typeface="Cambria Math" panose="02040503050406030204" pitchFamily="18" charset="0"/>
                                </a:rPr>
                                <m:t>𝟏</m:t>
                              </m:r>
                            </m:sub>
                            <m:sup>
                              <m:r>
                                <a:rPr lang="en-US" b="1" i="1">
                                  <a:latin typeface="Cambria Math" panose="02040503050406030204" pitchFamily="18" charset="0"/>
                                </a:rPr>
                                <m:t>𝒏</m:t>
                              </m:r>
                            </m:sup>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𝒊</m:t>
                                          </m:r>
                                        </m:sub>
                                      </m:sSub>
                                      <m:r>
                                        <a:rPr lang="en-US" b="1" i="0">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𝒚</m:t>
                                          </m:r>
                                        </m:e>
                                      </m:acc>
                                    </m:e>
                                  </m:d>
                                </m:e>
                                <m:sup>
                                  <m:r>
                                    <a:rPr lang="en-US" b="1" i="0">
                                      <a:latin typeface="Cambria Math" panose="02040503050406030204" pitchFamily="18" charset="0"/>
                                    </a:rPr>
                                    <m:t>𝟐</m:t>
                                  </m:r>
                                </m:sup>
                              </m:sSup>
                            </m:e>
                          </m:nary>
                        </m:den>
                      </m:f>
                    </m:oMath>
                  </m:oMathPara>
                </a14:m>
                <a:endParaRPr lang="en-US" b="1" dirty="0"/>
              </a:p>
            </p:txBody>
          </p:sp>
        </mc:Choice>
        <mc:Fallback xmlns="">
          <p:sp>
            <p:nvSpPr>
              <p:cNvPr id="20" name="Rectangle 19"/>
              <p:cNvSpPr>
                <a:spLocks noRot="1" noChangeAspect="1" noMove="1" noResize="1" noEditPoints="1" noAdjustHandles="1" noChangeArrowheads="1" noChangeShapeType="1" noTextEdit="1"/>
              </p:cNvSpPr>
              <p:nvPr/>
            </p:nvSpPr>
            <p:spPr>
              <a:xfrm>
                <a:off x="2467811" y="5448845"/>
                <a:ext cx="2721258" cy="718402"/>
              </a:xfrm>
              <a:prstGeom prst="rect">
                <a:avLst/>
              </a:prstGeom>
              <a:blipFill>
                <a:blip r:embed="rId9"/>
                <a:stretch>
                  <a:fillRect/>
                </a:stretch>
              </a:blipFill>
            </p:spPr>
            <p:txBody>
              <a:bodyPr/>
              <a:lstStyle/>
              <a:p>
                <a:r>
                  <a:rPr lang="en-US">
                    <a:noFill/>
                  </a:rPr>
                  <a:t> </a:t>
                </a:r>
              </a:p>
            </p:txBody>
          </p:sp>
        </mc:Fallback>
      </mc:AlternateContent>
      <p:pic>
        <p:nvPicPr>
          <p:cNvPr id="21" name="Picture 20" descr="external image social-networking.gif">
            <a:extLst>
              <a:ext uri="{FF2B5EF4-FFF2-40B4-BE49-F238E27FC236}">
                <a16:creationId xmlns:a16="http://schemas.microsoft.com/office/drawing/2014/main" id="{2F057D30-E001-483F-975B-BB40A2FEC3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14517" y="63999"/>
            <a:ext cx="1916468" cy="14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131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Fixed and Integrated </a:t>
            </a:r>
            <a:r>
              <a:rPr lang="en-US" b="1" dirty="0" err="1"/>
              <a:t>Proxima</a:t>
            </a:r>
            <a:r>
              <a:rPr lang="en-US" b="1" dirty="0"/>
              <a:t> distributions</a:t>
            </a:r>
          </a:p>
        </p:txBody>
      </p:sp>
      <p:sp>
        <p:nvSpPr>
          <p:cNvPr id="4" name="Slide Number Placeholder 3"/>
          <p:cNvSpPr>
            <a:spLocks noGrp="1"/>
          </p:cNvSpPr>
          <p:nvPr>
            <p:ph type="sldNum" sz="quarter" idx="12"/>
          </p:nvPr>
        </p:nvSpPr>
        <p:spPr/>
        <p:txBody>
          <a:bodyPr/>
          <a:lstStyle/>
          <a:p>
            <a:fld id="{BEF3EC61-4797-4E3E-BB0D-11AFECED479C}" type="slidenum">
              <a:rPr lang="en-US" smtClean="0"/>
              <a:t>63</a:t>
            </a:fld>
            <a:endParaRPr lang="en-US"/>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586" y="2387693"/>
            <a:ext cx="5137673" cy="3206284"/>
          </a:xfrm>
          <a:prstGeom prst="rect">
            <a:avLst/>
          </a:prstGeom>
          <a:noFill/>
        </p:spPr>
      </p:pic>
      <mc:AlternateContent xmlns:mc="http://schemas.openxmlformats.org/markup-compatibility/2006" xmlns:a14="http://schemas.microsoft.com/office/drawing/2010/main">
        <mc:Choice Requires="a14">
          <p:sp>
            <p:nvSpPr>
              <p:cNvPr id="6" name="Rectangle 5"/>
              <p:cNvSpPr/>
              <p:nvPr/>
            </p:nvSpPr>
            <p:spPr>
              <a:xfrm>
                <a:off x="1742745" y="1808804"/>
                <a:ext cx="3569310"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𝑹</m:t>
                          </m:r>
                        </m:e>
                        <m:sup>
                          <m:r>
                            <a:rPr lang="en-US" b="1" i="1">
                              <a:latin typeface="Cambria Math" panose="02040503050406030204" pitchFamily="18" charset="0"/>
                            </a:rPr>
                            <m:t>𝑭</m:t>
                          </m:r>
                        </m:sup>
                      </m:sSup>
                      <m:d>
                        <m:dPr>
                          <m:ctrlPr>
                            <a:rPr lang="en-US" b="1" i="1">
                              <a:latin typeface="Cambria Math" panose="02040503050406030204" pitchFamily="18" charset="0"/>
                            </a:rPr>
                          </m:ctrlPr>
                        </m:dPr>
                        <m:e>
                          <m:r>
                            <a:rPr lang="en-US" b="1" i="1">
                              <a:latin typeface="Cambria Math" panose="02040503050406030204" pitchFamily="18" charset="0"/>
                            </a:rPr>
                            <m:t>𝒙</m:t>
                          </m:r>
                        </m:e>
                      </m:d>
                      <m:r>
                        <a:rPr lang="en-US" b="1" i="0">
                          <a:latin typeface="Cambria Math" panose="02040503050406030204" pitchFamily="18" charset="0"/>
                        </a:rPr>
                        <m:t>=</m:t>
                      </m:r>
                      <m:r>
                        <a:rPr lang="en-US" b="1" i="0">
                          <a:latin typeface="Cambria Math" panose="02040503050406030204" pitchFamily="18" charset="0"/>
                        </a:rPr>
                        <m:t>𝟐</m:t>
                      </m:r>
                      <m:r>
                        <a:rPr lang="en-US" b="1" i="0">
                          <a:latin typeface="Cambria Math" panose="02040503050406030204" pitchFamily="18" charset="0"/>
                        </a:rPr>
                        <m:t>.</m:t>
                      </m:r>
                      <m:r>
                        <a:rPr lang="en-US" b="1" i="0">
                          <a:latin typeface="Cambria Math" panose="02040503050406030204" pitchFamily="18" charset="0"/>
                        </a:rPr>
                        <m:t>𝟏𝟗</m:t>
                      </m:r>
                      <m:r>
                        <a:rPr lang="en-US" b="1" i="0">
                          <a:latin typeface="Cambria Math" panose="02040503050406030204" pitchFamily="18" charset="0"/>
                        </a:rPr>
                        <m:t>+</m:t>
                      </m:r>
                      <m:r>
                        <a:rPr lang="en-US" b="1" i="0">
                          <a:latin typeface="Cambria Math" panose="02040503050406030204" pitchFamily="18" charset="0"/>
                        </a:rPr>
                        <m:t>𝟏</m:t>
                      </m:r>
                      <m:r>
                        <a:rPr lang="en-US" b="1" i="0">
                          <a:latin typeface="Cambria Math" panose="02040503050406030204" pitchFamily="18" charset="0"/>
                        </a:rPr>
                        <m:t>.</m:t>
                      </m:r>
                      <m:r>
                        <a:rPr lang="en-US" b="1" i="0">
                          <a:latin typeface="Cambria Math" panose="02040503050406030204" pitchFamily="18" charset="0"/>
                        </a:rPr>
                        <m:t>𝟕𝟗</m:t>
                      </m:r>
                      <m:r>
                        <a:rPr lang="en-US" b="1" i="1">
                          <a:latin typeface="Cambria Math" panose="02040503050406030204" pitchFamily="18" charset="0"/>
                        </a:rPr>
                        <m:t>𝒙</m:t>
                      </m:r>
                      <m:r>
                        <a:rPr lang="en-US" b="1" i="0">
                          <a:latin typeface="Cambria Math" panose="02040503050406030204" pitchFamily="18" charset="0"/>
                        </a:rPr>
                        <m:t>−</m:t>
                      </m:r>
                      <m:r>
                        <a:rPr lang="en-US" b="1" i="0">
                          <a:latin typeface="Cambria Math" panose="02040503050406030204" pitchFamily="18" charset="0"/>
                        </a:rPr>
                        <m:t>𝟎</m:t>
                      </m:r>
                      <m:r>
                        <a:rPr lang="en-US" b="1" i="0">
                          <a:latin typeface="Cambria Math" panose="02040503050406030204" pitchFamily="18" charset="0"/>
                        </a:rPr>
                        <m:t>.</m:t>
                      </m:r>
                      <m:r>
                        <a:rPr lang="en-US" b="1" i="0">
                          <a:latin typeface="Cambria Math" panose="02040503050406030204" pitchFamily="18" charset="0"/>
                        </a:rPr>
                        <m:t>𝟕𝟓</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0">
                              <a:latin typeface="Cambria Math" panose="02040503050406030204" pitchFamily="18" charset="0"/>
                            </a:rPr>
                            <m:t>𝟐</m:t>
                          </m:r>
                        </m:sup>
                      </m:sSup>
                    </m:oMath>
                  </m:oMathPara>
                </a14:m>
                <a:endParaRPr lang="en-US" b="1" dirty="0"/>
              </a:p>
            </p:txBody>
          </p:sp>
        </mc:Choice>
        <mc:Fallback xmlns="">
          <p:sp>
            <p:nvSpPr>
              <p:cNvPr id="6" name="Rectangle 5"/>
              <p:cNvSpPr>
                <a:spLocks noRot="1" noChangeAspect="1" noMove="1" noResize="1" noEditPoints="1" noAdjustHandles="1" noChangeArrowheads="1" noChangeShapeType="1" noTextEdit="1"/>
              </p:cNvSpPr>
              <p:nvPr/>
            </p:nvSpPr>
            <p:spPr>
              <a:xfrm>
                <a:off x="1742745" y="1808804"/>
                <a:ext cx="3569310" cy="375552"/>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3121656" y="5593977"/>
            <a:ext cx="1064715"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 R</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0.43</a:t>
            </a:r>
            <a:endParaRPr lang="en-US" dirty="0"/>
          </a:p>
        </p:txBody>
      </p:sp>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0841" y="2387693"/>
            <a:ext cx="4989159" cy="3206284"/>
          </a:xfrm>
          <a:prstGeom prst="rect">
            <a:avLst/>
          </a:prstGeom>
          <a:noFill/>
        </p:spPr>
      </p:pic>
      <mc:AlternateContent xmlns:mc="http://schemas.openxmlformats.org/markup-compatibility/2006" xmlns:a14="http://schemas.microsoft.com/office/drawing/2010/main">
        <mc:Choice Requires="a14">
          <p:sp>
            <p:nvSpPr>
              <p:cNvPr id="9" name="Rectangle 8"/>
              <p:cNvSpPr/>
              <p:nvPr/>
            </p:nvSpPr>
            <p:spPr>
              <a:xfrm>
                <a:off x="7233270" y="1808804"/>
                <a:ext cx="3535648"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𝑹</m:t>
                          </m:r>
                        </m:e>
                        <m:sup>
                          <m:r>
                            <a:rPr lang="en-US" b="1" i="1">
                              <a:latin typeface="Cambria Math" panose="02040503050406030204" pitchFamily="18" charset="0"/>
                            </a:rPr>
                            <m:t>𝑰</m:t>
                          </m:r>
                        </m:sup>
                      </m:sSup>
                      <m:d>
                        <m:dPr>
                          <m:ctrlPr>
                            <a:rPr lang="en-US" b="1" i="1">
                              <a:latin typeface="Cambria Math" panose="02040503050406030204" pitchFamily="18" charset="0"/>
                            </a:rPr>
                          </m:ctrlPr>
                        </m:dPr>
                        <m:e>
                          <m:r>
                            <a:rPr lang="en-US" b="1" i="1">
                              <a:latin typeface="Cambria Math" panose="02040503050406030204" pitchFamily="18" charset="0"/>
                            </a:rPr>
                            <m:t>𝒙</m:t>
                          </m:r>
                        </m:e>
                      </m:d>
                      <m:r>
                        <a:rPr lang="en-US" b="1" i="0">
                          <a:latin typeface="Cambria Math" panose="02040503050406030204" pitchFamily="18" charset="0"/>
                        </a:rPr>
                        <m:t>=</m:t>
                      </m:r>
                      <m:r>
                        <a:rPr lang="en-US" b="1" i="0">
                          <a:latin typeface="Cambria Math" panose="02040503050406030204" pitchFamily="18" charset="0"/>
                        </a:rPr>
                        <m:t>𝟗</m:t>
                      </m:r>
                      <m:r>
                        <a:rPr lang="en-US" b="1" i="0">
                          <a:latin typeface="Cambria Math" panose="02040503050406030204" pitchFamily="18" charset="0"/>
                        </a:rPr>
                        <m:t>.</m:t>
                      </m:r>
                      <m:r>
                        <a:rPr lang="en-US" b="1" i="0">
                          <a:latin typeface="Cambria Math" panose="02040503050406030204" pitchFamily="18" charset="0"/>
                        </a:rPr>
                        <m:t>𝟎𝟕</m:t>
                      </m:r>
                      <m:r>
                        <a:rPr lang="en-US" b="1" i="0">
                          <a:latin typeface="Cambria Math" panose="02040503050406030204" pitchFamily="18" charset="0"/>
                        </a:rPr>
                        <m:t>−</m:t>
                      </m:r>
                      <m:r>
                        <a:rPr lang="en-US" b="1" i="0">
                          <a:latin typeface="Cambria Math" panose="02040503050406030204" pitchFamily="18" charset="0"/>
                        </a:rPr>
                        <m:t>𝟐</m:t>
                      </m:r>
                      <m:r>
                        <a:rPr lang="en-US" b="1" i="0">
                          <a:latin typeface="Cambria Math" panose="02040503050406030204" pitchFamily="18" charset="0"/>
                        </a:rPr>
                        <m:t>.</m:t>
                      </m:r>
                      <m:r>
                        <a:rPr lang="en-US" b="1" i="0">
                          <a:latin typeface="Cambria Math" panose="02040503050406030204" pitchFamily="18" charset="0"/>
                        </a:rPr>
                        <m:t>𝟑𝟑</m:t>
                      </m:r>
                      <m:r>
                        <a:rPr lang="en-US" b="1" i="1">
                          <a:latin typeface="Cambria Math" panose="02040503050406030204" pitchFamily="18" charset="0"/>
                        </a:rPr>
                        <m:t>𝒙</m:t>
                      </m:r>
                      <m:r>
                        <a:rPr lang="en-US" b="1" i="0">
                          <a:latin typeface="Cambria Math" panose="02040503050406030204" pitchFamily="18" charset="0"/>
                        </a:rPr>
                        <m:t>−</m:t>
                      </m:r>
                      <m:r>
                        <a:rPr lang="en-US" b="1" i="0">
                          <a:latin typeface="Cambria Math" panose="02040503050406030204" pitchFamily="18" charset="0"/>
                        </a:rPr>
                        <m:t>𝟎</m:t>
                      </m:r>
                      <m:r>
                        <a:rPr lang="en-US" b="1" i="0">
                          <a:latin typeface="Cambria Math" panose="02040503050406030204" pitchFamily="18" charset="0"/>
                        </a:rPr>
                        <m:t>.</m:t>
                      </m:r>
                      <m:r>
                        <a:rPr lang="en-US" b="1" i="0">
                          <a:latin typeface="Cambria Math" panose="02040503050406030204" pitchFamily="18" charset="0"/>
                        </a:rPr>
                        <m:t>𝟏𝟓</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0">
                              <a:latin typeface="Cambria Math" panose="02040503050406030204" pitchFamily="18" charset="0"/>
                            </a:rPr>
                            <m:t>𝟐</m:t>
                          </m:r>
                        </m:sup>
                      </m:sSup>
                    </m:oMath>
                  </m:oMathPara>
                </a14:m>
                <a:endParaRPr lang="en-US" b="1" dirty="0"/>
              </a:p>
            </p:txBody>
          </p:sp>
        </mc:Choice>
        <mc:Fallback xmlns="">
          <p:sp>
            <p:nvSpPr>
              <p:cNvPr id="9" name="Rectangle 8"/>
              <p:cNvSpPr>
                <a:spLocks noRot="1" noChangeAspect="1" noMove="1" noResize="1" noEditPoints="1" noAdjustHandles="1" noChangeArrowheads="1" noChangeShapeType="1" noTextEdit="1"/>
              </p:cNvSpPr>
              <p:nvPr/>
            </p:nvSpPr>
            <p:spPr>
              <a:xfrm>
                <a:off x="7233270" y="1808804"/>
                <a:ext cx="3535648" cy="375552"/>
              </a:xfrm>
              <a:prstGeom prst="rect">
                <a:avLst/>
              </a:prstGeom>
              <a:blipFill>
                <a:blip r:embed="rId6"/>
                <a:stretch>
                  <a:fillRect/>
                </a:stretch>
              </a:blipFill>
            </p:spPr>
            <p:txBody>
              <a:bodyPr/>
              <a:lstStyle/>
              <a:p>
                <a:r>
                  <a:rPr lang="en-US">
                    <a:noFill/>
                  </a:rPr>
                  <a:t> </a:t>
                </a:r>
              </a:p>
            </p:txBody>
          </p:sp>
        </mc:Fallback>
      </mc:AlternateContent>
      <p:sp>
        <p:nvSpPr>
          <p:cNvPr id="10" name="Rectangle 9"/>
          <p:cNvSpPr/>
          <p:nvPr/>
        </p:nvSpPr>
        <p:spPr>
          <a:xfrm>
            <a:off x="8639287" y="5593977"/>
            <a:ext cx="1007007"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R</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0.86</a:t>
            </a:r>
            <a:endParaRPr lang="en-US" dirty="0"/>
          </a:p>
        </p:txBody>
      </p:sp>
      <p:sp>
        <p:nvSpPr>
          <p:cNvPr id="12" name="Rectangle 11"/>
          <p:cNvSpPr/>
          <p:nvPr/>
        </p:nvSpPr>
        <p:spPr>
          <a:xfrm>
            <a:off x="1140760" y="5963309"/>
            <a:ext cx="5143499" cy="646331"/>
          </a:xfrm>
          <a:prstGeom prst="rect">
            <a:avLst/>
          </a:prstGeom>
        </p:spPr>
        <p:txBody>
          <a:bodyPr wrap="square">
            <a:spAutoFit/>
          </a:bodyPr>
          <a:lstStyle/>
          <a:p>
            <a:pPr algn="justLow"/>
            <a:r>
              <a:rPr lang="en-US" dirty="0"/>
              <a:t>0.3 &lt; R</a:t>
            </a:r>
            <a:r>
              <a:rPr lang="en-US" baseline="30000" dirty="0"/>
              <a:t>2</a:t>
            </a:r>
            <a:r>
              <a:rPr lang="en-US" dirty="0"/>
              <a:t> &lt; 0.7 means that the response variable is moderately well-explained by the predictor variable.</a:t>
            </a:r>
          </a:p>
        </p:txBody>
      </p:sp>
      <p:sp>
        <p:nvSpPr>
          <p:cNvPr id="14" name="Rectangle 13"/>
          <p:cNvSpPr/>
          <p:nvPr/>
        </p:nvSpPr>
        <p:spPr>
          <a:xfrm>
            <a:off x="6440841" y="5963309"/>
            <a:ext cx="4951059" cy="646331"/>
          </a:xfrm>
          <a:prstGeom prst="rect">
            <a:avLst/>
          </a:prstGeom>
        </p:spPr>
        <p:txBody>
          <a:bodyPr wrap="square">
            <a:spAutoFit/>
          </a:bodyPr>
          <a:lstStyle/>
          <a:p>
            <a:pPr algn="justLow"/>
            <a:r>
              <a:rPr lang="en-US" dirty="0"/>
              <a:t>R</a:t>
            </a:r>
            <a:r>
              <a:rPr lang="en-US" baseline="30000" dirty="0"/>
              <a:t>2</a:t>
            </a:r>
            <a:r>
              <a:rPr lang="en-US" dirty="0"/>
              <a:t> &gt; 0.7 means the response variable is very well-explained by the predictor variable.</a:t>
            </a:r>
          </a:p>
        </p:txBody>
      </p:sp>
      <p:pic>
        <p:nvPicPr>
          <p:cNvPr id="13" name="Picture 12" descr="external image social-networking.gif">
            <a:extLst>
              <a:ext uri="{FF2B5EF4-FFF2-40B4-BE49-F238E27FC236}">
                <a16:creationId xmlns:a16="http://schemas.microsoft.com/office/drawing/2014/main" id="{1B96535E-3FF7-46BD-B22B-38EB7A1975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1571" y="63999"/>
            <a:ext cx="1879414" cy="142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495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Proxima</a:t>
            </a:r>
            <a:r>
              <a:rPr lang="en-US" b="1" dirty="0"/>
              <a:t> Degree of Anonymities</a:t>
            </a:r>
          </a:p>
        </p:txBody>
      </p:sp>
      <p:sp>
        <p:nvSpPr>
          <p:cNvPr id="3" name="Content Placeholder 2"/>
          <p:cNvSpPr>
            <a:spLocks noGrp="1"/>
          </p:cNvSpPr>
          <p:nvPr>
            <p:ph idx="1"/>
          </p:nvPr>
        </p:nvSpPr>
        <p:spPr/>
        <p:txBody>
          <a:bodyPr/>
          <a:lstStyle/>
          <a:p>
            <a:r>
              <a:rPr lang="en-US" dirty="0"/>
              <a:t>Fixed </a:t>
            </a:r>
            <a:r>
              <a:rPr lang="en-US" dirty="0" err="1"/>
              <a:t>Proxima</a:t>
            </a:r>
            <a:r>
              <a:rPr lang="en-US" dirty="0"/>
              <a:t> Degree of Anonymity:</a:t>
            </a:r>
          </a:p>
          <a:p>
            <a:endParaRPr lang="en-US" dirty="0"/>
          </a:p>
          <a:p>
            <a:pPr marL="0" indent="0">
              <a:buNone/>
            </a:pPr>
            <a:endParaRPr lang="en-US" dirty="0"/>
          </a:p>
          <a:p>
            <a:r>
              <a:rPr lang="en-US" dirty="0"/>
              <a:t>Integrated </a:t>
            </a:r>
            <a:r>
              <a:rPr lang="en-US" dirty="0" err="1"/>
              <a:t>Proxima</a:t>
            </a:r>
            <a:r>
              <a:rPr lang="en-US" dirty="0"/>
              <a:t> Degree of Anonymity:</a:t>
            </a:r>
          </a:p>
          <a:p>
            <a:endParaRPr lang="en-US" dirty="0"/>
          </a:p>
        </p:txBody>
      </p:sp>
      <p:sp>
        <p:nvSpPr>
          <p:cNvPr id="4" name="Slide Number Placeholder 3"/>
          <p:cNvSpPr>
            <a:spLocks noGrp="1"/>
          </p:cNvSpPr>
          <p:nvPr>
            <p:ph type="sldNum" sz="quarter" idx="12"/>
          </p:nvPr>
        </p:nvSpPr>
        <p:spPr/>
        <p:txBody>
          <a:bodyPr/>
          <a:lstStyle/>
          <a:p>
            <a:fld id="{BEF3EC61-4797-4E3E-BB0D-11AFECED479C}" type="slidenum">
              <a:rPr lang="en-US" smtClean="0"/>
              <a:t>64</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1462973" y="2480246"/>
                <a:ext cx="3801169"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sup>
                          <m:r>
                            <a:rPr lang="en-US" i="1">
                              <a:latin typeface="Cambria Math" panose="02040503050406030204" pitchFamily="18" charset="0"/>
                            </a:rPr>
                            <m:t>𝐹</m:t>
                          </m:r>
                        </m:sup>
                      </m:sSubSup>
                      <m:r>
                        <a:rPr lang="en-US" i="0">
                          <a:latin typeface="Cambria Math" panose="02040503050406030204" pitchFamily="18" charset="0"/>
                        </a:rPr>
                        <m:t>(</m:t>
                      </m:r>
                      <m:r>
                        <a:rPr lang="en-US" i="1">
                          <a:latin typeface="Cambria Math" panose="02040503050406030204" pitchFamily="18" charset="0"/>
                        </a:rPr>
                        <m:t>𝑥</m:t>
                      </m:r>
                      <m:r>
                        <a:rPr lang="en-US" i="0">
                          <a:latin typeface="Cambria Math" panose="02040503050406030204" pitchFamily="18" charset="0"/>
                        </a:rPr>
                        <m:t>)=1−</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2.19+1.79</m:t>
                          </m:r>
                          <m:r>
                            <a:rPr lang="en-US" i="1">
                              <a:latin typeface="Cambria Math" panose="02040503050406030204" pitchFamily="18" charset="0"/>
                            </a:rPr>
                            <m:t>𝑥</m:t>
                          </m:r>
                          <m:r>
                            <a:rPr lang="en-US" i="0">
                              <a:latin typeface="Cambria Math" panose="02040503050406030204" pitchFamily="18" charset="0"/>
                            </a:rPr>
                            <m:t>−0.75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2</m:t>
                              </m:r>
                            </m:sup>
                          </m:sSup>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462973" y="2480246"/>
                <a:ext cx="3801169" cy="6173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462973" y="4001294"/>
                <a:ext cx="3801169"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sup>
                          <m:r>
                            <a:rPr lang="en-US" i="1">
                              <a:latin typeface="Cambria Math" panose="02040503050406030204" pitchFamily="18" charset="0"/>
                            </a:rPr>
                            <m:t>𝐼</m:t>
                          </m:r>
                        </m:sup>
                      </m:sSubSup>
                      <m:r>
                        <a:rPr lang="en-US" i="0">
                          <a:latin typeface="Cambria Math" panose="02040503050406030204" pitchFamily="18" charset="0"/>
                        </a:rPr>
                        <m:t>(</m:t>
                      </m:r>
                      <m:r>
                        <a:rPr lang="en-US" i="1">
                          <a:latin typeface="Cambria Math" panose="02040503050406030204" pitchFamily="18" charset="0"/>
                        </a:rPr>
                        <m:t>𝑥</m:t>
                      </m:r>
                      <m:r>
                        <a:rPr lang="en-US" i="0">
                          <a:latin typeface="Cambria Math" panose="02040503050406030204" pitchFamily="18" charset="0"/>
                        </a:rPr>
                        <m:t>)=1−</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9.07−2.33</m:t>
                          </m:r>
                          <m:r>
                            <a:rPr lang="en-US" i="1">
                              <a:latin typeface="Cambria Math" panose="02040503050406030204" pitchFamily="18" charset="0"/>
                            </a:rPr>
                            <m:t>𝑥</m:t>
                          </m:r>
                          <m:r>
                            <a:rPr lang="en-US" i="0">
                              <a:latin typeface="Cambria Math" panose="02040503050406030204" pitchFamily="18" charset="0"/>
                            </a:rPr>
                            <m:t>−0.15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2</m:t>
                              </m:r>
                            </m:sup>
                          </m:sSup>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462973" y="4001294"/>
                <a:ext cx="3801169" cy="612796"/>
              </a:xfrm>
              <a:prstGeom prst="rect">
                <a:avLst/>
              </a:prstGeom>
              <a:blipFill>
                <a:blip r:embed="rId4"/>
                <a:stretch>
                  <a:fillRect/>
                </a:stretch>
              </a:blipFill>
            </p:spPr>
            <p:txBody>
              <a:bodyPr/>
              <a:lstStyle/>
              <a:p>
                <a:r>
                  <a:rPr lang="en-US">
                    <a:noFill/>
                  </a:rPr>
                  <a:t> </a:t>
                </a:r>
              </a:p>
            </p:txBody>
          </p:sp>
        </mc:Fallback>
      </mc:AlternateContent>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7288875" y="2156714"/>
            <a:ext cx="4792470" cy="2947849"/>
          </a:xfrm>
          <a:prstGeom prst="rect">
            <a:avLst/>
          </a:prstGeom>
          <a:noFill/>
        </p:spPr>
      </p:pic>
      <p:pic>
        <p:nvPicPr>
          <p:cNvPr id="8" name="Picture 7" descr="external image social-networking.gif">
            <a:extLst>
              <a:ext uri="{FF2B5EF4-FFF2-40B4-BE49-F238E27FC236}">
                <a16:creationId xmlns:a16="http://schemas.microsoft.com/office/drawing/2014/main" id="{4DD7F462-2114-4A6E-B59B-BAA1E52D82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9177" y="63998"/>
            <a:ext cx="2521808" cy="191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DEF2BF9-404A-488B-94B2-4E38E4A1AE48}"/>
              </a:ext>
            </a:extLst>
          </p:cNvPr>
          <p:cNvSpPr/>
          <p:nvPr/>
        </p:nvSpPr>
        <p:spPr>
          <a:xfrm>
            <a:off x="620683" y="4907696"/>
            <a:ext cx="6450675" cy="1631216"/>
          </a:xfrm>
          <a:prstGeom prst="rect">
            <a:avLst/>
          </a:prstGeom>
        </p:spPr>
        <p:txBody>
          <a:bodyPr wrap="square">
            <a:spAutoFit/>
          </a:bodyPr>
          <a:lstStyle/>
          <a:p>
            <a:r>
              <a:rPr lang="en-US" sz="2000" b="1" dirty="0"/>
              <a:t>Ƥ</a:t>
            </a:r>
            <a:r>
              <a:rPr lang="en-US" sz="2000" dirty="0"/>
              <a:t> is the number of nodes between victim and attacker.</a:t>
            </a:r>
          </a:p>
          <a:p>
            <a:r>
              <a:rPr lang="en-US" sz="2000" b="1" dirty="0"/>
              <a:t>Ƥ </a:t>
            </a:r>
            <a:r>
              <a:rPr lang="en-US" sz="2000" dirty="0"/>
              <a:t>=0 means victim is directly connected to attacker</a:t>
            </a:r>
          </a:p>
          <a:p>
            <a:r>
              <a:rPr lang="en-US" sz="2000" b="1" dirty="0"/>
              <a:t>Ƥ </a:t>
            </a:r>
            <a:r>
              <a:rPr lang="en-US" sz="2000" dirty="0"/>
              <a:t>=1 means one node between victim and attacker.</a:t>
            </a:r>
          </a:p>
          <a:p>
            <a:endParaRPr lang="en-US" sz="2000" dirty="0"/>
          </a:p>
          <a:p>
            <a:r>
              <a:rPr lang="en-US" sz="2000" b="1" dirty="0"/>
              <a:t>x=Ƥ-1, Ƥ&gt;0</a:t>
            </a:r>
          </a:p>
        </p:txBody>
      </p:sp>
      <p:sp>
        <p:nvSpPr>
          <p:cNvPr id="7" name="Rectangle 6">
            <a:extLst>
              <a:ext uri="{FF2B5EF4-FFF2-40B4-BE49-F238E27FC236}">
                <a16:creationId xmlns:a16="http://schemas.microsoft.com/office/drawing/2014/main" id="{69C4EC21-0525-4746-BB00-7EC26BE3A9CC}"/>
              </a:ext>
            </a:extLst>
          </p:cNvPr>
          <p:cNvSpPr/>
          <p:nvPr/>
        </p:nvSpPr>
        <p:spPr>
          <a:xfrm>
            <a:off x="6625215" y="5283950"/>
            <a:ext cx="5566785" cy="923330"/>
          </a:xfrm>
          <a:prstGeom prst="rect">
            <a:avLst/>
          </a:prstGeom>
        </p:spPr>
        <p:txBody>
          <a:bodyPr wrap="square">
            <a:spAutoFit/>
          </a:bodyPr>
          <a:lstStyle/>
          <a:p>
            <a:pPr marL="285750" indent="-285750">
              <a:buFont typeface="Arial" panose="020B0604020202020204" pitchFamily="34" charset="0"/>
              <a:buChar char="•"/>
            </a:pPr>
            <a:r>
              <a:rPr lang="en-US" dirty="0"/>
              <a:t>Integrated Proxima overcomes the Fixed Proxima</a:t>
            </a:r>
          </a:p>
          <a:p>
            <a:pPr marL="285750" indent="-285750">
              <a:buFont typeface="Arial" panose="020B0604020202020204" pitchFamily="34" charset="0"/>
              <a:buChar char="•"/>
            </a:pPr>
            <a:r>
              <a:rPr lang="en-US" dirty="0"/>
              <a:t>At distance x=3 both degree of anonymities are low</a:t>
            </a:r>
          </a:p>
          <a:p>
            <a:pPr marL="285750" indent="-285750">
              <a:buFont typeface="Arial" panose="020B0604020202020204" pitchFamily="34" charset="0"/>
              <a:buChar char="•"/>
            </a:pPr>
            <a:r>
              <a:rPr lang="en-US" dirty="0"/>
              <a:t>Limit message propagation to 3 hops as maximum.</a:t>
            </a:r>
          </a:p>
        </p:txBody>
      </p:sp>
    </p:spTree>
    <p:extLst>
      <p:ext uri="{BB962C8B-B14F-4D97-AF65-F5344CB8AC3E}">
        <p14:creationId xmlns:p14="http://schemas.microsoft.com/office/powerpoint/2010/main" val="4095443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39DF-D30C-46C5-AECA-0254504E0F20}"/>
              </a:ext>
            </a:extLst>
          </p:cNvPr>
          <p:cNvSpPr>
            <a:spLocks noGrp="1"/>
          </p:cNvSpPr>
          <p:nvPr>
            <p:ph type="title"/>
          </p:nvPr>
        </p:nvSpPr>
        <p:spPr>
          <a:xfrm>
            <a:off x="838200" y="2468235"/>
            <a:ext cx="10515600" cy="1325563"/>
          </a:xfrm>
        </p:spPr>
        <p:txBody>
          <a:bodyPr>
            <a:normAutofit fontScale="90000"/>
          </a:bodyPr>
          <a:lstStyle/>
          <a:p>
            <a:pPr algn="ctr"/>
            <a:r>
              <a:rPr lang="en-US" sz="6600" b="1" dirty="0"/>
              <a:t>Analysis of Anonymity for Our Large Benchmark Graph</a:t>
            </a:r>
          </a:p>
        </p:txBody>
      </p:sp>
      <p:sp>
        <p:nvSpPr>
          <p:cNvPr id="4" name="Slide Number Placeholder 3">
            <a:extLst>
              <a:ext uri="{FF2B5EF4-FFF2-40B4-BE49-F238E27FC236}">
                <a16:creationId xmlns:a16="http://schemas.microsoft.com/office/drawing/2014/main" id="{924B74A3-5ADA-4F9E-91BF-BECFDE30D645}"/>
              </a:ext>
            </a:extLst>
          </p:cNvPr>
          <p:cNvSpPr>
            <a:spLocks noGrp="1"/>
          </p:cNvSpPr>
          <p:nvPr>
            <p:ph type="sldNum" sz="quarter" idx="12"/>
          </p:nvPr>
        </p:nvSpPr>
        <p:spPr/>
        <p:txBody>
          <a:bodyPr/>
          <a:lstStyle/>
          <a:p>
            <a:fld id="{BEF3EC61-4797-4E3E-BB0D-11AFECED479C}" type="slidenum">
              <a:rPr lang="en-US" smtClean="0"/>
              <a:t>65</a:t>
            </a:fld>
            <a:endParaRPr lang="en-US"/>
          </a:p>
        </p:txBody>
      </p:sp>
    </p:spTree>
    <p:extLst>
      <p:ext uri="{BB962C8B-B14F-4D97-AF65-F5344CB8AC3E}">
        <p14:creationId xmlns:p14="http://schemas.microsoft.com/office/powerpoint/2010/main" val="3200320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Google Plus Networks</a:t>
            </a:r>
          </a:p>
        </p:txBody>
      </p:sp>
      <p:sp>
        <p:nvSpPr>
          <p:cNvPr id="4" name="Slide Number Placeholder 3"/>
          <p:cNvSpPr>
            <a:spLocks noGrp="1"/>
          </p:cNvSpPr>
          <p:nvPr>
            <p:ph type="sldNum" sz="quarter" idx="12"/>
          </p:nvPr>
        </p:nvSpPr>
        <p:spPr/>
        <p:txBody>
          <a:bodyPr/>
          <a:lstStyle/>
          <a:p>
            <a:fld id="{BEF3EC61-4797-4E3E-BB0D-11AFECED479C}" type="slidenum">
              <a:rPr lang="en-US" smtClean="0"/>
              <a:t>66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55601678"/>
              </p:ext>
            </p:extLst>
          </p:nvPr>
        </p:nvGraphicFramePr>
        <p:xfrm>
          <a:off x="919779" y="2044457"/>
          <a:ext cx="10719995" cy="3537841"/>
        </p:xfrm>
        <a:graphic>
          <a:graphicData uri="http://schemas.openxmlformats.org/drawingml/2006/table">
            <a:tbl>
              <a:tblPr firstRow="1" firstCol="1" bandRow="1">
                <a:tableStyleId>{5C22544A-7EE6-4342-B048-85BDC9FD1C3A}</a:tableStyleId>
              </a:tblPr>
              <a:tblGrid>
                <a:gridCol w="2450121">
                  <a:extLst>
                    <a:ext uri="{9D8B030D-6E8A-4147-A177-3AD203B41FA5}">
                      <a16:colId xmlns:a16="http://schemas.microsoft.com/office/drawing/2014/main" val="1993231786"/>
                    </a:ext>
                  </a:extLst>
                </a:gridCol>
                <a:gridCol w="1671633">
                  <a:extLst>
                    <a:ext uri="{9D8B030D-6E8A-4147-A177-3AD203B41FA5}">
                      <a16:colId xmlns:a16="http://schemas.microsoft.com/office/drawing/2014/main" val="2772618848"/>
                    </a:ext>
                  </a:extLst>
                </a:gridCol>
                <a:gridCol w="1918482">
                  <a:extLst>
                    <a:ext uri="{9D8B030D-6E8A-4147-A177-3AD203B41FA5}">
                      <a16:colId xmlns:a16="http://schemas.microsoft.com/office/drawing/2014/main" val="20773227"/>
                    </a:ext>
                  </a:extLst>
                </a:gridCol>
                <a:gridCol w="2621750">
                  <a:extLst>
                    <a:ext uri="{9D8B030D-6E8A-4147-A177-3AD203B41FA5}">
                      <a16:colId xmlns:a16="http://schemas.microsoft.com/office/drawing/2014/main" val="2827732990"/>
                    </a:ext>
                  </a:extLst>
                </a:gridCol>
                <a:gridCol w="2058009">
                  <a:extLst>
                    <a:ext uri="{9D8B030D-6E8A-4147-A177-3AD203B41FA5}">
                      <a16:colId xmlns:a16="http://schemas.microsoft.com/office/drawing/2014/main" val="556139413"/>
                    </a:ext>
                  </a:extLst>
                </a:gridCol>
              </a:tblGrid>
              <a:tr h="892381">
                <a:tc>
                  <a:txBody>
                    <a:bodyPr/>
                    <a:lstStyle/>
                    <a:p>
                      <a:pPr marL="0" marR="0" algn="ctr">
                        <a:lnSpc>
                          <a:spcPct val="150000"/>
                        </a:lnSpc>
                        <a:spcBef>
                          <a:spcPts val="0"/>
                        </a:spcBef>
                        <a:spcAft>
                          <a:spcPts val="0"/>
                        </a:spcAft>
                      </a:pPr>
                      <a:r>
                        <a:rPr lang="en-US" sz="2000" dirty="0">
                          <a:effectLst/>
                        </a:rPr>
                        <a:t>Dataset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a:effectLst/>
                        </a:rPr>
                        <a:t># nodes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a:effectLst/>
                        </a:rPr>
                        <a:t># edges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dirty="0">
                          <a:effectLst/>
                        </a:rPr>
                        <a:t>Avg. Node Degree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dirty="0">
                          <a:effectLst/>
                        </a:rPr>
                        <a:t>Graph Diameter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67938360"/>
                  </a:ext>
                </a:extLst>
              </a:tr>
              <a:tr h="661365">
                <a:tc>
                  <a:txBody>
                    <a:bodyPr/>
                    <a:lstStyle/>
                    <a:p>
                      <a:pPr marL="0" marR="0" algn="ctr">
                        <a:lnSpc>
                          <a:spcPct val="150000"/>
                        </a:lnSpc>
                        <a:spcBef>
                          <a:spcPts val="0"/>
                        </a:spcBef>
                        <a:spcAft>
                          <a:spcPts val="0"/>
                        </a:spcAft>
                      </a:pPr>
                      <a:r>
                        <a:rPr lang="en-US" sz="2000" dirty="0">
                          <a:effectLst/>
                        </a:rPr>
                        <a:t>DS-1</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a:effectLst/>
                        </a:rPr>
                        <a:t>54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a:effectLst/>
                        </a:rPr>
                        <a:t>203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a:effectLst/>
                        </a:rPr>
                        <a:t>7.518518519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58693968"/>
                  </a:ext>
                </a:extLst>
              </a:tr>
              <a:tr h="661365">
                <a:tc>
                  <a:txBody>
                    <a:bodyPr/>
                    <a:lstStyle/>
                    <a:p>
                      <a:pPr marL="0" marR="0" algn="ctr">
                        <a:lnSpc>
                          <a:spcPct val="150000"/>
                        </a:lnSpc>
                        <a:spcBef>
                          <a:spcPts val="0"/>
                        </a:spcBef>
                        <a:spcAft>
                          <a:spcPts val="0"/>
                        </a:spcAft>
                      </a:pPr>
                      <a:r>
                        <a:rPr lang="en-US" sz="2000" dirty="0">
                          <a:effectLst/>
                        </a:rPr>
                        <a:t>DS-2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a:effectLst/>
                        </a:rPr>
                        <a:t>116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a:effectLst/>
                        </a:rPr>
                        <a:t>1024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dirty="0">
                          <a:effectLst/>
                        </a:rPr>
                        <a:t>17.65517241</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4877205"/>
                  </a:ext>
                </a:extLst>
              </a:tr>
              <a:tr h="661365">
                <a:tc>
                  <a:txBody>
                    <a:bodyPr/>
                    <a:lstStyle/>
                    <a:p>
                      <a:pPr marL="0" marR="0" algn="ctr">
                        <a:lnSpc>
                          <a:spcPct val="150000"/>
                        </a:lnSpc>
                        <a:spcBef>
                          <a:spcPts val="0"/>
                        </a:spcBef>
                        <a:spcAft>
                          <a:spcPts val="0"/>
                        </a:spcAft>
                      </a:pPr>
                      <a:r>
                        <a:rPr lang="en-US" sz="2000" dirty="0">
                          <a:effectLst/>
                        </a:rPr>
                        <a:t>DS-3</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dirty="0">
                          <a:effectLst/>
                        </a:rPr>
                        <a:t>1079</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a:effectLst/>
                        </a:rPr>
                        <a:t>46234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a:effectLst/>
                        </a:rPr>
                        <a:t>85.6978684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dirty="0">
                          <a:effectLst/>
                        </a:rPr>
                        <a:t>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3104161"/>
                  </a:ext>
                </a:extLst>
              </a:tr>
              <a:tr h="661365">
                <a:tc>
                  <a:txBody>
                    <a:bodyPr/>
                    <a:lstStyle/>
                    <a:p>
                      <a:pPr marL="0" marR="0" algn="ctr">
                        <a:lnSpc>
                          <a:spcPct val="150000"/>
                        </a:lnSpc>
                        <a:spcBef>
                          <a:spcPts val="0"/>
                        </a:spcBef>
                        <a:spcAft>
                          <a:spcPts val="0"/>
                        </a:spcAft>
                      </a:pPr>
                      <a:r>
                        <a:rPr lang="en-US" sz="2000" dirty="0">
                          <a:effectLst/>
                        </a:rPr>
                        <a:t>DS-4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a:effectLst/>
                        </a:rPr>
                        <a:t>342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dirty="0">
                          <a:effectLst/>
                        </a:rPr>
                        <a:t>3361</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a:effectLst/>
                        </a:rPr>
                        <a:t>19.65497076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50000"/>
                        </a:lnSpc>
                        <a:spcBef>
                          <a:spcPts val="0"/>
                        </a:spcBef>
                        <a:spcAft>
                          <a:spcPts val="0"/>
                        </a:spcAft>
                      </a:pPr>
                      <a:r>
                        <a:rPr lang="en-US" sz="2000" dirty="0">
                          <a:effectLst/>
                        </a:rPr>
                        <a:t>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4868422"/>
                  </a:ext>
                </a:extLst>
              </a:tr>
            </a:tbl>
          </a:graphicData>
        </a:graphic>
      </p:graphicFrame>
    </p:spTree>
    <p:extLst>
      <p:ext uri="{BB962C8B-B14F-4D97-AF65-F5344CB8AC3E}">
        <p14:creationId xmlns:p14="http://schemas.microsoft.com/office/powerpoint/2010/main" val="3436001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Locally unique Pseudo Identity: Fixed Proxima Distributions</a:t>
            </a:r>
          </a:p>
        </p:txBody>
      </p:sp>
      <p:sp>
        <p:nvSpPr>
          <p:cNvPr id="4" name="Slide Number Placeholder 3"/>
          <p:cNvSpPr>
            <a:spLocks noGrp="1"/>
          </p:cNvSpPr>
          <p:nvPr>
            <p:ph type="sldNum" sz="quarter" idx="12"/>
          </p:nvPr>
        </p:nvSpPr>
        <p:spPr/>
        <p:txBody>
          <a:bodyPr/>
          <a:lstStyle/>
          <a:p>
            <a:fld id="{BEF3EC61-4797-4E3E-BB0D-11AFECED479C}" type="slidenum">
              <a:rPr lang="en-US" smtClean="0"/>
              <a:t>67</a:t>
            </a:fld>
            <a:endParaRPr lang="en-US"/>
          </a:p>
        </p:txBody>
      </p:sp>
      <p:pic>
        <p:nvPicPr>
          <p:cNvPr id="3" name="Picture 2">
            <a:extLst>
              <a:ext uri="{FF2B5EF4-FFF2-40B4-BE49-F238E27FC236}">
                <a16:creationId xmlns:a16="http://schemas.microsoft.com/office/drawing/2014/main" id="{AA35AB90-BC1C-4740-8958-B3C41438BAD3}"/>
              </a:ext>
            </a:extLst>
          </p:cNvPr>
          <p:cNvPicPr>
            <a:picLocks noChangeAspect="1"/>
          </p:cNvPicPr>
          <p:nvPr/>
        </p:nvPicPr>
        <p:blipFill>
          <a:blip r:embed="rId3"/>
          <a:stretch>
            <a:fillRect/>
          </a:stretch>
        </p:blipFill>
        <p:spPr>
          <a:xfrm>
            <a:off x="1876799" y="2032199"/>
            <a:ext cx="7779338" cy="1613677"/>
          </a:xfrm>
          <a:prstGeom prst="rect">
            <a:avLst/>
          </a:prstGeom>
        </p:spPr>
      </p:pic>
      <p:pic>
        <p:nvPicPr>
          <p:cNvPr id="5" name="Picture 4">
            <a:extLst>
              <a:ext uri="{FF2B5EF4-FFF2-40B4-BE49-F238E27FC236}">
                <a16:creationId xmlns:a16="http://schemas.microsoft.com/office/drawing/2014/main" id="{8B7FA246-417E-4577-B54B-1304AC3AB315}"/>
              </a:ext>
            </a:extLst>
          </p:cNvPr>
          <p:cNvPicPr>
            <a:picLocks noChangeAspect="1"/>
          </p:cNvPicPr>
          <p:nvPr/>
        </p:nvPicPr>
        <p:blipFill>
          <a:blip r:embed="rId4"/>
          <a:stretch>
            <a:fillRect/>
          </a:stretch>
        </p:blipFill>
        <p:spPr>
          <a:xfrm>
            <a:off x="1882661" y="3595766"/>
            <a:ext cx="7729952" cy="2646772"/>
          </a:xfrm>
          <a:prstGeom prst="rect">
            <a:avLst/>
          </a:prstGeom>
        </p:spPr>
      </p:pic>
    </p:spTree>
    <p:extLst>
      <p:ext uri="{BB962C8B-B14F-4D97-AF65-F5344CB8AC3E}">
        <p14:creationId xmlns:p14="http://schemas.microsoft.com/office/powerpoint/2010/main" val="231455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808325" y="1712141"/>
            <a:ext cx="5618702" cy="3545943"/>
          </a:xfrm>
          <a:prstGeom prst="rect">
            <a:avLst/>
          </a:prstGeom>
          <a:noFill/>
        </p:spPr>
      </p:pic>
      <p:sp>
        <p:nvSpPr>
          <p:cNvPr id="2" name="Title 1"/>
          <p:cNvSpPr>
            <a:spLocks noGrp="1"/>
          </p:cNvSpPr>
          <p:nvPr>
            <p:ph type="title"/>
          </p:nvPr>
        </p:nvSpPr>
        <p:spPr/>
        <p:txBody>
          <a:bodyPr/>
          <a:lstStyle/>
          <a:p>
            <a:r>
              <a:rPr lang="en-US" b="1" dirty="0"/>
              <a:t>Anonymity with Locally unique Pseudo Identity</a:t>
            </a:r>
          </a:p>
        </p:txBody>
      </p:sp>
      <p:sp>
        <p:nvSpPr>
          <p:cNvPr id="4" name="Slide Number Placeholder 3"/>
          <p:cNvSpPr>
            <a:spLocks noGrp="1"/>
          </p:cNvSpPr>
          <p:nvPr>
            <p:ph type="sldNum" sz="quarter" idx="12"/>
          </p:nvPr>
        </p:nvSpPr>
        <p:spPr/>
        <p:txBody>
          <a:bodyPr/>
          <a:lstStyle/>
          <a:p>
            <a:fld id="{BEF3EC61-4797-4E3E-BB0D-11AFECED479C}" type="slidenum">
              <a:rPr lang="en-US" smtClean="0"/>
              <a:t>68</a:t>
            </a:fld>
            <a:endParaRPr lang="en-US"/>
          </a:p>
        </p:txBody>
      </p:sp>
      <p:sp>
        <p:nvSpPr>
          <p:cNvPr id="6" name="Rectangle 5">
            <a:extLst>
              <a:ext uri="{FF2B5EF4-FFF2-40B4-BE49-F238E27FC236}">
                <a16:creationId xmlns:a16="http://schemas.microsoft.com/office/drawing/2014/main" id="{CCC38C07-662F-4045-B061-602C7F9997E5}"/>
              </a:ext>
            </a:extLst>
          </p:cNvPr>
          <p:cNvSpPr/>
          <p:nvPr/>
        </p:nvSpPr>
        <p:spPr>
          <a:xfrm>
            <a:off x="80387" y="1712141"/>
            <a:ext cx="3645877" cy="1076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Requirement one has been met in case of Locally unique Pseudo Identity</a:t>
            </a:r>
          </a:p>
        </p:txBody>
      </p:sp>
      <p:sp>
        <p:nvSpPr>
          <p:cNvPr id="7" name="Rectangle 6">
            <a:extLst>
              <a:ext uri="{FF2B5EF4-FFF2-40B4-BE49-F238E27FC236}">
                <a16:creationId xmlns:a16="http://schemas.microsoft.com/office/drawing/2014/main" id="{311C623B-74E6-46AC-9057-3F6E057739CB}"/>
              </a:ext>
            </a:extLst>
          </p:cNvPr>
          <p:cNvSpPr/>
          <p:nvPr/>
        </p:nvSpPr>
        <p:spPr>
          <a:xfrm>
            <a:off x="1903325" y="5433020"/>
            <a:ext cx="9029280" cy="923330"/>
          </a:xfrm>
          <a:prstGeom prst="rect">
            <a:avLst/>
          </a:prstGeom>
        </p:spPr>
        <p:txBody>
          <a:bodyPr wrap="square">
            <a:spAutoFit/>
          </a:bodyPr>
          <a:lstStyle/>
          <a:p>
            <a:pPr marL="285750" indent="-285750">
              <a:buFont typeface="Arial" panose="020B0604020202020204" pitchFamily="34" charset="0"/>
              <a:buChar char="•"/>
            </a:pPr>
            <a:r>
              <a:rPr lang="en-US" dirty="0"/>
              <a:t>Anonymity of all networks is high when </a:t>
            </a:r>
            <a:r>
              <a:rPr lang="en-US" i="1" dirty="0"/>
              <a:t>x</a:t>
            </a:r>
            <a:r>
              <a:rPr lang="en-US" dirty="0"/>
              <a:t>≤3, and declining after that point</a:t>
            </a:r>
          </a:p>
          <a:p>
            <a:pPr marL="285750" indent="-285750">
              <a:buFont typeface="Arial" panose="020B0604020202020204" pitchFamily="34" charset="0"/>
              <a:buChar char="•"/>
            </a:pPr>
            <a:r>
              <a:rPr lang="en-US" dirty="0"/>
              <a:t>Anonymity of most networks follows a fairly similar pattern, but the DS-4 steadily declines </a:t>
            </a:r>
          </a:p>
          <a:p>
            <a:pPr marL="285750" indent="-285750">
              <a:buFont typeface="Arial" panose="020B0604020202020204" pitchFamily="34" charset="0"/>
              <a:buChar char="•"/>
            </a:pPr>
            <a:r>
              <a:rPr lang="en-US" dirty="0"/>
              <a:t>Limit message propagation to 4 hops as maximum.</a:t>
            </a:r>
          </a:p>
        </p:txBody>
      </p:sp>
    </p:spTree>
    <p:extLst>
      <p:ext uri="{BB962C8B-B14F-4D97-AF65-F5344CB8AC3E}">
        <p14:creationId xmlns:p14="http://schemas.microsoft.com/office/powerpoint/2010/main" val="372990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r>
              <a:rPr lang="en-US" b="1" dirty="0"/>
              <a:t>Null Identity: Integrated Proxima Distributions</a:t>
            </a:r>
          </a:p>
        </p:txBody>
      </p:sp>
      <p:sp>
        <p:nvSpPr>
          <p:cNvPr id="4" name="Slide Number Placeholder 3"/>
          <p:cNvSpPr>
            <a:spLocks noGrp="1"/>
          </p:cNvSpPr>
          <p:nvPr>
            <p:ph type="sldNum" sz="quarter" idx="12"/>
          </p:nvPr>
        </p:nvSpPr>
        <p:spPr/>
        <p:txBody>
          <a:bodyPr/>
          <a:lstStyle/>
          <a:p>
            <a:fld id="{BEF3EC61-4797-4E3E-BB0D-11AFECED479C}" type="slidenum">
              <a:rPr lang="en-US" smtClean="0"/>
              <a:t>69</a:t>
            </a:fld>
            <a:endParaRPr lang="en-US"/>
          </a:p>
        </p:txBody>
      </p:sp>
      <p:pic>
        <p:nvPicPr>
          <p:cNvPr id="3" name="Picture 2">
            <a:extLst>
              <a:ext uri="{FF2B5EF4-FFF2-40B4-BE49-F238E27FC236}">
                <a16:creationId xmlns:a16="http://schemas.microsoft.com/office/drawing/2014/main" id="{572B6FE7-6646-42F3-AD0A-9F500E521B7E}"/>
              </a:ext>
            </a:extLst>
          </p:cNvPr>
          <p:cNvPicPr>
            <a:picLocks noChangeAspect="1"/>
          </p:cNvPicPr>
          <p:nvPr/>
        </p:nvPicPr>
        <p:blipFill>
          <a:blip r:embed="rId3"/>
          <a:stretch>
            <a:fillRect/>
          </a:stretch>
        </p:blipFill>
        <p:spPr>
          <a:xfrm>
            <a:off x="1876525" y="1721217"/>
            <a:ext cx="8438950" cy="4604604"/>
          </a:xfrm>
          <a:prstGeom prst="rect">
            <a:avLst/>
          </a:prstGeom>
        </p:spPr>
      </p:pic>
    </p:spTree>
    <p:extLst>
      <p:ext uri="{BB962C8B-B14F-4D97-AF65-F5344CB8AC3E}">
        <p14:creationId xmlns:p14="http://schemas.microsoft.com/office/powerpoint/2010/main" val="133360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4073-C1A5-4852-B248-70C632A3C043}"/>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BFEDC1E4-D1B1-4F24-9FFB-882A23CE2E2E}"/>
              </a:ext>
            </a:extLst>
          </p:cNvPr>
          <p:cNvGraphicFramePr>
            <a:graphicFrameLocks noGrp="1"/>
          </p:cNvGraphicFramePr>
          <p:nvPr>
            <p:ph idx="1"/>
            <p:extLst>
              <p:ext uri="{D42A27DB-BD31-4B8C-83A1-F6EECF244321}">
                <p14:modId xmlns:p14="http://schemas.microsoft.com/office/powerpoint/2010/main" val="1687152375"/>
              </p:ext>
            </p:extLst>
          </p:nvPr>
        </p:nvGraphicFramePr>
        <p:xfrm>
          <a:off x="117389" y="481390"/>
          <a:ext cx="12074611" cy="6057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4C62BB6-3B97-4146-9309-F465FF65AEAE}"/>
              </a:ext>
            </a:extLst>
          </p:cNvPr>
          <p:cNvSpPr>
            <a:spLocks noGrp="1"/>
          </p:cNvSpPr>
          <p:nvPr>
            <p:ph type="sldNum" sz="quarter" idx="12"/>
          </p:nvPr>
        </p:nvSpPr>
        <p:spPr/>
        <p:txBody>
          <a:bodyPr/>
          <a:lstStyle/>
          <a:p>
            <a:fld id="{BEF3EC61-4797-4E3E-BB0D-11AFECED479C}" type="slidenum">
              <a:rPr lang="en-US" smtClean="0"/>
              <a:t>7</a:t>
            </a:fld>
            <a:endParaRPr lang="en-US"/>
          </a:p>
        </p:txBody>
      </p:sp>
    </p:spTree>
    <p:extLst>
      <p:ext uri="{BB962C8B-B14F-4D97-AF65-F5344CB8AC3E}">
        <p14:creationId xmlns:p14="http://schemas.microsoft.com/office/powerpoint/2010/main" val="40728805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099727" y="1760148"/>
            <a:ext cx="5496449" cy="3603412"/>
          </a:xfrm>
          <a:prstGeom prst="rect">
            <a:avLst/>
          </a:prstGeom>
          <a:noFill/>
        </p:spPr>
      </p:pic>
      <p:sp>
        <p:nvSpPr>
          <p:cNvPr id="2" name="Title 1"/>
          <p:cNvSpPr>
            <a:spLocks noGrp="1"/>
          </p:cNvSpPr>
          <p:nvPr>
            <p:ph type="title"/>
          </p:nvPr>
        </p:nvSpPr>
        <p:spPr/>
        <p:txBody>
          <a:bodyPr/>
          <a:lstStyle/>
          <a:p>
            <a:r>
              <a:rPr lang="en-US" b="1" dirty="0"/>
              <a:t>Anonymity with Null Identity</a:t>
            </a:r>
          </a:p>
        </p:txBody>
      </p:sp>
      <p:sp>
        <p:nvSpPr>
          <p:cNvPr id="4" name="Slide Number Placeholder 3"/>
          <p:cNvSpPr>
            <a:spLocks noGrp="1"/>
          </p:cNvSpPr>
          <p:nvPr>
            <p:ph type="sldNum" sz="quarter" idx="12"/>
          </p:nvPr>
        </p:nvSpPr>
        <p:spPr/>
        <p:txBody>
          <a:bodyPr/>
          <a:lstStyle/>
          <a:p>
            <a:fld id="{BEF3EC61-4797-4E3E-BB0D-11AFECED479C}" type="slidenum">
              <a:rPr lang="en-US" smtClean="0"/>
              <a:t>70</a:t>
            </a:fld>
            <a:endParaRPr lang="en-US"/>
          </a:p>
        </p:txBody>
      </p:sp>
      <p:sp>
        <p:nvSpPr>
          <p:cNvPr id="6" name="Rectangle 5">
            <a:extLst>
              <a:ext uri="{FF2B5EF4-FFF2-40B4-BE49-F238E27FC236}">
                <a16:creationId xmlns:a16="http://schemas.microsoft.com/office/drawing/2014/main" id="{E341D001-C122-401A-97DF-4EF49AE4B615}"/>
              </a:ext>
            </a:extLst>
          </p:cNvPr>
          <p:cNvSpPr/>
          <p:nvPr/>
        </p:nvSpPr>
        <p:spPr>
          <a:xfrm>
            <a:off x="239485" y="1760148"/>
            <a:ext cx="3645877" cy="1076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Requirement one has been met in case of Null Identity</a:t>
            </a:r>
          </a:p>
        </p:txBody>
      </p:sp>
      <p:sp>
        <p:nvSpPr>
          <p:cNvPr id="7" name="Rectangle 6">
            <a:extLst>
              <a:ext uri="{FF2B5EF4-FFF2-40B4-BE49-F238E27FC236}">
                <a16:creationId xmlns:a16="http://schemas.microsoft.com/office/drawing/2014/main" id="{5792E25F-B6ED-4073-BC0F-F12FDD60CF66}"/>
              </a:ext>
            </a:extLst>
          </p:cNvPr>
          <p:cNvSpPr/>
          <p:nvPr/>
        </p:nvSpPr>
        <p:spPr>
          <a:xfrm>
            <a:off x="1903325" y="5433020"/>
            <a:ext cx="9029280" cy="923330"/>
          </a:xfrm>
          <a:prstGeom prst="rect">
            <a:avLst/>
          </a:prstGeom>
        </p:spPr>
        <p:txBody>
          <a:bodyPr wrap="square">
            <a:spAutoFit/>
          </a:bodyPr>
          <a:lstStyle/>
          <a:p>
            <a:pPr marL="285750" indent="-285750">
              <a:buFont typeface="Arial" panose="020B0604020202020204" pitchFamily="34" charset="0"/>
              <a:buChar char="•"/>
            </a:pPr>
            <a:r>
              <a:rPr lang="en-US" dirty="0"/>
              <a:t>Anonymity is high for all networks at the distance </a:t>
            </a:r>
            <a:r>
              <a:rPr lang="en-US" i="1" dirty="0"/>
              <a:t>x</a:t>
            </a:r>
            <a:r>
              <a:rPr lang="en-US" dirty="0"/>
              <a:t>=0 </a:t>
            </a:r>
          </a:p>
          <a:p>
            <a:pPr marL="285750" indent="-285750">
              <a:buFont typeface="Arial" panose="020B0604020202020204" pitchFamily="34" charset="0"/>
              <a:buChar char="•"/>
            </a:pPr>
            <a:r>
              <a:rPr lang="en-US" dirty="0"/>
              <a:t>Anonymity of most networks follows a fairly similar pattern, but the DS-4 steadily declines </a:t>
            </a:r>
          </a:p>
          <a:p>
            <a:pPr marL="285750" indent="-285750">
              <a:buFont typeface="Arial" panose="020B0604020202020204" pitchFamily="34" charset="0"/>
              <a:buChar char="•"/>
            </a:pPr>
            <a:r>
              <a:rPr lang="en-US" dirty="0"/>
              <a:t>Limit message propagation to 4 hops as maximum.</a:t>
            </a:r>
          </a:p>
        </p:txBody>
      </p:sp>
    </p:spTree>
    <p:extLst>
      <p:ext uri="{BB962C8B-B14F-4D97-AF65-F5344CB8AC3E}">
        <p14:creationId xmlns:p14="http://schemas.microsoft.com/office/powerpoint/2010/main" val="31201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2D34-BC95-401D-948E-89C487D197FD}"/>
              </a:ext>
            </a:extLst>
          </p:cNvPr>
          <p:cNvSpPr>
            <a:spLocks noGrp="1"/>
          </p:cNvSpPr>
          <p:nvPr>
            <p:ph type="title"/>
          </p:nvPr>
        </p:nvSpPr>
        <p:spPr/>
        <p:txBody>
          <a:bodyPr/>
          <a:lstStyle/>
          <a:p>
            <a:r>
              <a:rPr lang="en-US" b="1" dirty="0"/>
              <a:t>Reachability</a:t>
            </a:r>
          </a:p>
        </p:txBody>
      </p:sp>
      <p:sp>
        <p:nvSpPr>
          <p:cNvPr id="3" name="Content Placeholder 2">
            <a:extLst>
              <a:ext uri="{FF2B5EF4-FFF2-40B4-BE49-F238E27FC236}">
                <a16:creationId xmlns:a16="http://schemas.microsoft.com/office/drawing/2014/main" id="{4209AA12-D798-4344-ABDA-4D9C91B009D7}"/>
              </a:ext>
            </a:extLst>
          </p:cNvPr>
          <p:cNvSpPr>
            <a:spLocks noGrp="1"/>
          </p:cNvSpPr>
          <p:nvPr>
            <p:ph idx="1"/>
          </p:nvPr>
        </p:nvSpPr>
        <p:spPr>
          <a:xfrm>
            <a:off x="838199" y="1825625"/>
            <a:ext cx="10908323" cy="1122729"/>
          </a:xfrm>
        </p:spPr>
        <p:txBody>
          <a:bodyPr/>
          <a:lstStyle/>
          <a:p>
            <a:pPr algn="justLow"/>
            <a:r>
              <a:rPr lang="en-US" b="1" dirty="0"/>
              <a:t>Property 2</a:t>
            </a:r>
            <a:r>
              <a:rPr lang="en-US" dirty="0"/>
              <a:t>: In SOR protocol, if all nodes decide to be hidden then reachability is guaranteed. </a:t>
            </a:r>
          </a:p>
        </p:txBody>
      </p:sp>
      <p:sp>
        <p:nvSpPr>
          <p:cNvPr id="4" name="Slide Number Placeholder 3">
            <a:extLst>
              <a:ext uri="{FF2B5EF4-FFF2-40B4-BE49-F238E27FC236}">
                <a16:creationId xmlns:a16="http://schemas.microsoft.com/office/drawing/2014/main" id="{0C480A42-ECD3-46EE-8069-2F485F742575}"/>
              </a:ext>
            </a:extLst>
          </p:cNvPr>
          <p:cNvSpPr>
            <a:spLocks noGrp="1"/>
          </p:cNvSpPr>
          <p:nvPr>
            <p:ph type="sldNum" sz="quarter" idx="12"/>
          </p:nvPr>
        </p:nvSpPr>
        <p:spPr/>
        <p:txBody>
          <a:bodyPr/>
          <a:lstStyle/>
          <a:p>
            <a:fld id="{BEF3EC61-4797-4E3E-BB0D-11AFECED479C}" type="slidenum">
              <a:rPr lang="en-US" smtClean="0"/>
              <a:t>71</a:t>
            </a:fld>
            <a:endParaRPr lang="en-US"/>
          </a:p>
        </p:txBody>
      </p:sp>
      <p:sp>
        <p:nvSpPr>
          <p:cNvPr id="7" name="Rectangle 6">
            <a:extLst>
              <a:ext uri="{FF2B5EF4-FFF2-40B4-BE49-F238E27FC236}">
                <a16:creationId xmlns:a16="http://schemas.microsoft.com/office/drawing/2014/main" id="{78AB6FAD-C5E5-4F71-B39E-516BCA2D1E6E}"/>
              </a:ext>
            </a:extLst>
          </p:cNvPr>
          <p:cNvSpPr/>
          <p:nvPr/>
        </p:nvSpPr>
        <p:spPr>
          <a:xfrm>
            <a:off x="8229600" y="365125"/>
            <a:ext cx="3645877" cy="1076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Requirement two has been met.</a:t>
            </a:r>
          </a:p>
        </p:txBody>
      </p:sp>
      <p:sp>
        <p:nvSpPr>
          <p:cNvPr id="8" name="Oval 7">
            <a:extLst>
              <a:ext uri="{FF2B5EF4-FFF2-40B4-BE49-F238E27FC236}">
                <a16:creationId xmlns:a16="http://schemas.microsoft.com/office/drawing/2014/main" id="{210A23BB-A911-44E0-8CAF-F04418F65B9C}"/>
              </a:ext>
            </a:extLst>
          </p:cNvPr>
          <p:cNvSpPr/>
          <p:nvPr/>
        </p:nvSpPr>
        <p:spPr>
          <a:xfrm>
            <a:off x="1467694" y="3223513"/>
            <a:ext cx="902145" cy="90919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t>
            </a:r>
          </a:p>
        </p:txBody>
      </p:sp>
      <p:sp>
        <p:nvSpPr>
          <p:cNvPr id="9" name="Oval 8">
            <a:extLst>
              <a:ext uri="{FF2B5EF4-FFF2-40B4-BE49-F238E27FC236}">
                <a16:creationId xmlns:a16="http://schemas.microsoft.com/office/drawing/2014/main" id="{EA3343C6-4675-4F1D-BF08-9BEE95B791CF}"/>
              </a:ext>
            </a:extLst>
          </p:cNvPr>
          <p:cNvSpPr/>
          <p:nvPr/>
        </p:nvSpPr>
        <p:spPr>
          <a:xfrm>
            <a:off x="2761315" y="3223188"/>
            <a:ext cx="902145" cy="909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a:t>
            </a:r>
            <a:r>
              <a:rPr lang="en-US" sz="2400" baseline="-25000" dirty="0"/>
              <a:t>0</a:t>
            </a:r>
          </a:p>
        </p:txBody>
      </p:sp>
      <p:sp>
        <p:nvSpPr>
          <p:cNvPr id="10" name="Oval 9">
            <a:extLst>
              <a:ext uri="{FF2B5EF4-FFF2-40B4-BE49-F238E27FC236}">
                <a16:creationId xmlns:a16="http://schemas.microsoft.com/office/drawing/2014/main" id="{477C77FA-6968-4E43-9E34-0C1659227465}"/>
              </a:ext>
            </a:extLst>
          </p:cNvPr>
          <p:cNvSpPr/>
          <p:nvPr/>
        </p:nvSpPr>
        <p:spPr>
          <a:xfrm>
            <a:off x="9836192" y="3223188"/>
            <a:ext cx="902145" cy="9091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z</a:t>
            </a:r>
          </a:p>
        </p:txBody>
      </p:sp>
      <p:cxnSp>
        <p:nvCxnSpPr>
          <p:cNvPr id="11" name="Straight Connector 10">
            <a:extLst>
              <a:ext uri="{FF2B5EF4-FFF2-40B4-BE49-F238E27FC236}">
                <a16:creationId xmlns:a16="http://schemas.microsoft.com/office/drawing/2014/main" id="{82B7AF82-764F-4776-A925-187D622AC887}"/>
              </a:ext>
            </a:extLst>
          </p:cNvPr>
          <p:cNvCxnSpPr>
            <a:cxnSpLocks/>
            <a:stCxn id="8" idx="6"/>
            <a:endCxn id="9" idx="2"/>
          </p:cNvCxnSpPr>
          <p:nvPr/>
        </p:nvCxnSpPr>
        <p:spPr>
          <a:xfrm flipV="1">
            <a:off x="2369839" y="3677784"/>
            <a:ext cx="391476" cy="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37A62B0-B644-477A-BF25-B5B374A77CA5}"/>
              </a:ext>
            </a:extLst>
          </p:cNvPr>
          <p:cNvSpPr/>
          <p:nvPr/>
        </p:nvSpPr>
        <p:spPr>
          <a:xfrm>
            <a:off x="4367908" y="3223186"/>
            <a:ext cx="902145" cy="909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a:t>
            </a:r>
            <a:r>
              <a:rPr lang="en-US" sz="2400" baseline="-25000" dirty="0"/>
              <a:t>1</a:t>
            </a:r>
          </a:p>
        </p:txBody>
      </p:sp>
      <p:sp>
        <p:nvSpPr>
          <p:cNvPr id="15" name="Oval 14">
            <a:extLst>
              <a:ext uri="{FF2B5EF4-FFF2-40B4-BE49-F238E27FC236}">
                <a16:creationId xmlns:a16="http://schemas.microsoft.com/office/drawing/2014/main" id="{DB9ACC0A-CBFD-4DF8-A3A2-E57939DA130A}"/>
              </a:ext>
            </a:extLst>
          </p:cNvPr>
          <p:cNvSpPr/>
          <p:nvPr/>
        </p:nvSpPr>
        <p:spPr>
          <a:xfrm>
            <a:off x="5972906" y="3223186"/>
            <a:ext cx="902145" cy="909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a:t>
            </a:r>
            <a:r>
              <a:rPr lang="en-US" sz="2400" baseline="-25000" dirty="0"/>
              <a:t>2</a:t>
            </a:r>
          </a:p>
        </p:txBody>
      </p:sp>
      <p:sp>
        <p:nvSpPr>
          <p:cNvPr id="16" name="Oval 15">
            <a:extLst>
              <a:ext uri="{FF2B5EF4-FFF2-40B4-BE49-F238E27FC236}">
                <a16:creationId xmlns:a16="http://schemas.microsoft.com/office/drawing/2014/main" id="{5DA9BC96-EA09-4E5F-BA66-7F1D12440D8F}"/>
              </a:ext>
            </a:extLst>
          </p:cNvPr>
          <p:cNvSpPr/>
          <p:nvPr/>
        </p:nvSpPr>
        <p:spPr>
          <a:xfrm>
            <a:off x="7904549" y="3223187"/>
            <a:ext cx="902145" cy="909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a:t>
            </a:r>
            <a:r>
              <a:rPr lang="en-US" sz="2400" baseline="-25000" dirty="0"/>
              <a:t>n-1</a:t>
            </a:r>
          </a:p>
        </p:txBody>
      </p:sp>
      <p:cxnSp>
        <p:nvCxnSpPr>
          <p:cNvPr id="19" name="Straight Connector 18">
            <a:extLst>
              <a:ext uri="{FF2B5EF4-FFF2-40B4-BE49-F238E27FC236}">
                <a16:creationId xmlns:a16="http://schemas.microsoft.com/office/drawing/2014/main" id="{747B21EC-6CCE-46A4-8379-9C48B92AE4AC}"/>
              </a:ext>
            </a:extLst>
          </p:cNvPr>
          <p:cNvCxnSpPr>
            <a:cxnSpLocks/>
            <a:stCxn id="9" idx="6"/>
            <a:endCxn id="14" idx="2"/>
          </p:cNvCxnSpPr>
          <p:nvPr/>
        </p:nvCxnSpPr>
        <p:spPr>
          <a:xfrm flipV="1">
            <a:off x="3663460" y="3677782"/>
            <a:ext cx="704448" cy="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F79289-C057-4F1A-8521-8721C5B9D0DF}"/>
              </a:ext>
            </a:extLst>
          </p:cNvPr>
          <p:cNvCxnSpPr>
            <a:cxnSpLocks/>
            <a:stCxn id="14" idx="6"/>
            <a:endCxn id="15" idx="2"/>
          </p:cNvCxnSpPr>
          <p:nvPr/>
        </p:nvCxnSpPr>
        <p:spPr>
          <a:xfrm>
            <a:off x="5270053" y="3677782"/>
            <a:ext cx="70285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704EE2-6F92-413A-947A-65543C7F14E0}"/>
              </a:ext>
            </a:extLst>
          </p:cNvPr>
          <p:cNvCxnSpPr>
            <a:cxnSpLocks/>
            <a:stCxn id="15" idx="6"/>
            <a:endCxn id="16" idx="2"/>
          </p:cNvCxnSpPr>
          <p:nvPr/>
        </p:nvCxnSpPr>
        <p:spPr>
          <a:xfrm>
            <a:off x="6875051" y="3677782"/>
            <a:ext cx="1029498"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3953895-A57A-457B-B104-EF32C5496C4F}"/>
              </a:ext>
            </a:extLst>
          </p:cNvPr>
          <p:cNvCxnSpPr>
            <a:cxnSpLocks/>
            <a:stCxn id="16" idx="6"/>
            <a:endCxn id="10" idx="2"/>
          </p:cNvCxnSpPr>
          <p:nvPr/>
        </p:nvCxnSpPr>
        <p:spPr>
          <a:xfrm>
            <a:off x="8806694" y="3677783"/>
            <a:ext cx="1029498"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Picture 2" descr="https://cp.tispy.net/TiSPY/images_f/sms_f.png">
            <a:extLst>
              <a:ext uri="{FF2B5EF4-FFF2-40B4-BE49-F238E27FC236}">
                <a16:creationId xmlns:a16="http://schemas.microsoft.com/office/drawing/2014/main" id="{FC6C2487-5488-440E-955F-B4BB908F1F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2268" y="2692852"/>
            <a:ext cx="532038" cy="532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Table 32">
            <a:extLst>
              <a:ext uri="{FF2B5EF4-FFF2-40B4-BE49-F238E27FC236}">
                <a16:creationId xmlns:a16="http://schemas.microsoft.com/office/drawing/2014/main" id="{6ADDA486-45D6-4453-B407-4EF10B8FE772}"/>
              </a:ext>
            </a:extLst>
          </p:cNvPr>
          <p:cNvGraphicFramePr>
            <a:graphicFrameLocks noGrp="1"/>
          </p:cNvGraphicFramePr>
          <p:nvPr>
            <p:extLst>
              <p:ext uri="{D42A27DB-BD31-4B8C-83A1-F6EECF244321}">
                <p14:modId xmlns:p14="http://schemas.microsoft.com/office/powerpoint/2010/main" val="2746513821"/>
              </p:ext>
            </p:extLst>
          </p:nvPr>
        </p:nvGraphicFramePr>
        <p:xfrm>
          <a:off x="483578" y="4679948"/>
          <a:ext cx="11262944" cy="1676400"/>
        </p:xfrm>
        <a:graphic>
          <a:graphicData uri="http://schemas.openxmlformats.org/drawingml/2006/table">
            <a:tbl>
              <a:tblPr firstRow="1" bandRow="1">
                <a:tableStyleId>{5C22544A-7EE6-4342-B048-85BDC9FD1C3A}</a:tableStyleId>
              </a:tblPr>
              <a:tblGrid>
                <a:gridCol w="573137">
                  <a:extLst>
                    <a:ext uri="{9D8B030D-6E8A-4147-A177-3AD203B41FA5}">
                      <a16:colId xmlns:a16="http://schemas.microsoft.com/office/drawing/2014/main" val="20000"/>
                    </a:ext>
                  </a:extLst>
                </a:gridCol>
                <a:gridCol w="452201">
                  <a:extLst>
                    <a:ext uri="{9D8B030D-6E8A-4147-A177-3AD203B41FA5}">
                      <a16:colId xmlns:a16="http://schemas.microsoft.com/office/drawing/2014/main" val="20001"/>
                    </a:ext>
                  </a:extLst>
                </a:gridCol>
                <a:gridCol w="599429">
                  <a:extLst>
                    <a:ext uri="{9D8B030D-6E8A-4147-A177-3AD203B41FA5}">
                      <a16:colId xmlns:a16="http://schemas.microsoft.com/office/drawing/2014/main" val="20002"/>
                    </a:ext>
                  </a:extLst>
                </a:gridCol>
                <a:gridCol w="956982">
                  <a:extLst>
                    <a:ext uri="{9D8B030D-6E8A-4147-A177-3AD203B41FA5}">
                      <a16:colId xmlns:a16="http://schemas.microsoft.com/office/drawing/2014/main" val="20003"/>
                    </a:ext>
                  </a:extLst>
                </a:gridCol>
                <a:gridCol w="736140">
                  <a:extLst>
                    <a:ext uri="{9D8B030D-6E8A-4147-A177-3AD203B41FA5}">
                      <a16:colId xmlns:a16="http://schemas.microsoft.com/office/drawing/2014/main" val="20004"/>
                    </a:ext>
                  </a:extLst>
                </a:gridCol>
                <a:gridCol w="1729930">
                  <a:extLst>
                    <a:ext uri="{9D8B030D-6E8A-4147-A177-3AD203B41FA5}">
                      <a16:colId xmlns:a16="http://schemas.microsoft.com/office/drawing/2014/main" val="20005"/>
                    </a:ext>
                  </a:extLst>
                </a:gridCol>
                <a:gridCol w="899142">
                  <a:extLst>
                    <a:ext uri="{9D8B030D-6E8A-4147-A177-3AD203B41FA5}">
                      <a16:colId xmlns:a16="http://schemas.microsoft.com/office/drawing/2014/main" val="20006"/>
                    </a:ext>
                  </a:extLst>
                </a:gridCol>
                <a:gridCol w="830787">
                  <a:extLst>
                    <a:ext uri="{9D8B030D-6E8A-4147-A177-3AD203B41FA5}">
                      <a16:colId xmlns:a16="http://schemas.microsoft.com/office/drawing/2014/main" val="20007"/>
                    </a:ext>
                  </a:extLst>
                </a:gridCol>
                <a:gridCol w="583654">
                  <a:extLst>
                    <a:ext uri="{9D8B030D-6E8A-4147-A177-3AD203B41FA5}">
                      <a16:colId xmlns:a16="http://schemas.microsoft.com/office/drawing/2014/main" val="20008"/>
                    </a:ext>
                  </a:extLst>
                </a:gridCol>
                <a:gridCol w="778206">
                  <a:extLst>
                    <a:ext uri="{9D8B030D-6E8A-4147-A177-3AD203B41FA5}">
                      <a16:colId xmlns:a16="http://schemas.microsoft.com/office/drawing/2014/main" val="20009"/>
                    </a:ext>
                  </a:extLst>
                </a:gridCol>
                <a:gridCol w="815013">
                  <a:extLst>
                    <a:ext uri="{9D8B030D-6E8A-4147-A177-3AD203B41FA5}">
                      <a16:colId xmlns:a16="http://schemas.microsoft.com/office/drawing/2014/main" val="20010"/>
                    </a:ext>
                  </a:extLst>
                </a:gridCol>
                <a:gridCol w="951724">
                  <a:extLst>
                    <a:ext uri="{9D8B030D-6E8A-4147-A177-3AD203B41FA5}">
                      <a16:colId xmlns:a16="http://schemas.microsoft.com/office/drawing/2014/main" val="20011"/>
                    </a:ext>
                  </a:extLst>
                </a:gridCol>
                <a:gridCol w="762431">
                  <a:extLst>
                    <a:ext uri="{9D8B030D-6E8A-4147-A177-3AD203B41FA5}">
                      <a16:colId xmlns:a16="http://schemas.microsoft.com/office/drawing/2014/main" val="20012"/>
                    </a:ext>
                  </a:extLst>
                </a:gridCol>
                <a:gridCol w="594168">
                  <a:extLst>
                    <a:ext uri="{9D8B030D-6E8A-4147-A177-3AD203B41FA5}">
                      <a16:colId xmlns:a16="http://schemas.microsoft.com/office/drawing/2014/main" val="20013"/>
                    </a:ext>
                  </a:extLst>
                </a:gridCol>
              </a:tblGrid>
              <a:tr h="294076">
                <a:tc>
                  <a:txBody>
                    <a:bodyPr/>
                    <a:lstStyle/>
                    <a:p>
                      <a:pPr algn="ctr"/>
                      <a:r>
                        <a:rPr lang="en-US" sz="1600" dirty="0"/>
                        <a:t>NID</a:t>
                      </a:r>
                    </a:p>
                  </a:txBody>
                  <a:tcPr/>
                </a:tc>
                <a:tc>
                  <a:txBody>
                    <a:bodyPr/>
                    <a:lstStyle/>
                    <a:p>
                      <a:pPr algn="ctr"/>
                      <a:r>
                        <a:rPr lang="en-US" sz="1600" dirty="0"/>
                        <a:t>SN</a:t>
                      </a:r>
                    </a:p>
                  </a:txBody>
                  <a:tcPr/>
                </a:tc>
                <a:tc>
                  <a:txBody>
                    <a:bodyPr/>
                    <a:lstStyle/>
                    <a:p>
                      <a:pPr algn="ctr"/>
                      <a:r>
                        <a:rPr lang="en-US" sz="1600" dirty="0"/>
                        <a:t>PP</a:t>
                      </a:r>
                    </a:p>
                  </a:txBody>
                  <a:tcPr/>
                </a:tc>
                <a:tc>
                  <a:txBody>
                    <a:bodyPr/>
                    <a:lstStyle/>
                    <a:p>
                      <a:pPr algn="ctr"/>
                      <a:r>
                        <a:rPr lang="en-US" sz="1600" dirty="0" err="1"/>
                        <a:t>RDe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K</a:t>
                      </a:r>
                      <a:r>
                        <a:rPr lang="en-US" sz="1600" baseline="30000" dirty="0" err="1"/>
                        <a:t>+</a:t>
                      </a:r>
                      <a:r>
                        <a:rPr lang="en-US" sz="1600" baseline="-25000" dirty="0" err="1"/>
                        <a:t>SeC</a:t>
                      </a:r>
                      <a:endParaRPr lang="en-US" sz="1600" baseline="-25000" dirty="0"/>
                    </a:p>
                  </a:txBody>
                  <a:tcPr/>
                </a:tc>
                <a:tc>
                  <a:txBody>
                    <a:bodyPr/>
                    <a:lstStyle/>
                    <a:p>
                      <a:pPr algn="ctr"/>
                      <a:r>
                        <a:rPr lang="en-US" sz="1600" dirty="0"/>
                        <a:t>Received-From</a:t>
                      </a:r>
                    </a:p>
                  </a:txBody>
                  <a:tcPr/>
                </a:tc>
                <a:tc>
                  <a:txBody>
                    <a:bodyPr/>
                    <a:lstStyle/>
                    <a:p>
                      <a:pPr algn="ctr"/>
                      <a:r>
                        <a:rPr lang="en-US" sz="1600" dirty="0"/>
                        <a:t>Sent-To</a:t>
                      </a:r>
                    </a:p>
                  </a:txBody>
                  <a:tcPr/>
                </a:tc>
                <a:tc>
                  <a:txBody>
                    <a:bodyPr/>
                    <a:lstStyle/>
                    <a:p>
                      <a:pPr algn="ctr"/>
                      <a:r>
                        <a:rPr lang="en-US" sz="1600" dirty="0"/>
                        <a:t>Name</a:t>
                      </a:r>
                    </a:p>
                  </a:txBody>
                  <a:tcPr/>
                </a:tc>
                <a:tc>
                  <a:txBody>
                    <a:bodyPr/>
                    <a:lstStyle/>
                    <a:p>
                      <a:pPr algn="ctr"/>
                      <a:r>
                        <a:rPr lang="en-US" sz="1600" dirty="0"/>
                        <a:t>SP</a:t>
                      </a:r>
                    </a:p>
                  </a:txBody>
                  <a:tcPr/>
                </a:tc>
                <a:tc>
                  <a:txBody>
                    <a:bodyPr/>
                    <a:lstStyle/>
                    <a:p>
                      <a:pPr algn="ctr"/>
                      <a:r>
                        <a:rPr lang="en-US" sz="1600" dirty="0"/>
                        <a:t>[QP</a:t>
                      </a:r>
                      <a:r>
                        <a:rPr lang="en-US" sz="1600" baseline="0" dirty="0"/>
                        <a:t>s</a:t>
                      </a:r>
                      <a:r>
                        <a:rPr lang="en-US" sz="1600" dirty="0"/>
                        <a:t>]</a:t>
                      </a:r>
                    </a:p>
                  </a:txBody>
                  <a:tcPr/>
                </a:tc>
                <a:tc>
                  <a:txBody>
                    <a:bodyPr/>
                    <a:lstStyle/>
                    <a:p>
                      <a:pPr algn="ctr"/>
                      <a:r>
                        <a:rPr lang="en-US" sz="1600" dirty="0"/>
                        <a:t>HID</a:t>
                      </a:r>
                    </a:p>
                  </a:txBody>
                  <a:tcPr/>
                </a:tc>
                <a:tc>
                  <a:txBody>
                    <a:bodyPr/>
                    <a:lstStyle/>
                    <a:p>
                      <a:pPr algn="ctr"/>
                      <a:r>
                        <a:rPr lang="en-US" sz="1600" dirty="0"/>
                        <a:t>RDe</a:t>
                      </a:r>
                      <a:r>
                        <a:rPr lang="en-US" sz="1600" baseline="-25000" dirty="0"/>
                        <a:t>2</a:t>
                      </a:r>
                    </a:p>
                  </a:txBody>
                  <a:tcPr/>
                </a:tc>
                <a:tc>
                  <a:txBody>
                    <a:bodyPr/>
                    <a:lstStyle/>
                    <a:p>
                      <a:pPr algn="ctr"/>
                      <a:r>
                        <a:rPr lang="en-US" sz="1600" dirty="0"/>
                        <a:t>TID</a:t>
                      </a:r>
                    </a:p>
                  </a:txBody>
                  <a:tcPr/>
                </a:tc>
                <a:tc>
                  <a:txBody>
                    <a:bodyPr/>
                    <a:lstStyle/>
                    <a:p>
                      <a:pPr algn="ctr"/>
                      <a:r>
                        <a:rPr lang="en-US" sz="1600" dirty="0"/>
                        <a:t>AID</a:t>
                      </a:r>
                    </a:p>
                  </a:txBody>
                  <a:tcPr/>
                </a:tc>
                <a:extLst>
                  <a:ext uri="{0D108BD9-81ED-4DB2-BD59-A6C34878D82A}">
                    <a16:rowId xmlns:a16="http://schemas.microsoft.com/office/drawing/2014/main" val="10000"/>
                  </a:ext>
                </a:extLst>
              </a:tr>
              <a:tr h="294076">
                <a:tc rowSpan="3">
                  <a:txBody>
                    <a:bodyPr/>
                    <a:lstStyle/>
                    <a:p>
                      <a:pPr algn="ctr"/>
                      <a:r>
                        <a:rPr lang="en-US" sz="1600" baseline="0" dirty="0"/>
                        <a:t>10</a:t>
                      </a:r>
                    </a:p>
                  </a:txBody>
                  <a:tcPr/>
                </a:tc>
                <a:tc rowSpan="3">
                  <a:txBody>
                    <a:bodyPr/>
                    <a:lstStyle/>
                    <a:p>
                      <a:pPr algn="ctr"/>
                      <a:r>
                        <a:rPr lang="en-US" sz="1600" baseline="0" dirty="0"/>
                        <a:t>1</a:t>
                      </a:r>
                    </a:p>
                  </a:txBody>
                  <a:tcPr/>
                </a:tc>
                <a:tc rowSpan="3">
                  <a:txBody>
                    <a:bodyPr/>
                    <a:lstStyle/>
                    <a:p>
                      <a:pPr algn="ctr"/>
                      <a:r>
                        <a:rPr lang="en-US" sz="1600" baseline="0" dirty="0"/>
                        <a:t>&lt;..&gt;</a:t>
                      </a:r>
                    </a:p>
                  </a:txBody>
                  <a:tcPr/>
                </a:tc>
                <a:tc rowSpan="3">
                  <a:txBody>
                    <a:bodyPr/>
                    <a:lstStyle/>
                    <a:p>
                      <a:pPr algn="ctr"/>
                      <a:r>
                        <a:rPr lang="en-US" sz="1600" baseline="0" dirty="0"/>
                        <a:t>10:00 am</a:t>
                      </a:r>
                    </a:p>
                  </a:txBody>
                  <a:tcPr/>
                </a:tc>
                <a:tc rowSpan="3">
                  <a:txBody>
                    <a:bodyPr/>
                    <a:lstStyle/>
                    <a:p>
                      <a:pPr algn="ctr"/>
                      <a:endParaRPr lang="en-US" sz="1600" baseline="0" dirty="0"/>
                    </a:p>
                  </a:txBody>
                  <a:tcPr/>
                </a:tc>
                <a:tc rowSpan="3">
                  <a:txBody>
                    <a:bodyPr/>
                    <a:lstStyle/>
                    <a:p>
                      <a:pPr algn="ctr"/>
                      <a:r>
                        <a:rPr lang="en-US" sz="1600" baseline="0" dirty="0"/>
                        <a:t>u</a:t>
                      </a:r>
                      <a:r>
                        <a:rPr lang="en-US" sz="1600" baseline="-25000" dirty="0"/>
                        <a:t>n-1</a:t>
                      </a:r>
                    </a:p>
                  </a:txBody>
                  <a:tcPr/>
                </a:tc>
                <a:tc>
                  <a:txBody>
                    <a:bodyPr/>
                    <a:lstStyle/>
                    <a:p>
                      <a:pPr algn="ctr"/>
                      <a:r>
                        <a:rPr lang="en-US" sz="1600" dirty="0"/>
                        <a:t>Me</a:t>
                      </a:r>
                      <a:endParaRPr lang="en-US" sz="1600" baseline="-2500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extLst>
                  <a:ext uri="{0D108BD9-81ED-4DB2-BD59-A6C34878D82A}">
                    <a16:rowId xmlns:a16="http://schemas.microsoft.com/office/drawing/2014/main" val="10001"/>
                  </a:ext>
                </a:extLst>
              </a:tr>
              <a:tr h="29407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1600" baseline="-2500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extLst>
                  <a:ext uri="{0D108BD9-81ED-4DB2-BD59-A6C34878D82A}">
                    <a16:rowId xmlns:a16="http://schemas.microsoft.com/office/drawing/2014/main" val="10002"/>
                  </a:ext>
                </a:extLst>
              </a:tr>
              <a:tr h="29407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1600" baseline="-2500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extLst>
                  <a:ext uri="{0D108BD9-81ED-4DB2-BD59-A6C34878D82A}">
                    <a16:rowId xmlns:a16="http://schemas.microsoft.com/office/drawing/2014/main" val="10003"/>
                  </a:ext>
                </a:extLst>
              </a:tr>
              <a:tr h="294076">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2500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tc>
                  <a:txBody>
                    <a:bodyPr/>
                    <a:lstStyle/>
                    <a:p>
                      <a:pPr algn="ctr"/>
                      <a:endParaRPr lang="en-US" sz="1600" baseline="0" dirty="0"/>
                    </a:p>
                  </a:txBody>
                  <a:tcPr/>
                </a:tc>
                <a:extLst>
                  <a:ext uri="{0D108BD9-81ED-4DB2-BD59-A6C34878D82A}">
                    <a16:rowId xmlns:a16="http://schemas.microsoft.com/office/drawing/2014/main" val="10004"/>
                  </a:ext>
                </a:extLst>
              </a:tr>
            </a:tbl>
          </a:graphicData>
        </a:graphic>
      </p:graphicFrame>
      <p:sp>
        <p:nvSpPr>
          <p:cNvPr id="34" name="Rectangle 33">
            <a:extLst>
              <a:ext uri="{FF2B5EF4-FFF2-40B4-BE49-F238E27FC236}">
                <a16:creationId xmlns:a16="http://schemas.microsoft.com/office/drawing/2014/main" id="{CD6077EC-36C7-4E18-AD91-26AA64509E1D}"/>
              </a:ext>
            </a:extLst>
          </p:cNvPr>
          <p:cNvSpPr/>
          <p:nvPr/>
        </p:nvSpPr>
        <p:spPr>
          <a:xfrm>
            <a:off x="397976" y="4310291"/>
            <a:ext cx="2363339" cy="369332"/>
          </a:xfrm>
          <a:prstGeom prst="rect">
            <a:avLst/>
          </a:prstGeom>
        </p:spPr>
        <p:txBody>
          <a:bodyPr wrap="none">
            <a:spAutoFit/>
          </a:bodyPr>
          <a:lstStyle/>
          <a:p>
            <a:r>
              <a:rPr lang="en-US" b="1" dirty="0"/>
              <a:t>Forwarding Table (</a:t>
            </a:r>
            <a:r>
              <a:rPr lang="en-US" b="1" dirty="0" err="1"/>
              <a:t>FoT</a:t>
            </a:r>
            <a:r>
              <a:rPr lang="en-US" b="1" dirty="0"/>
              <a:t>)</a:t>
            </a:r>
          </a:p>
        </p:txBody>
      </p:sp>
      <p:sp>
        <p:nvSpPr>
          <p:cNvPr id="35" name="Freeform: Shape 34">
            <a:extLst>
              <a:ext uri="{FF2B5EF4-FFF2-40B4-BE49-F238E27FC236}">
                <a16:creationId xmlns:a16="http://schemas.microsoft.com/office/drawing/2014/main" id="{22C522B1-67BC-4E03-AFB4-17E2235C002C}"/>
              </a:ext>
            </a:extLst>
          </p:cNvPr>
          <p:cNvSpPr/>
          <p:nvPr/>
        </p:nvSpPr>
        <p:spPr>
          <a:xfrm>
            <a:off x="1223682" y="2948354"/>
            <a:ext cx="6502829" cy="1606499"/>
          </a:xfrm>
          <a:custGeom>
            <a:avLst/>
            <a:gdLst>
              <a:gd name="connsiteX0" fmla="*/ 6447692 w 6502829"/>
              <a:gd name="connsiteY0" fmla="*/ 574431 h 1606499"/>
              <a:gd name="connsiteX1" fmla="*/ 6435969 w 6502829"/>
              <a:gd name="connsiteY1" fmla="*/ 527539 h 1606499"/>
              <a:gd name="connsiteX2" fmla="*/ 6430107 w 6502829"/>
              <a:gd name="connsiteY2" fmla="*/ 509954 h 1606499"/>
              <a:gd name="connsiteX3" fmla="*/ 6418384 w 6502829"/>
              <a:gd name="connsiteY3" fmla="*/ 492369 h 1606499"/>
              <a:gd name="connsiteX4" fmla="*/ 6394938 w 6502829"/>
              <a:gd name="connsiteY4" fmla="*/ 457200 h 1606499"/>
              <a:gd name="connsiteX5" fmla="*/ 6389076 w 6502829"/>
              <a:gd name="connsiteY5" fmla="*/ 439616 h 1606499"/>
              <a:gd name="connsiteX6" fmla="*/ 6377353 w 6502829"/>
              <a:gd name="connsiteY6" fmla="*/ 422031 h 1606499"/>
              <a:gd name="connsiteX7" fmla="*/ 6371492 w 6502829"/>
              <a:gd name="connsiteY7" fmla="*/ 404446 h 1606499"/>
              <a:gd name="connsiteX8" fmla="*/ 6318738 w 6502829"/>
              <a:gd name="connsiteY8" fmla="*/ 369277 h 1606499"/>
              <a:gd name="connsiteX9" fmla="*/ 6301153 w 6502829"/>
              <a:gd name="connsiteY9" fmla="*/ 328246 h 1606499"/>
              <a:gd name="connsiteX10" fmla="*/ 6260123 w 6502829"/>
              <a:gd name="connsiteY10" fmla="*/ 287216 h 1606499"/>
              <a:gd name="connsiteX11" fmla="*/ 6201507 w 6502829"/>
              <a:gd name="connsiteY11" fmla="*/ 205154 h 1606499"/>
              <a:gd name="connsiteX12" fmla="*/ 6178061 w 6502829"/>
              <a:gd name="connsiteY12" fmla="*/ 181708 h 1606499"/>
              <a:gd name="connsiteX13" fmla="*/ 6154615 w 6502829"/>
              <a:gd name="connsiteY13" fmla="*/ 175846 h 1606499"/>
              <a:gd name="connsiteX14" fmla="*/ 6119446 w 6502829"/>
              <a:gd name="connsiteY14" fmla="*/ 140677 h 1606499"/>
              <a:gd name="connsiteX15" fmla="*/ 6101861 w 6502829"/>
              <a:gd name="connsiteY15" fmla="*/ 123093 h 1606499"/>
              <a:gd name="connsiteX16" fmla="*/ 6084276 w 6502829"/>
              <a:gd name="connsiteY16" fmla="*/ 117231 h 1606499"/>
              <a:gd name="connsiteX17" fmla="*/ 6066692 w 6502829"/>
              <a:gd name="connsiteY17" fmla="*/ 105508 h 1606499"/>
              <a:gd name="connsiteX18" fmla="*/ 6031523 w 6502829"/>
              <a:gd name="connsiteY18" fmla="*/ 99646 h 1606499"/>
              <a:gd name="connsiteX19" fmla="*/ 6008076 w 6502829"/>
              <a:gd name="connsiteY19" fmla="*/ 87923 h 1606499"/>
              <a:gd name="connsiteX20" fmla="*/ 5797061 w 6502829"/>
              <a:gd name="connsiteY20" fmla="*/ 99646 h 1606499"/>
              <a:gd name="connsiteX21" fmla="*/ 5738446 w 6502829"/>
              <a:gd name="connsiteY21" fmla="*/ 117231 h 1606499"/>
              <a:gd name="connsiteX22" fmla="*/ 5703276 w 6502829"/>
              <a:gd name="connsiteY22" fmla="*/ 128954 h 1606499"/>
              <a:gd name="connsiteX23" fmla="*/ 5679830 w 6502829"/>
              <a:gd name="connsiteY23" fmla="*/ 140677 h 1606499"/>
              <a:gd name="connsiteX24" fmla="*/ 5627076 w 6502829"/>
              <a:gd name="connsiteY24" fmla="*/ 146539 h 1606499"/>
              <a:gd name="connsiteX25" fmla="*/ 5392615 w 6502829"/>
              <a:gd name="connsiteY25" fmla="*/ 152400 h 1606499"/>
              <a:gd name="connsiteX26" fmla="*/ 5304692 w 6502829"/>
              <a:gd name="connsiteY26" fmla="*/ 146539 h 1606499"/>
              <a:gd name="connsiteX27" fmla="*/ 5251938 w 6502829"/>
              <a:gd name="connsiteY27" fmla="*/ 128954 h 1606499"/>
              <a:gd name="connsiteX28" fmla="*/ 5216769 w 6502829"/>
              <a:gd name="connsiteY28" fmla="*/ 117231 h 1606499"/>
              <a:gd name="connsiteX29" fmla="*/ 5199184 w 6502829"/>
              <a:gd name="connsiteY29" fmla="*/ 111369 h 1606499"/>
              <a:gd name="connsiteX30" fmla="*/ 5169876 w 6502829"/>
              <a:gd name="connsiteY30" fmla="*/ 99646 h 1606499"/>
              <a:gd name="connsiteX31" fmla="*/ 5140569 w 6502829"/>
              <a:gd name="connsiteY31" fmla="*/ 93785 h 1606499"/>
              <a:gd name="connsiteX32" fmla="*/ 5117123 w 6502829"/>
              <a:gd name="connsiteY32" fmla="*/ 87923 h 1606499"/>
              <a:gd name="connsiteX33" fmla="*/ 5076092 w 6502829"/>
              <a:gd name="connsiteY33" fmla="*/ 76200 h 1606499"/>
              <a:gd name="connsiteX34" fmla="*/ 5058507 w 6502829"/>
              <a:gd name="connsiteY34" fmla="*/ 70339 h 1606499"/>
              <a:gd name="connsiteX35" fmla="*/ 5005753 w 6502829"/>
              <a:gd name="connsiteY35" fmla="*/ 58616 h 1606499"/>
              <a:gd name="connsiteX36" fmla="*/ 4941276 w 6502829"/>
              <a:gd name="connsiteY36" fmla="*/ 41031 h 1606499"/>
              <a:gd name="connsiteX37" fmla="*/ 4923692 w 6502829"/>
              <a:gd name="connsiteY37" fmla="*/ 35169 h 1606499"/>
              <a:gd name="connsiteX38" fmla="*/ 4882661 w 6502829"/>
              <a:gd name="connsiteY38" fmla="*/ 23446 h 1606499"/>
              <a:gd name="connsiteX39" fmla="*/ 4829907 w 6502829"/>
              <a:gd name="connsiteY39" fmla="*/ 5862 h 1606499"/>
              <a:gd name="connsiteX40" fmla="*/ 4741984 w 6502829"/>
              <a:gd name="connsiteY40" fmla="*/ 0 h 1606499"/>
              <a:gd name="connsiteX41" fmla="*/ 4525107 w 6502829"/>
              <a:gd name="connsiteY41" fmla="*/ 11723 h 1606499"/>
              <a:gd name="connsiteX42" fmla="*/ 4489938 w 6502829"/>
              <a:gd name="connsiteY42" fmla="*/ 23446 h 1606499"/>
              <a:gd name="connsiteX43" fmla="*/ 4443046 w 6502829"/>
              <a:gd name="connsiteY43" fmla="*/ 35169 h 1606499"/>
              <a:gd name="connsiteX44" fmla="*/ 4331676 w 6502829"/>
              <a:gd name="connsiteY44" fmla="*/ 46893 h 1606499"/>
              <a:gd name="connsiteX45" fmla="*/ 4161692 w 6502829"/>
              <a:gd name="connsiteY45" fmla="*/ 64477 h 1606499"/>
              <a:gd name="connsiteX46" fmla="*/ 3651738 w 6502829"/>
              <a:gd name="connsiteY46" fmla="*/ 52754 h 1606499"/>
              <a:gd name="connsiteX47" fmla="*/ 3563815 w 6502829"/>
              <a:gd name="connsiteY47" fmla="*/ 41031 h 1606499"/>
              <a:gd name="connsiteX48" fmla="*/ 3364523 w 6502829"/>
              <a:gd name="connsiteY48" fmla="*/ 17585 h 1606499"/>
              <a:gd name="connsiteX49" fmla="*/ 3200400 w 6502829"/>
              <a:gd name="connsiteY49" fmla="*/ 5862 h 1606499"/>
              <a:gd name="connsiteX50" fmla="*/ 2426676 w 6502829"/>
              <a:gd name="connsiteY50" fmla="*/ 11723 h 1606499"/>
              <a:gd name="connsiteX51" fmla="*/ 2198076 w 6502829"/>
              <a:gd name="connsiteY51" fmla="*/ 29308 h 1606499"/>
              <a:gd name="connsiteX52" fmla="*/ 1998784 w 6502829"/>
              <a:gd name="connsiteY52" fmla="*/ 41031 h 1606499"/>
              <a:gd name="connsiteX53" fmla="*/ 1459523 w 6502829"/>
              <a:gd name="connsiteY53" fmla="*/ 64477 h 1606499"/>
              <a:gd name="connsiteX54" fmla="*/ 1430215 w 6502829"/>
              <a:gd name="connsiteY54" fmla="*/ 76200 h 1606499"/>
              <a:gd name="connsiteX55" fmla="*/ 1101969 w 6502829"/>
              <a:gd name="connsiteY55" fmla="*/ 76200 h 1606499"/>
              <a:gd name="connsiteX56" fmla="*/ 715107 w 6502829"/>
              <a:gd name="connsiteY56" fmla="*/ 93785 h 1606499"/>
              <a:gd name="connsiteX57" fmla="*/ 644769 w 6502829"/>
              <a:gd name="connsiteY57" fmla="*/ 111369 h 1606499"/>
              <a:gd name="connsiteX58" fmla="*/ 609600 w 6502829"/>
              <a:gd name="connsiteY58" fmla="*/ 117231 h 1606499"/>
              <a:gd name="connsiteX59" fmla="*/ 574430 w 6502829"/>
              <a:gd name="connsiteY59" fmla="*/ 134816 h 1606499"/>
              <a:gd name="connsiteX60" fmla="*/ 527538 w 6502829"/>
              <a:gd name="connsiteY60" fmla="*/ 158262 h 1606499"/>
              <a:gd name="connsiteX61" fmla="*/ 509953 w 6502829"/>
              <a:gd name="connsiteY61" fmla="*/ 169985 h 1606499"/>
              <a:gd name="connsiteX62" fmla="*/ 468923 w 6502829"/>
              <a:gd name="connsiteY62" fmla="*/ 187569 h 1606499"/>
              <a:gd name="connsiteX63" fmla="*/ 433753 w 6502829"/>
              <a:gd name="connsiteY63" fmla="*/ 211016 h 1606499"/>
              <a:gd name="connsiteX64" fmla="*/ 404446 w 6502829"/>
              <a:gd name="connsiteY64" fmla="*/ 216877 h 1606499"/>
              <a:gd name="connsiteX65" fmla="*/ 369276 w 6502829"/>
              <a:gd name="connsiteY65" fmla="*/ 234462 h 1606499"/>
              <a:gd name="connsiteX66" fmla="*/ 322384 w 6502829"/>
              <a:gd name="connsiteY66" fmla="*/ 246185 h 1606499"/>
              <a:gd name="connsiteX67" fmla="*/ 252046 w 6502829"/>
              <a:gd name="connsiteY67" fmla="*/ 275493 h 1606499"/>
              <a:gd name="connsiteX68" fmla="*/ 199292 w 6502829"/>
              <a:gd name="connsiteY68" fmla="*/ 298939 h 1606499"/>
              <a:gd name="connsiteX69" fmla="*/ 164123 w 6502829"/>
              <a:gd name="connsiteY69" fmla="*/ 328246 h 1606499"/>
              <a:gd name="connsiteX70" fmla="*/ 146538 w 6502829"/>
              <a:gd name="connsiteY70" fmla="*/ 339969 h 1606499"/>
              <a:gd name="connsiteX71" fmla="*/ 117230 w 6502829"/>
              <a:gd name="connsiteY71" fmla="*/ 375139 h 1606499"/>
              <a:gd name="connsiteX72" fmla="*/ 99646 w 6502829"/>
              <a:gd name="connsiteY72" fmla="*/ 410308 h 1606499"/>
              <a:gd name="connsiteX73" fmla="*/ 82061 w 6502829"/>
              <a:gd name="connsiteY73" fmla="*/ 427893 h 1606499"/>
              <a:gd name="connsiteX74" fmla="*/ 70338 w 6502829"/>
              <a:gd name="connsiteY74" fmla="*/ 451339 h 1606499"/>
              <a:gd name="connsiteX75" fmla="*/ 41030 w 6502829"/>
              <a:gd name="connsiteY75" fmla="*/ 521677 h 1606499"/>
              <a:gd name="connsiteX76" fmla="*/ 29307 w 6502829"/>
              <a:gd name="connsiteY76" fmla="*/ 556846 h 1606499"/>
              <a:gd name="connsiteX77" fmla="*/ 11723 w 6502829"/>
              <a:gd name="connsiteY77" fmla="*/ 580293 h 1606499"/>
              <a:gd name="connsiteX78" fmla="*/ 0 w 6502829"/>
              <a:gd name="connsiteY78" fmla="*/ 609600 h 1606499"/>
              <a:gd name="connsiteX79" fmla="*/ 5861 w 6502829"/>
              <a:gd name="connsiteY79" fmla="*/ 750277 h 1606499"/>
              <a:gd name="connsiteX80" fmla="*/ 23446 w 6502829"/>
              <a:gd name="connsiteY80" fmla="*/ 767862 h 1606499"/>
              <a:gd name="connsiteX81" fmla="*/ 35169 w 6502829"/>
              <a:gd name="connsiteY81" fmla="*/ 797169 h 1606499"/>
              <a:gd name="connsiteX82" fmla="*/ 46892 w 6502829"/>
              <a:gd name="connsiteY82" fmla="*/ 814754 h 1606499"/>
              <a:gd name="connsiteX83" fmla="*/ 52753 w 6502829"/>
              <a:gd name="connsiteY83" fmla="*/ 838200 h 1606499"/>
              <a:gd name="connsiteX84" fmla="*/ 76200 w 6502829"/>
              <a:gd name="connsiteY84" fmla="*/ 873369 h 1606499"/>
              <a:gd name="connsiteX85" fmla="*/ 82061 w 6502829"/>
              <a:gd name="connsiteY85" fmla="*/ 896816 h 1606499"/>
              <a:gd name="connsiteX86" fmla="*/ 99646 w 6502829"/>
              <a:gd name="connsiteY86" fmla="*/ 920262 h 1606499"/>
              <a:gd name="connsiteX87" fmla="*/ 111369 w 6502829"/>
              <a:gd name="connsiteY87" fmla="*/ 943708 h 1606499"/>
              <a:gd name="connsiteX88" fmla="*/ 117230 w 6502829"/>
              <a:gd name="connsiteY88" fmla="*/ 967154 h 1606499"/>
              <a:gd name="connsiteX89" fmla="*/ 146538 w 6502829"/>
              <a:gd name="connsiteY89" fmla="*/ 1014046 h 1606499"/>
              <a:gd name="connsiteX90" fmla="*/ 158261 w 6502829"/>
              <a:gd name="connsiteY90" fmla="*/ 1037493 h 1606499"/>
              <a:gd name="connsiteX91" fmla="*/ 175846 w 6502829"/>
              <a:gd name="connsiteY91" fmla="*/ 1043354 h 1606499"/>
              <a:gd name="connsiteX92" fmla="*/ 205153 w 6502829"/>
              <a:gd name="connsiteY92" fmla="*/ 1101969 h 1606499"/>
              <a:gd name="connsiteX93" fmla="*/ 222738 w 6502829"/>
              <a:gd name="connsiteY93" fmla="*/ 1119554 h 1606499"/>
              <a:gd name="connsiteX94" fmla="*/ 240323 w 6502829"/>
              <a:gd name="connsiteY94" fmla="*/ 1143000 h 1606499"/>
              <a:gd name="connsiteX95" fmla="*/ 257907 w 6502829"/>
              <a:gd name="connsiteY95" fmla="*/ 1160585 h 1606499"/>
              <a:gd name="connsiteX96" fmla="*/ 269630 w 6502829"/>
              <a:gd name="connsiteY96" fmla="*/ 1184031 h 1606499"/>
              <a:gd name="connsiteX97" fmla="*/ 304800 w 6502829"/>
              <a:gd name="connsiteY97" fmla="*/ 1225062 h 1606499"/>
              <a:gd name="connsiteX98" fmla="*/ 316523 w 6502829"/>
              <a:gd name="connsiteY98" fmla="*/ 1260231 h 1606499"/>
              <a:gd name="connsiteX99" fmla="*/ 345830 w 6502829"/>
              <a:gd name="connsiteY99" fmla="*/ 1271954 h 1606499"/>
              <a:gd name="connsiteX100" fmla="*/ 363415 w 6502829"/>
              <a:gd name="connsiteY100" fmla="*/ 1277816 h 1606499"/>
              <a:gd name="connsiteX101" fmla="*/ 381000 w 6502829"/>
              <a:gd name="connsiteY101" fmla="*/ 1289539 h 1606499"/>
              <a:gd name="connsiteX102" fmla="*/ 398584 w 6502829"/>
              <a:gd name="connsiteY102" fmla="*/ 1295400 h 1606499"/>
              <a:gd name="connsiteX103" fmla="*/ 422030 w 6502829"/>
              <a:gd name="connsiteY103" fmla="*/ 1307123 h 1606499"/>
              <a:gd name="connsiteX104" fmla="*/ 480646 w 6502829"/>
              <a:gd name="connsiteY104" fmla="*/ 1312985 h 1606499"/>
              <a:gd name="connsiteX105" fmla="*/ 633046 w 6502829"/>
              <a:gd name="connsiteY105" fmla="*/ 1336431 h 1606499"/>
              <a:gd name="connsiteX106" fmla="*/ 650630 w 6502829"/>
              <a:gd name="connsiteY106" fmla="*/ 1330569 h 1606499"/>
              <a:gd name="connsiteX107" fmla="*/ 1395046 w 6502829"/>
              <a:gd name="connsiteY107" fmla="*/ 1324708 h 1606499"/>
              <a:gd name="connsiteX108" fmla="*/ 1547446 w 6502829"/>
              <a:gd name="connsiteY108" fmla="*/ 1336431 h 1606499"/>
              <a:gd name="connsiteX109" fmla="*/ 1611923 w 6502829"/>
              <a:gd name="connsiteY109" fmla="*/ 1348154 h 1606499"/>
              <a:gd name="connsiteX110" fmla="*/ 1776046 w 6502829"/>
              <a:gd name="connsiteY110" fmla="*/ 1365739 h 1606499"/>
              <a:gd name="connsiteX111" fmla="*/ 1922584 w 6502829"/>
              <a:gd name="connsiteY111" fmla="*/ 1383323 h 1606499"/>
              <a:gd name="connsiteX112" fmla="*/ 2209800 w 6502829"/>
              <a:gd name="connsiteY112" fmla="*/ 1395046 h 1606499"/>
              <a:gd name="connsiteX113" fmla="*/ 2332892 w 6502829"/>
              <a:gd name="connsiteY113" fmla="*/ 1418493 h 1606499"/>
              <a:gd name="connsiteX114" fmla="*/ 2362200 w 6502829"/>
              <a:gd name="connsiteY114" fmla="*/ 1430216 h 1606499"/>
              <a:gd name="connsiteX115" fmla="*/ 2420815 w 6502829"/>
              <a:gd name="connsiteY115" fmla="*/ 1436077 h 1606499"/>
              <a:gd name="connsiteX116" fmla="*/ 2497015 w 6502829"/>
              <a:gd name="connsiteY116" fmla="*/ 1453662 h 1606499"/>
              <a:gd name="connsiteX117" fmla="*/ 2538046 w 6502829"/>
              <a:gd name="connsiteY117" fmla="*/ 1465385 h 1606499"/>
              <a:gd name="connsiteX118" fmla="*/ 2573215 w 6502829"/>
              <a:gd name="connsiteY118" fmla="*/ 1471246 h 1606499"/>
              <a:gd name="connsiteX119" fmla="*/ 2614246 w 6502829"/>
              <a:gd name="connsiteY119" fmla="*/ 1482969 h 1606499"/>
              <a:gd name="connsiteX120" fmla="*/ 2637692 w 6502829"/>
              <a:gd name="connsiteY120" fmla="*/ 1494693 h 1606499"/>
              <a:gd name="connsiteX121" fmla="*/ 2696307 w 6502829"/>
              <a:gd name="connsiteY121" fmla="*/ 1500554 h 1606499"/>
              <a:gd name="connsiteX122" fmla="*/ 2749061 w 6502829"/>
              <a:gd name="connsiteY122" fmla="*/ 1512277 h 1606499"/>
              <a:gd name="connsiteX123" fmla="*/ 2778369 w 6502829"/>
              <a:gd name="connsiteY123" fmla="*/ 1524000 h 1606499"/>
              <a:gd name="connsiteX124" fmla="*/ 2825261 w 6502829"/>
              <a:gd name="connsiteY124" fmla="*/ 1535723 h 1606499"/>
              <a:gd name="connsiteX125" fmla="*/ 2842846 w 6502829"/>
              <a:gd name="connsiteY125" fmla="*/ 1541585 h 1606499"/>
              <a:gd name="connsiteX126" fmla="*/ 3804138 w 6502829"/>
              <a:gd name="connsiteY126" fmla="*/ 1565031 h 1606499"/>
              <a:gd name="connsiteX127" fmla="*/ 3827584 w 6502829"/>
              <a:gd name="connsiteY127" fmla="*/ 1576754 h 1606499"/>
              <a:gd name="connsiteX128" fmla="*/ 4038600 w 6502829"/>
              <a:gd name="connsiteY128" fmla="*/ 1594339 h 1606499"/>
              <a:gd name="connsiteX129" fmla="*/ 4103076 w 6502829"/>
              <a:gd name="connsiteY129" fmla="*/ 1606062 h 1606499"/>
              <a:gd name="connsiteX130" fmla="*/ 4402015 w 6502829"/>
              <a:gd name="connsiteY130" fmla="*/ 1600200 h 1606499"/>
              <a:gd name="connsiteX131" fmla="*/ 4495800 w 6502829"/>
              <a:gd name="connsiteY131" fmla="*/ 1588477 h 1606499"/>
              <a:gd name="connsiteX132" fmla="*/ 4601307 w 6502829"/>
              <a:gd name="connsiteY132" fmla="*/ 1576754 h 1606499"/>
              <a:gd name="connsiteX133" fmla="*/ 4665784 w 6502829"/>
              <a:gd name="connsiteY133" fmla="*/ 1565031 h 1606499"/>
              <a:gd name="connsiteX134" fmla="*/ 4741984 w 6502829"/>
              <a:gd name="connsiteY134" fmla="*/ 1553308 h 1606499"/>
              <a:gd name="connsiteX135" fmla="*/ 4812323 w 6502829"/>
              <a:gd name="connsiteY135" fmla="*/ 1535723 h 1606499"/>
              <a:gd name="connsiteX136" fmla="*/ 4882661 w 6502829"/>
              <a:gd name="connsiteY136" fmla="*/ 1518139 h 1606499"/>
              <a:gd name="connsiteX137" fmla="*/ 4900246 w 6502829"/>
              <a:gd name="connsiteY137" fmla="*/ 1506416 h 1606499"/>
              <a:gd name="connsiteX138" fmla="*/ 4917830 w 6502829"/>
              <a:gd name="connsiteY138" fmla="*/ 1500554 h 1606499"/>
              <a:gd name="connsiteX139" fmla="*/ 4935415 w 6502829"/>
              <a:gd name="connsiteY139" fmla="*/ 1488831 h 1606499"/>
              <a:gd name="connsiteX140" fmla="*/ 4953000 w 6502829"/>
              <a:gd name="connsiteY140" fmla="*/ 1482969 h 1606499"/>
              <a:gd name="connsiteX141" fmla="*/ 4994030 w 6502829"/>
              <a:gd name="connsiteY141" fmla="*/ 1471246 h 1606499"/>
              <a:gd name="connsiteX142" fmla="*/ 5052646 w 6502829"/>
              <a:gd name="connsiteY142" fmla="*/ 1453662 h 1606499"/>
              <a:gd name="connsiteX143" fmla="*/ 5076092 w 6502829"/>
              <a:gd name="connsiteY143" fmla="*/ 1441939 h 1606499"/>
              <a:gd name="connsiteX144" fmla="*/ 5140569 w 6502829"/>
              <a:gd name="connsiteY144" fmla="*/ 1424354 h 1606499"/>
              <a:gd name="connsiteX145" fmla="*/ 5246076 w 6502829"/>
              <a:gd name="connsiteY145" fmla="*/ 1406769 h 1606499"/>
              <a:gd name="connsiteX146" fmla="*/ 5339861 w 6502829"/>
              <a:gd name="connsiteY146" fmla="*/ 1389185 h 1606499"/>
              <a:gd name="connsiteX147" fmla="*/ 5398476 w 6502829"/>
              <a:gd name="connsiteY147" fmla="*/ 1377462 h 1606499"/>
              <a:gd name="connsiteX148" fmla="*/ 5527430 w 6502829"/>
              <a:gd name="connsiteY148" fmla="*/ 1359877 h 1606499"/>
              <a:gd name="connsiteX149" fmla="*/ 5691553 w 6502829"/>
              <a:gd name="connsiteY149" fmla="*/ 1324708 h 1606499"/>
              <a:gd name="connsiteX150" fmla="*/ 5791200 w 6502829"/>
              <a:gd name="connsiteY150" fmla="*/ 1307123 h 1606499"/>
              <a:gd name="connsiteX151" fmla="*/ 5896707 w 6502829"/>
              <a:gd name="connsiteY151" fmla="*/ 1271954 h 1606499"/>
              <a:gd name="connsiteX152" fmla="*/ 6008076 w 6502829"/>
              <a:gd name="connsiteY152" fmla="*/ 1242646 h 1606499"/>
              <a:gd name="connsiteX153" fmla="*/ 6031523 w 6502829"/>
              <a:gd name="connsiteY153" fmla="*/ 1230923 h 1606499"/>
              <a:gd name="connsiteX154" fmla="*/ 6078415 w 6502829"/>
              <a:gd name="connsiteY154" fmla="*/ 1219200 h 1606499"/>
              <a:gd name="connsiteX155" fmla="*/ 6096000 w 6502829"/>
              <a:gd name="connsiteY155" fmla="*/ 1213339 h 1606499"/>
              <a:gd name="connsiteX156" fmla="*/ 6113584 w 6502829"/>
              <a:gd name="connsiteY156" fmla="*/ 1201616 h 1606499"/>
              <a:gd name="connsiteX157" fmla="*/ 6131169 w 6502829"/>
              <a:gd name="connsiteY157" fmla="*/ 1184031 h 1606499"/>
              <a:gd name="connsiteX158" fmla="*/ 6160476 w 6502829"/>
              <a:gd name="connsiteY158" fmla="*/ 1166446 h 1606499"/>
              <a:gd name="connsiteX159" fmla="*/ 6183923 w 6502829"/>
              <a:gd name="connsiteY159" fmla="*/ 1137139 h 1606499"/>
              <a:gd name="connsiteX160" fmla="*/ 6224953 w 6502829"/>
              <a:gd name="connsiteY160" fmla="*/ 1101969 h 1606499"/>
              <a:gd name="connsiteX161" fmla="*/ 6254261 w 6502829"/>
              <a:gd name="connsiteY161" fmla="*/ 1055077 h 1606499"/>
              <a:gd name="connsiteX162" fmla="*/ 6283569 w 6502829"/>
              <a:gd name="connsiteY162" fmla="*/ 978877 h 1606499"/>
              <a:gd name="connsiteX163" fmla="*/ 6289430 w 6502829"/>
              <a:gd name="connsiteY163" fmla="*/ 949569 h 1606499"/>
              <a:gd name="connsiteX164" fmla="*/ 6312876 w 6502829"/>
              <a:gd name="connsiteY164" fmla="*/ 908539 h 1606499"/>
              <a:gd name="connsiteX165" fmla="*/ 6318738 w 6502829"/>
              <a:gd name="connsiteY165" fmla="*/ 867508 h 1606499"/>
              <a:gd name="connsiteX166" fmla="*/ 6330461 w 6502829"/>
              <a:gd name="connsiteY166" fmla="*/ 849923 h 1606499"/>
              <a:gd name="connsiteX167" fmla="*/ 6348046 w 6502829"/>
              <a:gd name="connsiteY167" fmla="*/ 814754 h 1606499"/>
              <a:gd name="connsiteX168" fmla="*/ 6353907 w 6502829"/>
              <a:gd name="connsiteY168" fmla="*/ 791308 h 1606499"/>
              <a:gd name="connsiteX169" fmla="*/ 6400800 w 6502829"/>
              <a:gd name="connsiteY169" fmla="*/ 756139 h 1606499"/>
              <a:gd name="connsiteX170" fmla="*/ 6494584 w 6502829"/>
              <a:gd name="connsiteY170" fmla="*/ 726831 h 1606499"/>
              <a:gd name="connsiteX171" fmla="*/ 6494584 w 6502829"/>
              <a:gd name="connsiteY171" fmla="*/ 650631 h 1606499"/>
              <a:gd name="connsiteX172" fmla="*/ 6482861 w 6502829"/>
              <a:gd name="connsiteY172" fmla="*/ 633046 h 1606499"/>
              <a:gd name="connsiteX173" fmla="*/ 6453553 w 6502829"/>
              <a:gd name="connsiteY173" fmla="*/ 574431 h 1606499"/>
              <a:gd name="connsiteX174" fmla="*/ 6447692 w 6502829"/>
              <a:gd name="connsiteY174" fmla="*/ 574431 h 160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502829" h="1606499">
                <a:moveTo>
                  <a:pt x="6447692" y="574431"/>
                </a:moveTo>
                <a:cubicBezTo>
                  <a:pt x="6444761" y="566616"/>
                  <a:pt x="6440208" y="543083"/>
                  <a:pt x="6435969" y="527539"/>
                </a:cubicBezTo>
                <a:cubicBezTo>
                  <a:pt x="6434343" y="521578"/>
                  <a:pt x="6432870" y="515480"/>
                  <a:pt x="6430107" y="509954"/>
                </a:cubicBezTo>
                <a:cubicBezTo>
                  <a:pt x="6426956" y="503653"/>
                  <a:pt x="6422292" y="498231"/>
                  <a:pt x="6418384" y="492369"/>
                </a:cubicBezTo>
                <a:cubicBezTo>
                  <a:pt x="6404449" y="450562"/>
                  <a:pt x="6424208" y="501103"/>
                  <a:pt x="6394938" y="457200"/>
                </a:cubicBezTo>
                <a:cubicBezTo>
                  <a:pt x="6391511" y="452059"/>
                  <a:pt x="6391839" y="445142"/>
                  <a:pt x="6389076" y="439616"/>
                </a:cubicBezTo>
                <a:cubicBezTo>
                  <a:pt x="6385925" y="433315"/>
                  <a:pt x="6381261" y="427893"/>
                  <a:pt x="6377353" y="422031"/>
                </a:cubicBezTo>
                <a:cubicBezTo>
                  <a:pt x="6375399" y="416169"/>
                  <a:pt x="6375447" y="409193"/>
                  <a:pt x="6371492" y="404446"/>
                </a:cubicBezTo>
                <a:cubicBezTo>
                  <a:pt x="6363354" y="394680"/>
                  <a:pt x="6327941" y="374799"/>
                  <a:pt x="6318738" y="369277"/>
                </a:cubicBezTo>
                <a:cubicBezTo>
                  <a:pt x="6312876" y="355600"/>
                  <a:pt x="6309802" y="340354"/>
                  <a:pt x="6301153" y="328246"/>
                </a:cubicBezTo>
                <a:cubicBezTo>
                  <a:pt x="6289911" y="312507"/>
                  <a:pt x="6260123" y="287216"/>
                  <a:pt x="6260123" y="287216"/>
                </a:cubicBezTo>
                <a:cubicBezTo>
                  <a:pt x="6241780" y="250529"/>
                  <a:pt x="6240773" y="244420"/>
                  <a:pt x="6201507" y="205154"/>
                </a:cubicBezTo>
                <a:cubicBezTo>
                  <a:pt x="6193692" y="197339"/>
                  <a:pt x="6187433" y="187566"/>
                  <a:pt x="6178061" y="181708"/>
                </a:cubicBezTo>
                <a:cubicBezTo>
                  <a:pt x="6171230" y="177438"/>
                  <a:pt x="6162430" y="177800"/>
                  <a:pt x="6154615" y="175846"/>
                </a:cubicBezTo>
                <a:lnTo>
                  <a:pt x="6119446" y="140677"/>
                </a:lnTo>
                <a:cubicBezTo>
                  <a:pt x="6113584" y="134816"/>
                  <a:pt x="6109725" y="125714"/>
                  <a:pt x="6101861" y="123093"/>
                </a:cubicBezTo>
                <a:cubicBezTo>
                  <a:pt x="6095999" y="121139"/>
                  <a:pt x="6089802" y="119994"/>
                  <a:pt x="6084276" y="117231"/>
                </a:cubicBezTo>
                <a:cubicBezTo>
                  <a:pt x="6077975" y="114081"/>
                  <a:pt x="6073375" y="107736"/>
                  <a:pt x="6066692" y="105508"/>
                </a:cubicBezTo>
                <a:cubicBezTo>
                  <a:pt x="6055417" y="101750"/>
                  <a:pt x="6043246" y="101600"/>
                  <a:pt x="6031523" y="99646"/>
                </a:cubicBezTo>
                <a:cubicBezTo>
                  <a:pt x="6023707" y="95738"/>
                  <a:pt x="6016810" y="88180"/>
                  <a:pt x="6008076" y="87923"/>
                </a:cubicBezTo>
                <a:cubicBezTo>
                  <a:pt x="5880429" y="84169"/>
                  <a:pt x="5877906" y="86173"/>
                  <a:pt x="5797061" y="99646"/>
                </a:cubicBezTo>
                <a:cubicBezTo>
                  <a:pt x="5763044" y="122323"/>
                  <a:pt x="5796131" y="103919"/>
                  <a:pt x="5738446" y="117231"/>
                </a:cubicBezTo>
                <a:cubicBezTo>
                  <a:pt x="5726405" y="120010"/>
                  <a:pt x="5714750" y="124365"/>
                  <a:pt x="5703276" y="128954"/>
                </a:cubicBezTo>
                <a:cubicBezTo>
                  <a:pt x="5695163" y="132199"/>
                  <a:pt x="5688344" y="138712"/>
                  <a:pt x="5679830" y="140677"/>
                </a:cubicBezTo>
                <a:cubicBezTo>
                  <a:pt x="5662590" y="144655"/>
                  <a:pt x="5644661" y="144585"/>
                  <a:pt x="5627076" y="146539"/>
                </a:cubicBezTo>
                <a:cubicBezTo>
                  <a:pt x="5535111" y="183326"/>
                  <a:pt x="5602686" y="160803"/>
                  <a:pt x="5392615" y="152400"/>
                </a:cubicBezTo>
                <a:cubicBezTo>
                  <a:pt x="5363266" y="151226"/>
                  <a:pt x="5334000" y="148493"/>
                  <a:pt x="5304692" y="146539"/>
                </a:cubicBezTo>
                <a:lnTo>
                  <a:pt x="5251938" y="128954"/>
                </a:lnTo>
                <a:lnTo>
                  <a:pt x="5216769" y="117231"/>
                </a:lnTo>
                <a:cubicBezTo>
                  <a:pt x="5210907" y="115277"/>
                  <a:pt x="5204921" y="113664"/>
                  <a:pt x="5199184" y="111369"/>
                </a:cubicBezTo>
                <a:cubicBezTo>
                  <a:pt x="5189415" y="107461"/>
                  <a:pt x="5179954" y="102669"/>
                  <a:pt x="5169876" y="99646"/>
                </a:cubicBezTo>
                <a:cubicBezTo>
                  <a:pt x="5160334" y="96783"/>
                  <a:pt x="5150294" y="95946"/>
                  <a:pt x="5140569" y="93785"/>
                </a:cubicBezTo>
                <a:cubicBezTo>
                  <a:pt x="5132705" y="92037"/>
                  <a:pt x="5124895" y="90043"/>
                  <a:pt x="5117123" y="87923"/>
                </a:cubicBezTo>
                <a:cubicBezTo>
                  <a:pt x="5103400" y="84180"/>
                  <a:pt x="5089716" y="80287"/>
                  <a:pt x="5076092" y="76200"/>
                </a:cubicBezTo>
                <a:cubicBezTo>
                  <a:pt x="5070174" y="74425"/>
                  <a:pt x="5064501" y="71837"/>
                  <a:pt x="5058507" y="70339"/>
                </a:cubicBezTo>
                <a:cubicBezTo>
                  <a:pt x="5041031" y="65970"/>
                  <a:pt x="5023338" y="62524"/>
                  <a:pt x="5005753" y="58616"/>
                </a:cubicBezTo>
                <a:cubicBezTo>
                  <a:pt x="4972238" y="36272"/>
                  <a:pt x="5001474" y="51977"/>
                  <a:pt x="4941276" y="41031"/>
                </a:cubicBezTo>
                <a:cubicBezTo>
                  <a:pt x="4935197" y="39926"/>
                  <a:pt x="4929610" y="36944"/>
                  <a:pt x="4923692" y="35169"/>
                </a:cubicBezTo>
                <a:cubicBezTo>
                  <a:pt x="4910068" y="31082"/>
                  <a:pt x="4896238" y="27689"/>
                  <a:pt x="4882661" y="23446"/>
                </a:cubicBezTo>
                <a:cubicBezTo>
                  <a:pt x="4864969" y="17917"/>
                  <a:pt x="4848402" y="7095"/>
                  <a:pt x="4829907" y="5862"/>
                </a:cubicBezTo>
                <a:lnTo>
                  <a:pt x="4741984" y="0"/>
                </a:lnTo>
                <a:cubicBezTo>
                  <a:pt x="4669692" y="3908"/>
                  <a:pt x="4597194" y="5017"/>
                  <a:pt x="4525107" y="11723"/>
                </a:cubicBezTo>
                <a:cubicBezTo>
                  <a:pt x="4512803" y="12868"/>
                  <a:pt x="4501820" y="20051"/>
                  <a:pt x="4489938" y="23446"/>
                </a:cubicBezTo>
                <a:cubicBezTo>
                  <a:pt x="4474446" y="27872"/>
                  <a:pt x="4458984" y="32808"/>
                  <a:pt x="4443046" y="35169"/>
                </a:cubicBezTo>
                <a:cubicBezTo>
                  <a:pt x="4406121" y="40640"/>
                  <a:pt x="4368654" y="41792"/>
                  <a:pt x="4331676" y="46893"/>
                </a:cubicBezTo>
                <a:cubicBezTo>
                  <a:pt x="4167445" y="69546"/>
                  <a:pt x="4421997" y="50778"/>
                  <a:pt x="4161692" y="64477"/>
                </a:cubicBezTo>
                <a:cubicBezTo>
                  <a:pt x="4133537" y="64086"/>
                  <a:pt x="3791677" y="66748"/>
                  <a:pt x="3651738" y="52754"/>
                </a:cubicBezTo>
                <a:cubicBezTo>
                  <a:pt x="3622318" y="49812"/>
                  <a:pt x="3593123" y="44939"/>
                  <a:pt x="3563815" y="41031"/>
                </a:cubicBezTo>
                <a:cubicBezTo>
                  <a:pt x="3450361" y="10088"/>
                  <a:pt x="3532863" y="27487"/>
                  <a:pt x="3364523" y="17585"/>
                </a:cubicBezTo>
                <a:cubicBezTo>
                  <a:pt x="3309771" y="14364"/>
                  <a:pt x="3255108" y="9770"/>
                  <a:pt x="3200400" y="5862"/>
                </a:cubicBezTo>
                <a:lnTo>
                  <a:pt x="2426676" y="11723"/>
                </a:lnTo>
                <a:cubicBezTo>
                  <a:pt x="2263019" y="13862"/>
                  <a:pt x="2348906" y="17706"/>
                  <a:pt x="2198076" y="29308"/>
                </a:cubicBezTo>
                <a:cubicBezTo>
                  <a:pt x="2131727" y="34412"/>
                  <a:pt x="2065240" y="37579"/>
                  <a:pt x="1998784" y="41031"/>
                </a:cubicBezTo>
                <a:lnTo>
                  <a:pt x="1459523" y="64477"/>
                </a:lnTo>
                <a:cubicBezTo>
                  <a:pt x="1449754" y="68385"/>
                  <a:pt x="1440382" y="73489"/>
                  <a:pt x="1430215" y="76200"/>
                </a:cubicBezTo>
                <a:cubicBezTo>
                  <a:pt x="1314946" y="106938"/>
                  <a:pt x="1249009" y="82593"/>
                  <a:pt x="1101969" y="76200"/>
                </a:cubicBezTo>
                <a:lnTo>
                  <a:pt x="715107" y="93785"/>
                </a:lnTo>
                <a:cubicBezTo>
                  <a:pt x="652136" y="97235"/>
                  <a:pt x="695680" y="97484"/>
                  <a:pt x="644769" y="111369"/>
                </a:cubicBezTo>
                <a:cubicBezTo>
                  <a:pt x="633303" y="114496"/>
                  <a:pt x="621323" y="115277"/>
                  <a:pt x="609600" y="117231"/>
                </a:cubicBezTo>
                <a:cubicBezTo>
                  <a:pt x="582297" y="144531"/>
                  <a:pt x="617642" y="113210"/>
                  <a:pt x="574430" y="134816"/>
                </a:cubicBezTo>
                <a:cubicBezTo>
                  <a:pt x="514648" y="164707"/>
                  <a:pt x="585110" y="143868"/>
                  <a:pt x="527538" y="158262"/>
                </a:cubicBezTo>
                <a:cubicBezTo>
                  <a:pt x="521676" y="162170"/>
                  <a:pt x="516254" y="166835"/>
                  <a:pt x="509953" y="169985"/>
                </a:cubicBezTo>
                <a:cubicBezTo>
                  <a:pt x="461448" y="194237"/>
                  <a:pt x="529902" y="150981"/>
                  <a:pt x="468923" y="187569"/>
                </a:cubicBezTo>
                <a:cubicBezTo>
                  <a:pt x="456841" y="194818"/>
                  <a:pt x="446580" y="205186"/>
                  <a:pt x="433753" y="211016"/>
                </a:cubicBezTo>
                <a:cubicBezTo>
                  <a:pt x="424684" y="215139"/>
                  <a:pt x="414111" y="214461"/>
                  <a:pt x="404446" y="216877"/>
                </a:cubicBezTo>
                <a:cubicBezTo>
                  <a:pt x="344827" y="231782"/>
                  <a:pt x="432307" y="211542"/>
                  <a:pt x="369276" y="234462"/>
                </a:cubicBezTo>
                <a:cubicBezTo>
                  <a:pt x="354134" y="239968"/>
                  <a:pt x="337591" y="240862"/>
                  <a:pt x="322384" y="246185"/>
                </a:cubicBezTo>
                <a:cubicBezTo>
                  <a:pt x="298410" y="254576"/>
                  <a:pt x="274764" y="264134"/>
                  <a:pt x="252046" y="275493"/>
                </a:cubicBezTo>
                <a:cubicBezTo>
                  <a:pt x="194450" y="304291"/>
                  <a:pt x="264878" y="285821"/>
                  <a:pt x="199292" y="298939"/>
                </a:cubicBezTo>
                <a:cubicBezTo>
                  <a:pt x="148991" y="324089"/>
                  <a:pt x="197264" y="295106"/>
                  <a:pt x="164123" y="328246"/>
                </a:cubicBezTo>
                <a:cubicBezTo>
                  <a:pt x="159141" y="333227"/>
                  <a:pt x="151950" y="335459"/>
                  <a:pt x="146538" y="339969"/>
                </a:cubicBezTo>
                <a:cubicBezTo>
                  <a:pt x="129613" y="354073"/>
                  <a:pt x="128757" y="357848"/>
                  <a:pt x="117230" y="375139"/>
                </a:cubicBezTo>
                <a:cubicBezTo>
                  <a:pt x="111356" y="392762"/>
                  <a:pt x="112271" y="395158"/>
                  <a:pt x="99646" y="410308"/>
                </a:cubicBezTo>
                <a:cubicBezTo>
                  <a:pt x="94339" y="416676"/>
                  <a:pt x="86879" y="421147"/>
                  <a:pt x="82061" y="427893"/>
                </a:cubicBezTo>
                <a:cubicBezTo>
                  <a:pt x="76982" y="435003"/>
                  <a:pt x="73840" y="443334"/>
                  <a:pt x="70338" y="451339"/>
                </a:cubicBezTo>
                <a:cubicBezTo>
                  <a:pt x="60157" y="474609"/>
                  <a:pt x="49062" y="497581"/>
                  <a:pt x="41030" y="521677"/>
                </a:cubicBezTo>
                <a:cubicBezTo>
                  <a:pt x="37122" y="533400"/>
                  <a:pt x="34833" y="545793"/>
                  <a:pt x="29307" y="556846"/>
                </a:cubicBezTo>
                <a:cubicBezTo>
                  <a:pt x="24938" y="565584"/>
                  <a:pt x="16467" y="571753"/>
                  <a:pt x="11723" y="580293"/>
                </a:cubicBezTo>
                <a:cubicBezTo>
                  <a:pt x="6613" y="589491"/>
                  <a:pt x="3908" y="599831"/>
                  <a:pt x="0" y="609600"/>
                </a:cubicBezTo>
                <a:cubicBezTo>
                  <a:pt x="1954" y="656492"/>
                  <a:pt x="-1017" y="703851"/>
                  <a:pt x="5861" y="750277"/>
                </a:cubicBezTo>
                <a:cubicBezTo>
                  <a:pt x="7076" y="758477"/>
                  <a:pt x="19052" y="760832"/>
                  <a:pt x="23446" y="767862"/>
                </a:cubicBezTo>
                <a:cubicBezTo>
                  <a:pt x="29022" y="776784"/>
                  <a:pt x="30464" y="787758"/>
                  <a:pt x="35169" y="797169"/>
                </a:cubicBezTo>
                <a:cubicBezTo>
                  <a:pt x="38320" y="803470"/>
                  <a:pt x="42984" y="808892"/>
                  <a:pt x="46892" y="814754"/>
                </a:cubicBezTo>
                <a:cubicBezTo>
                  <a:pt x="48846" y="822569"/>
                  <a:pt x="49150" y="830995"/>
                  <a:pt x="52753" y="838200"/>
                </a:cubicBezTo>
                <a:cubicBezTo>
                  <a:pt x="59054" y="850802"/>
                  <a:pt x="76200" y="873369"/>
                  <a:pt x="76200" y="873369"/>
                </a:cubicBezTo>
                <a:cubicBezTo>
                  <a:pt x="78154" y="881185"/>
                  <a:pt x="78458" y="889610"/>
                  <a:pt x="82061" y="896816"/>
                </a:cubicBezTo>
                <a:cubicBezTo>
                  <a:pt x="86430" y="905554"/>
                  <a:pt x="94468" y="911978"/>
                  <a:pt x="99646" y="920262"/>
                </a:cubicBezTo>
                <a:cubicBezTo>
                  <a:pt x="104277" y="927672"/>
                  <a:pt x="107461" y="935893"/>
                  <a:pt x="111369" y="943708"/>
                </a:cubicBezTo>
                <a:cubicBezTo>
                  <a:pt x="113323" y="951523"/>
                  <a:pt x="113958" y="959792"/>
                  <a:pt x="117230" y="967154"/>
                </a:cubicBezTo>
                <a:cubicBezTo>
                  <a:pt x="128287" y="992033"/>
                  <a:pt x="134773" y="993456"/>
                  <a:pt x="146538" y="1014046"/>
                </a:cubicBezTo>
                <a:cubicBezTo>
                  <a:pt x="150873" y="1021633"/>
                  <a:pt x="152082" y="1031314"/>
                  <a:pt x="158261" y="1037493"/>
                </a:cubicBezTo>
                <a:cubicBezTo>
                  <a:pt x="162630" y="1041862"/>
                  <a:pt x="169984" y="1041400"/>
                  <a:pt x="175846" y="1043354"/>
                </a:cubicBezTo>
                <a:cubicBezTo>
                  <a:pt x="247286" y="1132656"/>
                  <a:pt x="163576" y="1018816"/>
                  <a:pt x="205153" y="1101969"/>
                </a:cubicBezTo>
                <a:cubicBezTo>
                  <a:pt x="208860" y="1109383"/>
                  <a:pt x="217343" y="1113260"/>
                  <a:pt x="222738" y="1119554"/>
                </a:cubicBezTo>
                <a:cubicBezTo>
                  <a:pt x="229096" y="1126971"/>
                  <a:pt x="233965" y="1135583"/>
                  <a:pt x="240323" y="1143000"/>
                </a:cubicBezTo>
                <a:cubicBezTo>
                  <a:pt x="245718" y="1149294"/>
                  <a:pt x="253089" y="1153840"/>
                  <a:pt x="257907" y="1160585"/>
                </a:cubicBezTo>
                <a:cubicBezTo>
                  <a:pt x="262986" y="1167695"/>
                  <a:pt x="264999" y="1176621"/>
                  <a:pt x="269630" y="1184031"/>
                </a:cubicBezTo>
                <a:cubicBezTo>
                  <a:pt x="282162" y="1204082"/>
                  <a:pt x="288815" y="1209077"/>
                  <a:pt x="304800" y="1225062"/>
                </a:cubicBezTo>
                <a:cubicBezTo>
                  <a:pt x="308708" y="1236785"/>
                  <a:pt x="305050" y="1255642"/>
                  <a:pt x="316523" y="1260231"/>
                </a:cubicBezTo>
                <a:cubicBezTo>
                  <a:pt x="326292" y="1264139"/>
                  <a:pt x="335978" y="1268260"/>
                  <a:pt x="345830" y="1271954"/>
                </a:cubicBezTo>
                <a:cubicBezTo>
                  <a:pt x="351615" y="1274124"/>
                  <a:pt x="357889" y="1275053"/>
                  <a:pt x="363415" y="1277816"/>
                </a:cubicBezTo>
                <a:cubicBezTo>
                  <a:pt x="369716" y="1280967"/>
                  <a:pt x="374699" y="1286389"/>
                  <a:pt x="381000" y="1289539"/>
                </a:cubicBezTo>
                <a:cubicBezTo>
                  <a:pt x="386526" y="1292302"/>
                  <a:pt x="392905" y="1292966"/>
                  <a:pt x="398584" y="1295400"/>
                </a:cubicBezTo>
                <a:cubicBezTo>
                  <a:pt x="406615" y="1298842"/>
                  <a:pt x="413486" y="1305292"/>
                  <a:pt x="422030" y="1307123"/>
                </a:cubicBezTo>
                <a:cubicBezTo>
                  <a:pt x="441230" y="1311237"/>
                  <a:pt x="461197" y="1310284"/>
                  <a:pt x="480646" y="1312985"/>
                </a:cubicBezTo>
                <a:cubicBezTo>
                  <a:pt x="531555" y="1320056"/>
                  <a:pt x="582246" y="1328616"/>
                  <a:pt x="633046" y="1336431"/>
                </a:cubicBezTo>
                <a:cubicBezTo>
                  <a:pt x="638907" y="1334477"/>
                  <a:pt x="644456" y="1330810"/>
                  <a:pt x="650630" y="1330569"/>
                </a:cubicBezTo>
                <a:cubicBezTo>
                  <a:pt x="1077034" y="1313955"/>
                  <a:pt x="1019175" y="1317616"/>
                  <a:pt x="1395046" y="1324708"/>
                </a:cubicBezTo>
                <a:cubicBezTo>
                  <a:pt x="1445846" y="1328616"/>
                  <a:pt x="1496791" y="1330955"/>
                  <a:pt x="1547446" y="1336431"/>
                </a:cubicBezTo>
                <a:cubicBezTo>
                  <a:pt x="1569164" y="1338779"/>
                  <a:pt x="1590298" y="1345065"/>
                  <a:pt x="1611923" y="1348154"/>
                </a:cubicBezTo>
                <a:cubicBezTo>
                  <a:pt x="1674235" y="1357056"/>
                  <a:pt x="1716183" y="1360297"/>
                  <a:pt x="1776046" y="1365739"/>
                </a:cubicBezTo>
                <a:cubicBezTo>
                  <a:pt x="1851556" y="1384616"/>
                  <a:pt x="1814416" y="1378406"/>
                  <a:pt x="1922584" y="1383323"/>
                </a:cubicBezTo>
                <a:lnTo>
                  <a:pt x="2209800" y="1395046"/>
                </a:lnTo>
                <a:cubicBezTo>
                  <a:pt x="2244463" y="1400823"/>
                  <a:pt x="2297437" y="1408363"/>
                  <a:pt x="2332892" y="1418493"/>
                </a:cubicBezTo>
                <a:cubicBezTo>
                  <a:pt x="2343009" y="1421384"/>
                  <a:pt x="2351882" y="1428153"/>
                  <a:pt x="2362200" y="1430216"/>
                </a:cubicBezTo>
                <a:cubicBezTo>
                  <a:pt x="2381454" y="1434067"/>
                  <a:pt x="2401277" y="1434123"/>
                  <a:pt x="2420815" y="1436077"/>
                </a:cubicBezTo>
                <a:cubicBezTo>
                  <a:pt x="2440291" y="1440405"/>
                  <a:pt x="2474493" y="1447519"/>
                  <a:pt x="2497015" y="1453662"/>
                </a:cubicBezTo>
                <a:cubicBezTo>
                  <a:pt x="2510738" y="1457405"/>
                  <a:pt x="2524186" y="1462187"/>
                  <a:pt x="2538046" y="1465385"/>
                </a:cubicBezTo>
                <a:cubicBezTo>
                  <a:pt x="2549626" y="1468057"/>
                  <a:pt x="2561635" y="1468574"/>
                  <a:pt x="2573215" y="1471246"/>
                </a:cubicBezTo>
                <a:cubicBezTo>
                  <a:pt x="2587075" y="1474444"/>
                  <a:pt x="2600878" y="1478108"/>
                  <a:pt x="2614246" y="1482969"/>
                </a:cubicBezTo>
                <a:cubicBezTo>
                  <a:pt x="2622458" y="1485955"/>
                  <a:pt x="2629148" y="1492862"/>
                  <a:pt x="2637692" y="1494693"/>
                </a:cubicBezTo>
                <a:cubicBezTo>
                  <a:pt x="2656892" y="1498807"/>
                  <a:pt x="2676769" y="1498600"/>
                  <a:pt x="2696307" y="1500554"/>
                </a:cubicBezTo>
                <a:cubicBezTo>
                  <a:pt x="2713892" y="1504462"/>
                  <a:pt x="2731740" y="1507328"/>
                  <a:pt x="2749061" y="1512277"/>
                </a:cubicBezTo>
                <a:cubicBezTo>
                  <a:pt x="2759178" y="1515168"/>
                  <a:pt x="2768312" y="1520906"/>
                  <a:pt x="2778369" y="1524000"/>
                </a:cubicBezTo>
                <a:cubicBezTo>
                  <a:pt x="2793768" y="1528738"/>
                  <a:pt x="2809717" y="1531484"/>
                  <a:pt x="2825261" y="1535723"/>
                </a:cubicBezTo>
                <a:cubicBezTo>
                  <a:pt x="2831222" y="1537349"/>
                  <a:pt x="2836700" y="1540949"/>
                  <a:pt x="2842846" y="1541585"/>
                </a:cubicBezTo>
                <a:cubicBezTo>
                  <a:pt x="3138487" y="1572169"/>
                  <a:pt x="3609179" y="1562206"/>
                  <a:pt x="3804138" y="1565031"/>
                </a:cubicBezTo>
                <a:cubicBezTo>
                  <a:pt x="3811953" y="1568939"/>
                  <a:pt x="3818914" y="1575670"/>
                  <a:pt x="3827584" y="1576754"/>
                </a:cubicBezTo>
                <a:cubicBezTo>
                  <a:pt x="3897621" y="1585509"/>
                  <a:pt x="4038600" y="1594339"/>
                  <a:pt x="4038600" y="1594339"/>
                </a:cubicBezTo>
                <a:cubicBezTo>
                  <a:pt x="4060092" y="1598247"/>
                  <a:pt x="4081234" y="1605710"/>
                  <a:pt x="4103076" y="1606062"/>
                </a:cubicBezTo>
                <a:cubicBezTo>
                  <a:pt x="4202729" y="1607669"/>
                  <a:pt x="4302449" y="1604658"/>
                  <a:pt x="4402015" y="1600200"/>
                </a:cubicBezTo>
                <a:cubicBezTo>
                  <a:pt x="4433488" y="1598791"/>
                  <a:pt x="4464511" y="1592158"/>
                  <a:pt x="4495800" y="1588477"/>
                </a:cubicBezTo>
                <a:cubicBezTo>
                  <a:pt x="4530943" y="1584343"/>
                  <a:pt x="4566253" y="1581589"/>
                  <a:pt x="4601307" y="1576754"/>
                </a:cubicBezTo>
                <a:cubicBezTo>
                  <a:pt x="4622947" y="1573769"/>
                  <a:pt x="4644237" y="1568622"/>
                  <a:pt x="4665784" y="1565031"/>
                </a:cubicBezTo>
                <a:cubicBezTo>
                  <a:pt x="4691133" y="1560806"/>
                  <a:pt x="4716784" y="1558348"/>
                  <a:pt x="4741984" y="1553308"/>
                </a:cubicBezTo>
                <a:cubicBezTo>
                  <a:pt x="4765683" y="1548568"/>
                  <a:pt x="4812323" y="1535723"/>
                  <a:pt x="4812323" y="1535723"/>
                </a:cubicBezTo>
                <a:cubicBezTo>
                  <a:pt x="4869891" y="1506939"/>
                  <a:pt x="4790985" y="1543141"/>
                  <a:pt x="4882661" y="1518139"/>
                </a:cubicBezTo>
                <a:cubicBezTo>
                  <a:pt x="4889458" y="1516285"/>
                  <a:pt x="4893945" y="1509567"/>
                  <a:pt x="4900246" y="1506416"/>
                </a:cubicBezTo>
                <a:cubicBezTo>
                  <a:pt x="4905772" y="1503653"/>
                  <a:pt x="4912304" y="1503317"/>
                  <a:pt x="4917830" y="1500554"/>
                </a:cubicBezTo>
                <a:cubicBezTo>
                  <a:pt x="4924131" y="1497403"/>
                  <a:pt x="4929114" y="1491982"/>
                  <a:pt x="4935415" y="1488831"/>
                </a:cubicBezTo>
                <a:cubicBezTo>
                  <a:pt x="4940941" y="1486068"/>
                  <a:pt x="4947082" y="1484745"/>
                  <a:pt x="4953000" y="1482969"/>
                </a:cubicBezTo>
                <a:cubicBezTo>
                  <a:pt x="4966624" y="1478882"/>
                  <a:pt x="4980662" y="1476107"/>
                  <a:pt x="4994030" y="1471246"/>
                </a:cubicBezTo>
                <a:cubicBezTo>
                  <a:pt x="5051694" y="1450277"/>
                  <a:pt x="4976773" y="1466306"/>
                  <a:pt x="5052646" y="1453662"/>
                </a:cubicBezTo>
                <a:cubicBezTo>
                  <a:pt x="5060461" y="1449754"/>
                  <a:pt x="5067979" y="1445184"/>
                  <a:pt x="5076092" y="1441939"/>
                </a:cubicBezTo>
                <a:cubicBezTo>
                  <a:pt x="5101625" y="1431726"/>
                  <a:pt x="5114533" y="1428882"/>
                  <a:pt x="5140569" y="1424354"/>
                </a:cubicBezTo>
                <a:cubicBezTo>
                  <a:pt x="5175696" y="1418245"/>
                  <a:pt x="5212251" y="1418044"/>
                  <a:pt x="5246076" y="1406769"/>
                </a:cubicBezTo>
                <a:cubicBezTo>
                  <a:pt x="5299874" y="1388837"/>
                  <a:pt x="5268950" y="1396276"/>
                  <a:pt x="5339861" y="1389185"/>
                </a:cubicBezTo>
                <a:cubicBezTo>
                  <a:pt x="5359399" y="1385277"/>
                  <a:pt x="5378822" y="1380738"/>
                  <a:pt x="5398476" y="1377462"/>
                </a:cubicBezTo>
                <a:cubicBezTo>
                  <a:pt x="5440311" y="1370489"/>
                  <a:pt x="5484942" y="1365188"/>
                  <a:pt x="5527430" y="1359877"/>
                </a:cubicBezTo>
                <a:cubicBezTo>
                  <a:pt x="5605602" y="1333820"/>
                  <a:pt x="5544945" y="1352197"/>
                  <a:pt x="5691553" y="1324708"/>
                </a:cubicBezTo>
                <a:cubicBezTo>
                  <a:pt x="5783924" y="1307389"/>
                  <a:pt x="5716433" y="1317805"/>
                  <a:pt x="5791200" y="1307123"/>
                </a:cubicBezTo>
                <a:cubicBezTo>
                  <a:pt x="5834780" y="1278069"/>
                  <a:pt x="5798710" y="1299393"/>
                  <a:pt x="5896707" y="1271954"/>
                </a:cubicBezTo>
                <a:cubicBezTo>
                  <a:pt x="5998844" y="1243356"/>
                  <a:pt x="5912215" y="1263949"/>
                  <a:pt x="6008076" y="1242646"/>
                </a:cubicBezTo>
                <a:cubicBezTo>
                  <a:pt x="6015892" y="1238738"/>
                  <a:pt x="6023233" y="1233686"/>
                  <a:pt x="6031523" y="1230923"/>
                </a:cubicBezTo>
                <a:cubicBezTo>
                  <a:pt x="6046808" y="1225828"/>
                  <a:pt x="6062871" y="1223439"/>
                  <a:pt x="6078415" y="1219200"/>
                </a:cubicBezTo>
                <a:cubicBezTo>
                  <a:pt x="6084376" y="1217574"/>
                  <a:pt x="6090138" y="1215293"/>
                  <a:pt x="6096000" y="1213339"/>
                </a:cubicBezTo>
                <a:cubicBezTo>
                  <a:pt x="6101861" y="1209431"/>
                  <a:pt x="6108172" y="1206126"/>
                  <a:pt x="6113584" y="1201616"/>
                </a:cubicBezTo>
                <a:cubicBezTo>
                  <a:pt x="6119952" y="1196309"/>
                  <a:pt x="6124537" y="1189005"/>
                  <a:pt x="6131169" y="1184031"/>
                </a:cubicBezTo>
                <a:cubicBezTo>
                  <a:pt x="6140283" y="1177195"/>
                  <a:pt x="6150707" y="1172308"/>
                  <a:pt x="6160476" y="1166446"/>
                </a:cubicBezTo>
                <a:cubicBezTo>
                  <a:pt x="6168292" y="1156677"/>
                  <a:pt x="6174572" y="1145451"/>
                  <a:pt x="6183923" y="1137139"/>
                </a:cubicBezTo>
                <a:cubicBezTo>
                  <a:pt x="6235977" y="1090869"/>
                  <a:pt x="6196580" y="1144530"/>
                  <a:pt x="6224953" y="1101969"/>
                </a:cubicBezTo>
                <a:cubicBezTo>
                  <a:pt x="6242441" y="1032024"/>
                  <a:pt x="6212846" y="1133304"/>
                  <a:pt x="6254261" y="1055077"/>
                </a:cubicBezTo>
                <a:cubicBezTo>
                  <a:pt x="6266994" y="1031026"/>
                  <a:pt x="6283569" y="978877"/>
                  <a:pt x="6283569" y="978877"/>
                </a:cubicBezTo>
                <a:cubicBezTo>
                  <a:pt x="6285523" y="969108"/>
                  <a:pt x="6286280" y="959021"/>
                  <a:pt x="6289430" y="949569"/>
                </a:cubicBezTo>
                <a:cubicBezTo>
                  <a:pt x="6294388" y="934695"/>
                  <a:pt x="6304300" y="921402"/>
                  <a:pt x="6312876" y="908539"/>
                </a:cubicBezTo>
                <a:cubicBezTo>
                  <a:pt x="6314830" y="894862"/>
                  <a:pt x="6314768" y="880741"/>
                  <a:pt x="6318738" y="867508"/>
                </a:cubicBezTo>
                <a:cubicBezTo>
                  <a:pt x="6320762" y="860760"/>
                  <a:pt x="6327310" y="856224"/>
                  <a:pt x="6330461" y="849923"/>
                </a:cubicBezTo>
                <a:cubicBezTo>
                  <a:pt x="6354730" y="801387"/>
                  <a:pt x="6314449" y="865151"/>
                  <a:pt x="6348046" y="814754"/>
                </a:cubicBezTo>
                <a:cubicBezTo>
                  <a:pt x="6350000" y="806939"/>
                  <a:pt x="6349910" y="798302"/>
                  <a:pt x="6353907" y="791308"/>
                </a:cubicBezTo>
                <a:cubicBezTo>
                  <a:pt x="6362044" y="777068"/>
                  <a:pt x="6388440" y="762319"/>
                  <a:pt x="6400800" y="756139"/>
                </a:cubicBezTo>
                <a:cubicBezTo>
                  <a:pt x="6443583" y="734748"/>
                  <a:pt x="6445227" y="737799"/>
                  <a:pt x="6494584" y="726831"/>
                </a:cubicBezTo>
                <a:cubicBezTo>
                  <a:pt x="6505081" y="695342"/>
                  <a:pt x="6506065" y="700382"/>
                  <a:pt x="6494584" y="650631"/>
                </a:cubicBezTo>
                <a:cubicBezTo>
                  <a:pt x="6493000" y="643767"/>
                  <a:pt x="6486012" y="639347"/>
                  <a:pt x="6482861" y="633046"/>
                </a:cubicBezTo>
                <a:cubicBezTo>
                  <a:pt x="6448928" y="565181"/>
                  <a:pt x="6479956" y="614036"/>
                  <a:pt x="6453553" y="574431"/>
                </a:cubicBezTo>
                <a:cubicBezTo>
                  <a:pt x="6443985" y="545724"/>
                  <a:pt x="6450623" y="582246"/>
                  <a:pt x="6447692" y="574431"/>
                </a:cubicBezTo>
                <a:close/>
              </a:path>
            </a:pathLst>
          </a:cu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24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p:bldP spid="3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4073-C1A5-4852-B248-70C632A3C043}"/>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BFEDC1E4-D1B1-4F24-9FFB-882A23CE2E2E}"/>
              </a:ext>
            </a:extLst>
          </p:cNvPr>
          <p:cNvGraphicFramePr>
            <a:graphicFrameLocks noGrp="1"/>
          </p:cNvGraphicFramePr>
          <p:nvPr>
            <p:ph idx="1"/>
            <p:extLst>
              <p:ext uri="{D42A27DB-BD31-4B8C-83A1-F6EECF244321}">
                <p14:modId xmlns:p14="http://schemas.microsoft.com/office/powerpoint/2010/main" val="2122006317"/>
              </p:ext>
            </p:extLst>
          </p:nvPr>
        </p:nvGraphicFramePr>
        <p:xfrm>
          <a:off x="117389" y="481390"/>
          <a:ext cx="12074611" cy="6057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4C62BB6-3B97-4146-9309-F465FF65AEAE}"/>
              </a:ext>
            </a:extLst>
          </p:cNvPr>
          <p:cNvSpPr>
            <a:spLocks noGrp="1"/>
          </p:cNvSpPr>
          <p:nvPr>
            <p:ph type="sldNum" sz="quarter" idx="12"/>
          </p:nvPr>
        </p:nvSpPr>
        <p:spPr/>
        <p:txBody>
          <a:bodyPr/>
          <a:lstStyle/>
          <a:p>
            <a:fld id="{BEF3EC61-4797-4E3E-BB0D-11AFECED479C}" type="slidenum">
              <a:rPr lang="en-US" smtClean="0"/>
              <a:t>72</a:t>
            </a:fld>
            <a:endParaRPr lang="en-US"/>
          </a:p>
        </p:txBody>
      </p:sp>
    </p:spTree>
    <p:extLst>
      <p:ext uri="{BB962C8B-B14F-4D97-AF65-F5344CB8AC3E}">
        <p14:creationId xmlns:p14="http://schemas.microsoft.com/office/powerpoint/2010/main" val="4516799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SOR Routing Algorithms</a:t>
            </a:r>
          </a:p>
        </p:txBody>
      </p:sp>
      <p:sp>
        <p:nvSpPr>
          <p:cNvPr id="3" name="Content Placeholder 2"/>
          <p:cNvSpPr>
            <a:spLocks noGrp="1"/>
          </p:cNvSpPr>
          <p:nvPr>
            <p:ph idx="1"/>
          </p:nvPr>
        </p:nvSpPr>
        <p:spPr>
          <a:xfrm>
            <a:off x="838200" y="1825625"/>
            <a:ext cx="10773508" cy="4351338"/>
          </a:xfrm>
        </p:spPr>
        <p:txBody>
          <a:bodyPr>
            <a:normAutofit/>
          </a:bodyPr>
          <a:lstStyle/>
          <a:p>
            <a:pPr marL="0" indent="0" algn="justLow">
              <a:buNone/>
            </a:pPr>
            <a:r>
              <a:rPr lang="en-US" dirty="0"/>
              <a:t>Based on the availability of information:</a:t>
            </a:r>
          </a:p>
          <a:p>
            <a:pPr algn="justLow"/>
            <a:r>
              <a:rPr lang="en-US" b="1" dirty="0"/>
              <a:t>Topology aware Shortest-Path-Based Routing Algorithm (CSP)</a:t>
            </a:r>
            <a:r>
              <a:rPr lang="en-US" dirty="0"/>
              <a:t>: When only connectivity information is shared. High privacy, low performance.</a:t>
            </a:r>
          </a:p>
          <a:p>
            <a:pPr algn="justLow"/>
            <a:r>
              <a:rPr lang="en-US" b="1" dirty="0"/>
              <a:t>Social-Priority-Based Routing Algorithm (SPB</a:t>
            </a:r>
            <a:r>
              <a:rPr lang="en-US" b="1" baseline="-25000" dirty="0"/>
              <a:t>s</a:t>
            </a:r>
            <a:r>
              <a:rPr lang="en-US" b="1" dirty="0"/>
              <a:t>)</a:t>
            </a:r>
            <a:r>
              <a:rPr lang="en-US" dirty="0"/>
              <a:t>: When connectivity information and Priority information are shared. Moderate privacy, Moderate performance.</a:t>
            </a:r>
          </a:p>
          <a:p>
            <a:pPr algn="justLow"/>
            <a:r>
              <a:rPr lang="en-US" b="1" dirty="0"/>
              <a:t>Queue aware Social-Priority-Based Routing Algorithm (SPB</a:t>
            </a:r>
            <a:r>
              <a:rPr lang="en-US" b="1" baseline="-25000" dirty="0"/>
              <a:t>D</a:t>
            </a:r>
            <a:r>
              <a:rPr lang="en-US" b="1" dirty="0"/>
              <a:t>)</a:t>
            </a:r>
            <a:r>
              <a:rPr lang="en-US" dirty="0"/>
              <a:t>: When connectivity information, Priority information and Status information</a:t>
            </a:r>
            <a:r>
              <a:rPr lang="en-US" b="1" dirty="0"/>
              <a:t> </a:t>
            </a:r>
            <a:r>
              <a:rPr lang="en-US" dirty="0"/>
              <a:t>are shared. Low privacy, High performance.</a:t>
            </a:r>
          </a:p>
          <a:p>
            <a:pPr algn="justLow"/>
            <a:endParaRPr lang="en-US" dirty="0"/>
          </a:p>
          <a:p>
            <a:pPr algn="justLow"/>
            <a:endParaRPr lang="en-US" dirty="0"/>
          </a:p>
        </p:txBody>
      </p:sp>
      <p:sp>
        <p:nvSpPr>
          <p:cNvPr id="4" name="Slide Number Placeholder 3"/>
          <p:cNvSpPr>
            <a:spLocks noGrp="1"/>
          </p:cNvSpPr>
          <p:nvPr>
            <p:ph type="sldNum" sz="quarter" idx="12"/>
          </p:nvPr>
        </p:nvSpPr>
        <p:spPr/>
        <p:txBody>
          <a:bodyPr/>
          <a:lstStyle/>
          <a:p>
            <a:fld id="{BEF3EC61-4797-4E3E-BB0D-11AFECED479C}" type="slidenum">
              <a:rPr lang="en-US" smtClean="0"/>
              <a:t>73</a:t>
            </a:fld>
            <a:endParaRPr lang="en-US"/>
          </a:p>
        </p:txBody>
      </p:sp>
    </p:spTree>
    <p:extLst>
      <p:ext uri="{BB962C8B-B14F-4D97-AF65-F5344CB8AC3E}">
        <p14:creationId xmlns:p14="http://schemas.microsoft.com/office/powerpoint/2010/main" val="422162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hlinkClick r:id="rId3"/>
              </a:rPr>
              <a:t>http://www.osimulator.com/</a:t>
            </a:r>
          </a:p>
        </p:txBody>
      </p:sp>
      <p:sp>
        <p:nvSpPr>
          <p:cNvPr id="4" name="Slide Number Placeholder 3"/>
          <p:cNvSpPr>
            <a:spLocks noGrp="1"/>
          </p:cNvSpPr>
          <p:nvPr>
            <p:ph type="sldNum" sz="quarter" idx="12"/>
          </p:nvPr>
        </p:nvSpPr>
        <p:spPr/>
        <p:txBody>
          <a:bodyPr/>
          <a:lstStyle/>
          <a:p>
            <a:fld id="{BEF3EC61-4797-4E3E-BB0D-11AFECED479C}" type="slidenum">
              <a:rPr lang="en-US" smtClean="0"/>
              <a:t>74</a:t>
            </a:fld>
            <a:endParaRPr lang="en-US"/>
          </a:p>
        </p:txBody>
      </p:sp>
      <p:pic>
        <p:nvPicPr>
          <p:cNvPr id="5" name="Picture 4"/>
          <p:cNvPicPr>
            <a:picLocks noChangeAspect="1"/>
          </p:cNvPicPr>
          <p:nvPr/>
        </p:nvPicPr>
        <p:blipFill>
          <a:blip r:embed="rId4"/>
          <a:stretch>
            <a:fillRect/>
          </a:stretch>
        </p:blipFill>
        <p:spPr>
          <a:xfrm>
            <a:off x="988886" y="1462739"/>
            <a:ext cx="5107114" cy="5030136"/>
          </a:xfrm>
          <a:prstGeom prst="rect">
            <a:avLst/>
          </a:prstGeom>
        </p:spPr>
      </p:pic>
      <p:pic>
        <p:nvPicPr>
          <p:cNvPr id="7" name="Picture 6">
            <a:extLst>
              <a:ext uri="{FF2B5EF4-FFF2-40B4-BE49-F238E27FC236}">
                <a16:creationId xmlns:a16="http://schemas.microsoft.com/office/drawing/2014/main" id="{9C45523E-10DA-4F03-A05C-8C798B0CA365}"/>
              </a:ext>
            </a:extLst>
          </p:cNvPr>
          <p:cNvPicPr>
            <a:picLocks noChangeAspect="1"/>
          </p:cNvPicPr>
          <p:nvPr/>
        </p:nvPicPr>
        <p:blipFill>
          <a:blip r:embed="rId5"/>
          <a:stretch>
            <a:fillRect/>
          </a:stretch>
        </p:blipFill>
        <p:spPr>
          <a:xfrm>
            <a:off x="7945784" y="1491544"/>
            <a:ext cx="2526412" cy="2170946"/>
          </a:xfrm>
          <a:prstGeom prst="rect">
            <a:avLst/>
          </a:prstGeom>
        </p:spPr>
      </p:pic>
      <p:pic>
        <p:nvPicPr>
          <p:cNvPr id="8" name="Picture 7">
            <a:extLst>
              <a:ext uri="{FF2B5EF4-FFF2-40B4-BE49-F238E27FC236}">
                <a16:creationId xmlns:a16="http://schemas.microsoft.com/office/drawing/2014/main" id="{4BDB6753-89BC-44E8-879B-83B40BE3D55C}"/>
              </a:ext>
            </a:extLst>
          </p:cNvPr>
          <p:cNvPicPr>
            <a:picLocks noChangeAspect="1"/>
          </p:cNvPicPr>
          <p:nvPr/>
        </p:nvPicPr>
        <p:blipFill>
          <a:blip r:embed="rId6"/>
          <a:stretch>
            <a:fillRect/>
          </a:stretch>
        </p:blipFill>
        <p:spPr>
          <a:xfrm>
            <a:off x="6596417" y="4108613"/>
            <a:ext cx="5225146" cy="2344399"/>
          </a:xfrm>
          <a:prstGeom prst="rect">
            <a:avLst/>
          </a:prstGeom>
        </p:spPr>
      </p:pic>
      <p:sp>
        <p:nvSpPr>
          <p:cNvPr id="9" name="Rectangle 8">
            <a:extLst>
              <a:ext uri="{FF2B5EF4-FFF2-40B4-BE49-F238E27FC236}">
                <a16:creationId xmlns:a16="http://schemas.microsoft.com/office/drawing/2014/main" id="{2592FC50-A17D-4E40-92F7-D451F8145CE3}"/>
              </a:ext>
            </a:extLst>
          </p:cNvPr>
          <p:cNvSpPr/>
          <p:nvPr/>
        </p:nvSpPr>
        <p:spPr>
          <a:xfrm>
            <a:off x="7315141" y="3627445"/>
            <a:ext cx="3683894" cy="338554"/>
          </a:xfrm>
          <a:prstGeom prst="rect">
            <a:avLst/>
          </a:prstGeom>
        </p:spPr>
        <p:txBody>
          <a:bodyPr wrap="none">
            <a:spAutoFit/>
          </a:bodyPr>
          <a:lstStyle/>
          <a:p>
            <a:r>
              <a:rPr lang="en-US" sz="1600" dirty="0"/>
              <a:t>The internal interconnection of SOR node.</a:t>
            </a:r>
          </a:p>
        </p:txBody>
      </p:sp>
    </p:spTree>
    <p:extLst>
      <p:ext uri="{BB962C8B-B14F-4D97-AF65-F5344CB8AC3E}">
        <p14:creationId xmlns:p14="http://schemas.microsoft.com/office/powerpoint/2010/main" val="815570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Datasets</a:t>
            </a:r>
          </a:p>
        </p:txBody>
      </p:sp>
      <p:sp>
        <p:nvSpPr>
          <p:cNvPr id="4" name="Slide Number Placeholder 3"/>
          <p:cNvSpPr>
            <a:spLocks noGrp="1"/>
          </p:cNvSpPr>
          <p:nvPr>
            <p:ph type="sldNum" sz="quarter" idx="12"/>
          </p:nvPr>
        </p:nvSpPr>
        <p:spPr/>
        <p:txBody>
          <a:bodyPr/>
          <a:lstStyle/>
          <a:p>
            <a:fld id="{BEF3EC61-4797-4E3E-BB0D-11AFECED479C}" type="slidenum">
              <a:rPr lang="en-US" smtClean="0"/>
              <a:t>75</a:t>
            </a:fld>
            <a:endParaRPr lang="en-US"/>
          </a:p>
        </p:txBody>
      </p:sp>
      <p:graphicFrame>
        <p:nvGraphicFramePr>
          <p:cNvPr id="5" name="Table 4"/>
          <p:cNvGraphicFramePr>
            <a:graphicFrameLocks noGrp="1"/>
          </p:cNvGraphicFramePr>
          <p:nvPr>
            <p:extLst/>
          </p:nvPr>
        </p:nvGraphicFramePr>
        <p:xfrm>
          <a:off x="1904104" y="1887967"/>
          <a:ext cx="8428615" cy="3828330"/>
        </p:xfrm>
        <a:graphic>
          <a:graphicData uri="http://schemas.openxmlformats.org/drawingml/2006/table">
            <a:tbl>
              <a:tblPr firstRow="1" firstCol="1" bandRow="1">
                <a:tableStyleId>{5C22544A-7EE6-4342-B048-85BDC9FD1C3A}</a:tableStyleId>
              </a:tblPr>
              <a:tblGrid>
                <a:gridCol w="3279713">
                  <a:extLst>
                    <a:ext uri="{9D8B030D-6E8A-4147-A177-3AD203B41FA5}">
                      <a16:colId xmlns:a16="http://schemas.microsoft.com/office/drawing/2014/main" val="4097172630"/>
                    </a:ext>
                  </a:extLst>
                </a:gridCol>
                <a:gridCol w="2485677">
                  <a:extLst>
                    <a:ext uri="{9D8B030D-6E8A-4147-A177-3AD203B41FA5}">
                      <a16:colId xmlns:a16="http://schemas.microsoft.com/office/drawing/2014/main" val="3244209048"/>
                    </a:ext>
                  </a:extLst>
                </a:gridCol>
                <a:gridCol w="2663225">
                  <a:extLst>
                    <a:ext uri="{9D8B030D-6E8A-4147-A177-3AD203B41FA5}">
                      <a16:colId xmlns:a16="http://schemas.microsoft.com/office/drawing/2014/main" val="256437157"/>
                    </a:ext>
                  </a:extLst>
                </a:gridCol>
              </a:tblGrid>
              <a:tr h="638055">
                <a:tc>
                  <a:txBody>
                    <a:bodyPr/>
                    <a:lstStyle/>
                    <a:p>
                      <a:pPr marL="0" marR="0" indent="0" algn="ctr">
                        <a:lnSpc>
                          <a:spcPct val="200000"/>
                        </a:lnSpc>
                        <a:spcBef>
                          <a:spcPts val="0"/>
                        </a:spcBef>
                        <a:spcAft>
                          <a:spcPts val="0"/>
                        </a:spcAft>
                      </a:pPr>
                      <a:r>
                        <a:rPr lang="en-US" sz="2000" dirty="0">
                          <a:effectLst/>
                        </a:rPr>
                        <a:t>Dataset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dirty="0">
                          <a:effectLst/>
                        </a:rPr>
                        <a:t># nodes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dirty="0">
                          <a:effectLst/>
                        </a:rPr>
                        <a:t># edges</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7330653"/>
                  </a:ext>
                </a:extLst>
              </a:tr>
              <a:tr h="638055">
                <a:tc>
                  <a:txBody>
                    <a:bodyPr/>
                    <a:lstStyle/>
                    <a:p>
                      <a:pPr marL="0" marR="0" indent="0" algn="ctr">
                        <a:lnSpc>
                          <a:spcPct val="200000"/>
                        </a:lnSpc>
                        <a:spcBef>
                          <a:spcPts val="0"/>
                        </a:spcBef>
                        <a:spcAft>
                          <a:spcPts val="0"/>
                        </a:spcAft>
                      </a:pPr>
                      <a:r>
                        <a:rPr lang="en-US" sz="2000" dirty="0">
                          <a:effectLst/>
                        </a:rPr>
                        <a:t>DS-1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dirty="0">
                          <a:effectLst/>
                        </a:rPr>
                        <a:t>54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a:effectLst/>
                        </a:rPr>
                        <a:t>203</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1180524"/>
                  </a:ext>
                </a:extLst>
              </a:tr>
              <a:tr h="638055">
                <a:tc>
                  <a:txBody>
                    <a:bodyPr/>
                    <a:lstStyle/>
                    <a:p>
                      <a:pPr marL="0" marR="0" indent="0" algn="ctr">
                        <a:lnSpc>
                          <a:spcPct val="200000"/>
                        </a:lnSpc>
                        <a:spcBef>
                          <a:spcPts val="0"/>
                        </a:spcBef>
                        <a:spcAft>
                          <a:spcPts val="0"/>
                        </a:spcAft>
                      </a:pPr>
                      <a:r>
                        <a:rPr lang="en-US" sz="2000" dirty="0">
                          <a:effectLst/>
                        </a:rPr>
                        <a:t>DS-2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a:effectLst/>
                        </a:rPr>
                        <a:t>116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dirty="0">
                          <a:effectLst/>
                        </a:rPr>
                        <a:t>1024</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87360735"/>
                  </a:ext>
                </a:extLst>
              </a:tr>
              <a:tr h="638055">
                <a:tc>
                  <a:txBody>
                    <a:bodyPr/>
                    <a:lstStyle/>
                    <a:p>
                      <a:pPr marL="0" marR="0" indent="0" algn="ctr">
                        <a:lnSpc>
                          <a:spcPct val="200000"/>
                        </a:lnSpc>
                        <a:spcBef>
                          <a:spcPts val="0"/>
                        </a:spcBef>
                        <a:spcAft>
                          <a:spcPts val="0"/>
                        </a:spcAft>
                      </a:pPr>
                      <a:r>
                        <a:rPr lang="en-US" sz="2000" dirty="0">
                          <a:effectLst/>
                        </a:rPr>
                        <a:t>DS-3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dirty="0">
                          <a:effectLst/>
                        </a:rPr>
                        <a:t>342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dirty="0">
                          <a:effectLst/>
                        </a:rPr>
                        <a:t>4176</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36075104"/>
                  </a:ext>
                </a:extLst>
              </a:tr>
              <a:tr h="638055">
                <a:tc>
                  <a:txBody>
                    <a:bodyPr/>
                    <a:lstStyle/>
                    <a:p>
                      <a:pPr marL="0" marR="0" indent="0" algn="ctr">
                        <a:lnSpc>
                          <a:spcPct val="200000"/>
                        </a:lnSpc>
                        <a:spcBef>
                          <a:spcPts val="0"/>
                        </a:spcBef>
                        <a:spcAft>
                          <a:spcPts val="0"/>
                        </a:spcAft>
                      </a:pPr>
                      <a:r>
                        <a:rPr lang="en-US" sz="2000">
                          <a:effectLst/>
                        </a:rPr>
                        <a:t>DS-4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dirty="0">
                          <a:effectLst/>
                        </a:rPr>
                        <a:t>1648</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a:effectLst/>
                        </a:rPr>
                        <a:t>166291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1931793"/>
                  </a:ext>
                </a:extLst>
              </a:tr>
              <a:tr h="638055">
                <a:tc>
                  <a:txBody>
                    <a:bodyPr/>
                    <a:lstStyle/>
                    <a:p>
                      <a:pPr marL="0" marR="0" indent="0" algn="ctr">
                        <a:lnSpc>
                          <a:spcPct val="200000"/>
                        </a:lnSpc>
                        <a:spcBef>
                          <a:spcPts val="0"/>
                        </a:spcBef>
                        <a:spcAft>
                          <a:spcPts val="0"/>
                        </a:spcAft>
                      </a:pPr>
                      <a:r>
                        <a:rPr lang="en-US" sz="2000">
                          <a:effectLst/>
                        </a:rPr>
                        <a:t>DS-5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a:effectLst/>
                        </a:rPr>
                        <a:t>2211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2000" dirty="0">
                          <a:effectLst/>
                        </a:rPr>
                        <a:t>93509</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4270800"/>
                  </a:ext>
                </a:extLst>
              </a:tr>
            </a:tbl>
          </a:graphicData>
        </a:graphic>
      </p:graphicFrame>
    </p:spTree>
    <p:extLst>
      <p:ext uri="{BB962C8B-B14F-4D97-AF65-F5344CB8AC3E}">
        <p14:creationId xmlns:p14="http://schemas.microsoft.com/office/powerpoint/2010/main" val="3077024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20E3D-6F62-404F-BEC8-BE475F28A1D5}"/>
              </a:ext>
            </a:extLst>
          </p:cNvPr>
          <p:cNvSpPr>
            <a:spLocks noGrp="1"/>
          </p:cNvSpPr>
          <p:nvPr>
            <p:ph type="title"/>
          </p:nvPr>
        </p:nvSpPr>
        <p:spPr/>
        <p:txBody>
          <a:bodyPr/>
          <a:lstStyle/>
          <a:p>
            <a:r>
              <a:rPr lang="en-US" b="1" dirty="0"/>
              <a:t>Simulation Setup</a:t>
            </a:r>
          </a:p>
        </p:txBody>
      </p:sp>
      <p:sp>
        <p:nvSpPr>
          <p:cNvPr id="3" name="Content Placeholder 2">
            <a:extLst>
              <a:ext uri="{FF2B5EF4-FFF2-40B4-BE49-F238E27FC236}">
                <a16:creationId xmlns:a16="http://schemas.microsoft.com/office/drawing/2014/main" id="{7B9725F8-FEBD-4F0C-9B71-A76DC91272F5}"/>
              </a:ext>
            </a:extLst>
          </p:cNvPr>
          <p:cNvSpPr>
            <a:spLocks noGrp="1"/>
          </p:cNvSpPr>
          <p:nvPr>
            <p:ph idx="1"/>
          </p:nvPr>
        </p:nvSpPr>
        <p:spPr/>
        <p:txBody>
          <a:bodyPr/>
          <a:lstStyle/>
          <a:p>
            <a:r>
              <a:rPr lang="en-US" dirty="0"/>
              <a:t>Messages generated in exponential distribution in mean 15 seconds.</a:t>
            </a:r>
          </a:p>
          <a:p>
            <a:r>
              <a:rPr lang="en-US" dirty="0"/>
              <a:t>Messages forwarded in exponential distribution in mean 5 seconds.</a:t>
            </a:r>
          </a:p>
          <a:p>
            <a:r>
              <a:rPr lang="en-US" dirty="0"/>
              <a:t>Messages served in 1 second. </a:t>
            </a:r>
          </a:p>
          <a:p>
            <a:r>
              <a:rPr lang="en-US" dirty="0"/>
              <a:t>We fixed the number of messages for all of the experiments and we used the same sources and destinations.</a:t>
            </a:r>
          </a:p>
        </p:txBody>
      </p:sp>
      <p:sp>
        <p:nvSpPr>
          <p:cNvPr id="4" name="Slide Number Placeholder 3">
            <a:extLst>
              <a:ext uri="{FF2B5EF4-FFF2-40B4-BE49-F238E27FC236}">
                <a16:creationId xmlns:a16="http://schemas.microsoft.com/office/drawing/2014/main" id="{480FB4B7-660C-47E5-9A2C-458E9FEF7783}"/>
              </a:ext>
            </a:extLst>
          </p:cNvPr>
          <p:cNvSpPr>
            <a:spLocks noGrp="1"/>
          </p:cNvSpPr>
          <p:nvPr>
            <p:ph type="sldNum" sz="quarter" idx="12"/>
          </p:nvPr>
        </p:nvSpPr>
        <p:spPr/>
        <p:txBody>
          <a:bodyPr/>
          <a:lstStyle/>
          <a:p>
            <a:fld id="{BEF3EC61-4797-4E3E-BB0D-11AFECED479C}" type="slidenum">
              <a:rPr lang="en-US" smtClean="0"/>
              <a:t>76</a:t>
            </a:fld>
            <a:endParaRPr lang="en-US"/>
          </a:p>
        </p:txBody>
      </p:sp>
    </p:spTree>
    <p:extLst>
      <p:ext uri="{BB962C8B-B14F-4D97-AF65-F5344CB8AC3E}">
        <p14:creationId xmlns:p14="http://schemas.microsoft.com/office/powerpoint/2010/main" val="3866713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End-To-End Routing Delay</a:t>
            </a:r>
          </a:p>
        </p:txBody>
      </p:sp>
      <p:sp>
        <p:nvSpPr>
          <p:cNvPr id="4" name="Slide Number Placeholder 3"/>
          <p:cNvSpPr>
            <a:spLocks noGrp="1"/>
          </p:cNvSpPr>
          <p:nvPr>
            <p:ph type="sldNum" sz="quarter" idx="12"/>
          </p:nvPr>
        </p:nvSpPr>
        <p:spPr/>
        <p:txBody>
          <a:bodyPr/>
          <a:lstStyle/>
          <a:p>
            <a:fld id="{BEF3EC61-4797-4E3E-BB0D-11AFECED479C}" type="slidenum">
              <a:rPr lang="en-US" smtClean="0"/>
              <a:t>77</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870200" y="1690688"/>
            <a:ext cx="6725920" cy="3841432"/>
          </a:xfrm>
          <a:prstGeom prst="rect">
            <a:avLst/>
          </a:prstGeom>
          <a:noFill/>
        </p:spPr>
      </p:pic>
      <p:sp>
        <p:nvSpPr>
          <p:cNvPr id="7" name="Rectangle 6">
            <a:extLst>
              <a:ext uri="{FF2B5EF4-FFF2-40B4-BE49-F238E27FC236}">
                <a16:creationId xmlns:a16="http://schemas.microsoft.com/office/drawing/2014/main" id="{89139680-62BB-4D66-B2D0-58CD5819233E}"/>
              </a:ext>
            </a:extLst>
          </p:cNvPr>
          <p:cNvSpPr/>
          <p:nvPr/>
        </p:nvSpPr>
        <p:spPr>
          <a:xfrm>
            <a:off x="8229600" y="365125"/>
            <a:ext cx="3645877" cy="1076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Requirement three has been met.</a:t>
            </a:r>
          </a:p>
        </p:txBody>
      </p:sp>
      <p:sp>
        <p:nvSpPr>
          <p:cNvPr id="3" name="Speech Bubble: Rectangle 2">
            <a:extLst>
              <a:ext uri="{FF2B5EF4-FFF2-40B4-BE49-F238E27FC236}">
                <a16:creationId xmlns:a16="http://schemas.microsoft.com/office/drawing/2014/main" id="{CD89D555-53E4-49E1-9EBC-3849479BFE9F}"/>
              </a:ext>
            </a:extLst>
          </p:cNvPr>
          <p:cNvSpPr/>
          <p:nvPr/>
        </p:nvSpPr>
        <p:spPr>
          <a:xfrm>
            <a:off x="9277109" y="2106593"/>
            <a:ext cx="2598368" cy="1273110"/>
          </a:xfrm>
          <a:prstGeom prst="wedgeRectCallout">
            <a:avLst>
              <a:gd name="adj1" fmla="val -54985"/>
              <a:gd name="adj2" fmla="val 988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Connectivity information, Priority information and Status information</a:t>
            </a:r>
            <a:r>
              <a:rPr lang="en-US" b="1" dirty="0">
                <a:solidFill>
                  <a:srgbClr val="FF0000"/>
                </a:solidFill>
              </a:rPr>
              <a:t> </a:t>
            </a:r>
            <a:r>
              <a:rPr lang="en-US" dirty="0">
                <a:solidFill>
                  <a:srgbClr val="FF0000"/>
                </a:solidFill>
              </a:rPr>
              <a:t>are shared.</a:t>
            </a:r>
          </a:p>
        </p:txBody>
      </p:sp>
      <p:sp>
        <p:nvSpPr>
          <p:cNvPr id="8" name="Speech Bubble: Rectangle 7">
            <a:extLst>
              <a:ext uri="{FF2B5EF4-FFF2-40B4-BE49-F238E27FC236}">
                <a16:creationId xmlns:a16="http://schemas.microsoft.com/office/drawing/2014/main" id="{5369FFA2-B1B7-4F16-A70E-48D891E4112C}"/>
              </a:ext>
            </a:extLst>
          </p:cNvPr>
          <p:cNvSpPr/>
          <p:nvPr/>
        </p:nvSpPr>
        <p:spPr>
          <a:xfrm>
            <a:off x="9277109" y="4845239"/>
            <a:ext cx="2517494" cy="1273110"/>
          </a:xfrm>
          <a:prstGeom prst="wedgeRectCallout">
            <a:avLst>
              <a:gd name="adj1" fmla="val -66019"/>
              <a:gd name="adj2" fmla="val -1024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Connectivity information and Priority information are shared.</a:t>
            </a:r>
          </a:p>
        </p:txBody>
      </p:sp>
      <p:sp>
        <p:nvSpPr>
          <p:cNvPr id="9" name="Speech Bubble: Rectangle 8">
            <a:extLst>
              <a:ext uri="{FF2B5EF4-FFF2-40B4-BE49-F238E27FC236}">
                <a16:creationId xmlns:a16="http://schemas.microsoft.com/office/drawing/2014/main" id="{2E2326F0-1581-4FE4-8BF3-DEA6A9FDC7C5}"/>
              </a:ext>
            </a:extLst>
          </p:cNvPr>
          <p:cNvSpPr/>
          <p:nvPr/>
        </p:nvSpPr>
        <p:spPr>
          <a:xfrm>
            <a:off x="6710294" y="5678155"/>
            <a:ext cx="2517494" cy="678195"/>
          </a:xfrm>
          <a:prstGeom prst="wedgeRectCallout">
            <a:avLst>
              <a:gd name="adj1" fmla="val 23407"/>
              <a:gd name="adj2" fmla="val -260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Only connectivity information is shared</a:t>
            </a:r>
          </a:p>
        </p:txBody>
      </p:sp>
      <p:sp>
        <p:nvSpPr>
          <p:cNvPr id="6" name="Rectangle 5">
            <a:extLst>
              <a:ext uri="{FF2B5EF4-FFF2-40B4-BE49-F238E27FC236}">
                <a16:creationId xmlns:a16="http://schemas.microsoft.com/office/drawing/2014/main" id="{875263A5-91E9-4FAF-B066-E270C57A44FA}"/>
              </a:ext>
            </a:extLst>
          </p:cNvPr>
          <p:cNvSpPr/>
          <p:nvPr/>
        </p:nvSpPr>
        <p:spPr>
          <a:xfrm>
            <a:off x="137159" y="5678155"/>
            <a:ext cx="6133011" cy="923330"/>
          </a:xfrm>
          <a:prstGeom prst="rect">
            <a:avLst/>
          </a:prstGeom>
        </p:spPr>
        <p:txBody>
          <a:bodyPr wrap="square">
            <a:spAutoFit/>
          </a:bodyPr>
          <a:lstStyle/>
          <a:p>
            <a:r>
              <a:rPr lang="en-US" dirty="0"/>
              <a:t>Average end-to-end routing delay improved when Connectivity information, Priority information, and Status information are shared.</a:t>
            </a:r>
          </a:p>
        </p:txBody>
      </p:sp>
    </p:spTree>
    <p:extLst>
      <p:ext uri="{BB962C8B-B14F-4D97-AF65-F5344CB8AC3E}">
        <p14:creationId xmlns:p14="http://schemas.microsoft.com/office/powerpoint/2010/main" val="340429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Hop Count</a:t>
            </a:r>
          </a:p>
        </p:txBody>
      </p:sp>
      <p:sp>
        <p:nvSpPr>
          <p:cNvPr id="4" name="Slide Number Placeholder 3"/>
          <p:cNvSpPr>
            <a:spLocks noGrp="1"/>
          </p:cNvSpPr>
          <p:nvPr>
            <p:ph type="sldNum" sz="quarter" idx="12"/>
          </p:nvPr>
        </p:nvSpPr>
        <p:spPr/>
        <p:txBody>
          <a:bodyPr/>
          <a:lstStyle/>
          <a:p>
            <a:fld id="{BEF3EC61-4797-4E3E-BB0D-11AFECED479C}" type="slidenum">
              <a:rPr lang="en-US" smtClean="0"/>
              <a:t>78</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396343" y="1673960"/>
            <a:ext cx="5620322" cy="3510079"/>
          </a:xfrm>
          <a:prstGeom prst="rect">
            <a:avLst/>
          </a:prstGeom>
          <a:noFill/>
        </p:spPr>
      </p:pic>
      <p:sp>
        <p:nvSpPr>
          <p:cNvPr id="3" name="Rectangle 2">
            <a:extLst>
              <a:ext uri="{FF2B5EF4-FFF2-40B4-BE49-F238E27FC236}">
                <a16:creationId xmlns:a16="http://schemas.microsoft.com/office/drawing/2014/main" id="{901809DF-CE10-4152-8EE9-B40D82EC09B2}"/>
              </a:ext>
            </a:extLst>
          </p:cNvPr>
          <p:cNvSpPr/>
          <p:nvPr/>
        </p:nvSpPr>
        <p:spPr>
          <a:xfrm>
            <a:off x="2893926" y="5447029"/>
            <a:ext cx="7556360" cy="646331"/>
          </a:xfrm>
          <a:prstGeom prst="rect">
            <a:avLst/>
          </a:prstGeom>
        </p:spPr>
        <p:txBody>
          <a:bodyPr wrap="square">
            <a:spAutoFit/>
          </a:bodyPr>
          <a:lstStyle/>
          <a:p>
            <a:r>
              <a:rPr lang="en-US" dirty="0"/>
              <a:t>However, despite the significant improvements in average end-to-end delay, the average hop count increases slightly.</a:t>
            </a:r>
          </a:p>
        </p:txBody>
      </p:sp>
      <p:sp>
        <p:nvSpPr>
          <p:cNvPr id="6" name="Arrow: Down 5">
            <a:extLst>
              <a:ext uri="{FF2B5EF4-FFF2-40B4-BE49-F238E27FC236}">
                <a16:creationId xmlns:a16="http://schemas.microsoft.com/office/drawing/2014/main" id="{30511B90-7DA0-4019-9BDA-9EA9E81AD2D5}"/>
              </a:ext>
            </a:extLst>
          </p:cNvPr>
          <p:cNvSpPr/>
          <p:nvPr/>
        </p:nvSpPr>
        <p:spPr>
          <a:xfrm rot="2033990">
            <a:off x="8558932" y="2302442"/>
            <a:ext cx="391886" cy="4421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A09B5734-D960-4B75-94A5-0114E61FC9D1}"/>
              </a:ext>
            </a:extLst>
          </p:cNvPr>
          <p:cNvSpPr/>
          <p:nvPr/>
        </p:nvSpPr>
        <p:spPr>
          <a:xfrm rot="2033990">
            <a:off x="7525626" y="2630755"/>
            <a:ext cx="391886" cy="4421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749CDA3-D05A-4F32-AF38-B6E0392EF420}"/>
              </a:ext>
            </a:extLst>
          </p:cNvPr>
          <p:cNvSpPr/>
          <p:nvPr/>
        </p:nvSpPr>
        <p:spPr>
          <a:xfrm rot="2033990">
            <a:off x="6707995" y="1903802"/>
            <a:ext cx="391886" cy="4421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6138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4073-C1A5-4852-B248-70C632A3C043}"/>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BFEDC1E4-D1B1-4F24-9FFB-882A23CE2E2E}"/>
              </a:ext>
            </a:extLst>
          </p:cNvPr>
          <p:cNvGraphicFramePr>
            <a:graphicFrameLocks noGrp="1"/>
          </p:cNvGraphicFramePr>
          <p:nvPr>
            <p:ph idx="1"/>
            <p:extLst>
              <p:ext uri="{D42A27DB-BD31-4B8C-83A1-F6EECF244321}">
                <p14:modId xmlns:p14="http://schemas.microsoft.com/office/powerpoint/2010/main" val="411834049"/>
              </p:ext>
            </p:extLst>
          </p:nvPr>
        </p:nvGraphicFramePr>
        <p:xfrm>
          <a:off x="117389" y="481390"/>
          <a:ext cx="12074611" cy="6057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4C62BB6-3B97-4146-9309-F465FF65AEAE}"/>
              </a:ext>
            </a:extLst>
          </p:cNvPr>
          <p:cNvSpPr>
            <a:spLocks noGrp="1"/>
          </p:cNvSpPr>
          <p:nvPr>
            <p:ph type="sldNum" sz="quarter" idx="12"/>
          </p:nvPr>
        </p:nvSpPr>
        <p:spPr/>
        <p:txBody>
          <a:bodyPr/>
          <a:lstStyle/>
          <a:p>
            <a:fld id="{BEF3EC61-4797-4E3E-BB0D-11AFECED479C}" type="slidenum">
              <a:rPr lang="en-US" smtClean="0"/>
              <a:t>79</a:t>
            </a:fld>
            <a:endParaRPr lang="en-US"/>
          </a:p>
        </p:txBody>
      </p:sp>
    </p:spTree>
    <p:extLst>
      <p:ext uri="{BB962C8B-B14F-4D97-AF65-F5344CB8AC3E}">
        <p14:creationId xmlns:p14="http://schemas.microsoft.com/office/powerpoint/2010/main" val="143589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Small-World Phenomenon: Experiment</a:t>
            </a:r>
          </a:p>
        </p:txBody>
      </p:sp>
      <p:sp>
        <p:nvSpPr>
          <p:cNvPr id="3" name="Content Placeholder 2"/>
          <p:cNvSpPr>
            <a:spLocks noGrp="1"/>
          </p:cNvSpPr>
          <p:nvPr>
            <p:ph idx="1"/>
          </p:nvPr>
        </p:nvSpPr>
        <p:spPr>
          <a:xfrm>
            <a:off x="838199" y="1825625"/>
            <a:ext cx="4256313" cy="4351338"/>
          </a:xfrm>
        </p:spPr>
        <p:txBody>
          <a:bodyPr>
            <a:normAutofit fontScale="92500" lnSpcReduction="10000"/>
          </a:bodyPr>
          <a:lstStyle/>
          <a:p>
            <a:pPr marL="0" indent="0" algn="justLow">
              <a:buNone/>
            </a:pPr>
            <a:r>
              <a:rPr lang="en-US" b="1" dirty="0"/>
              <a:t>Experiment Goal: </a:t>
            </a:r>
            <a:r>
              <a:rPr lang="en-US" dirty="0"/>
              <a:t>determine how many acquaintances it would take to pass a letter between two randomly selected people.</a:t>
            </a:r>
          </a:p>
          <a:p>
            <a:pPr marL="0" indent="0" algn="justLow">
              <a:buNone/>
            </a:pPr>
            <a:r>
              <a:rPr lang="en-US" b="1" dirty="0"/>
              <a:t>Experiment Setup</a:t>
            </a:r>
            <a:r>
              <a:rPr lang="en-US" dirty="0"/>
              <a:t>:</a:t>
            </a:r>
          </a:p>
          <a:p>
            <a:pPr algn="justLow"/>
            <a:r>
              <a:rPr lang="en-US" dirty="0"/>
              <a:t>Define a single target person and a group of starting persons</a:t>
            </a:r>
          </a:p>
          <a:p>
            <a:pPr algn="justLow"/>
            <a:r>
              <a:rPr lang="en-US" dirty="0"/>
              <a:t>Generate an acquaintance chain from each starter to the target</a:t>
            </a:r>
          </a:p>
          <a:p>
            <a:pPr algn="justLow"/>
            <a:endParaRPr lang="en-US" dirty="0"/>
          </a:p>
          <a:p>
            <a:pPr algn="justLow"/>
            <a:endParaRPr lang="en-US" dirty="0"/>
          </a:p>
          <a:p>
            <a:pPr algn="justLow"/>
            <a:endParaRPr lang="en-US" dirty="0"/>
          </a:p>
        </p:txBody>
      </p:sp>
      <p:pic>
        <p:nvPicPr>
          <p:cNvPr id="3074" name="Picture 2" descr="Map Of Usa Google USA Map Puzzle-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372" y="1904660"/>
            <a:ext cx="6743700" cy="4193268"/>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p:cNvSpPr/>
          <p:nvPr/>
        </p:nvSpPr>
        <p:spPr>
          <a:xfrm>
            <a:off x="9655630" y="1730829"/>
            <a:ext cx="1698170" cy="685800"/>
          </a:xfrm>
          <a:prstGeom prst="wedgeRoundRectCallout">
            <a:avLst>
              <a:gd name="adj1" fmla="val 56924"/>
              <a:gd name="adj2" fmla="val 130033"/>
              <a:gd name="adj3" fmla="val 16667"/>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Target: Boston</a:t>
            </a:r>
          </a:p>
          <a:p>
            <a:pPr algn="ctr"/>
            <a:r>
              <a:rPr lang="en-US" dirty="0"/>
              <a:t>Stockbroker</a:t>
            </a:r>
          </a:p>
        </p:txBody>
      </p:sp>
      <p:sp>
        <p:nvSpPr>
          <p:cNvPr id="6" name="Speech Bubble: Rectangle with Corners Rounded 5"/>
          <p:cNvSpPr/>
          <p:nvPr/>
        </p:nvSpPr>
        <p:spPr>
          <a:xfrm>
            <a:off x="10825842" y="3717471"/>
            <a:ext cx="1121229" cy="936172"/>
          </a:xfrm>
          <a:prstGeom prst="wedgeRoundRectCallout">
            <a:avLst>
              <a:gd name="adj1" fmla="val 3898"/>
              <a:gd name="adj2" fmla="val -11844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100 Boston Random</a:t>
            </a:r>
          </a:p>
        </p:txBody>
      </p:sp>
      <p:sp>
        <p:nvSpPr>
          <p:cNvPr id="7" name="Speech Bubble: Rectangle with Corners Rounded 6"/>
          <p:cNvSpPr/>
          <p:nvPr/>
        </p:nvSpPr>
        <p:spPr>
          <a:xfrm>
            <a:off x="5687785" y="2808516"/>
            <a:ext cx="2764971" cy="353785"/>
          </a:xfrm>
          <a:prstGeom prst="wedgeRoundRectCallout">
            <a:avLst>
              <a:gd name="adj1" fmla="val 5628"/>
              <a:gd name="adj2" fmla="val 20233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100 Nebraska Stockholders</a:t>
            </a:r>
          </a:p>
        </p:txBody>
      </p:sp>
      <p:sp>
        <p:nvSpPr>
          <p:cNvPr id="8" name="Speech Bubble: Rectangle with Corners Rounded 7"/>
          <p:cNvSpPr/>
          <p:nvPr/>
        </p:nvSpPr>
        <p:spPr>
          <a:xfrm>
            <a:off x="5687785" y="4027714"/>
            <a:ext cx="2764971" cy="353785"/>
          </a:xfrm>
          <a:prstGeom prst="wedgeRoundRectCallout">
            <a:avLst>
              <a:gd name="adj1" fmla="val 4250"/>
              <a:gd name="adj2" fmla="val -11612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96 Nebraska Random</a:t>
            </a:r>
          </a:p>
        </p:txBody>
      </p:sp>
      <p:sp>
        <p:nvSpPr>
          <p:cNvPr id="10" name="Freeform: Shape 9"/>
          <p:cNvSpPr/>
          <p:nvPr/>
        </p:nvSpPr>
        <p:spPr>
          <a:xfrm>
            <a:off x="7298871" y="3047905"/>
            <a:ext cx="4131129" cy="720040"/>
          </a:xfrm>
          <a:custGeom>
            <a:avLst/>
            <a:gdLst>
              <a:gd name="connsiteX0" fmla="*/ 0 w 4131129"/>
              <a:gd name="connsiteY0" fmla="*/ 631466 h 720040"/>
              <a:gd name="connsiteX1" fmla="*/ 2394858 w 4131129"/>
              <a:gd name="connsiteY1" fmla="*/ 675009 h 720040"/>
              <a:gd name="connsiteX2" fmla="*/ 3407229 w 4131129"/>
              <a:gd name="connsiteY2" fmla="*/ 76295 h 720040"/>
              <a:gd name="connsiteX3" fmla="*/ 4131129 w 4131129"/>
              <a:gd name="connsiteY3" fmla="*/ 27309 h 720040"/>
            </a:gdLst>
            <a:ahLst/>
            <a:cxnLst>
              <a:cxn ang="0">
                <a:pos x="connsiteX0" y="connsiteY0"/>
              </a:cxn>
              <a:cxn ang="0">
                <a:pos x="connsiteX1" y="connsiteY1"/>
              </a:cxn>
              <a:cxn ang="0">
                <a:pos x="connsiteX2" y="connsiteY2"/>
              </a:cxn>
              <a:cxn ang="0">
                <a:pos x="connsiteX3" y="connsiteY3"/>
              </a:cxn>
            </a:cxnLst>
            <a:rect l="l" t="t" r="r" b="b"/>
            <a:pathLst>
              <a:path w="4131129" h="720040">
                <a:moveTo>
                  <a:pt x="0" y="631466"/>
                </a:moveTo>
                <a:cubicBezTo>
                  <a:pt x="913493" y="699501"/>
                  <a:pt x="1826987" y="767537"/>
                  <a:pt x="2394858" y="675009"/>
                </a:cubicBezTo>
                <a:cubicBezTo>
                  <a:pt x="2962729" y="582481"/>
                  <a:pt x="3117851" y="184245"/>
                  <a:pt x="3407229" y="76295"/>
                </a:cubicBezTo>
                <a:cubicBezTo>
                  <a:pt x="3696607" y="-31655"/>
                  <a:pt x="3913868" y="-2173"/>
                  <a:pt x="4131129" y="27309"/>
                </a:cubicBezTo>
              </a:path>
            </a:pathLst>
          </a:custGeom>
          <a:noFill/>
          <a:ln w="508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p:nvSpPr>
        <p:spPr>
          <a:xfrm>
            <a:off x="7315200" y="3106707"/>
            <a:ext cx="3998366" cy="1200813"/>
          </a:xfrm>
          <a:custGeom>
            <a:avLst/>
            <a:gdLst>
              <a:gd name="connsiteX0" fmla="*/ 0 w 3998366"/>
              <a:gd name="connsiteY0" fmla="*/ 637979 h 1200813"/>
              <a:gd name="connsiteX1" fmla="*/ 2781300 w 3998366"/>
              <a:gd name="connsiteY1" fmla="*/ 1198593 h 1200813"/>
              <a:gd name="connsiteX2" fmla="*/ 3429000 w 3998366"/>
              <a:gd name="connsiteY2" fmla="*/ 452922 h 1200813"/>
              <a:gd name="connsiteX3" fmla="*/ 3951514 w 3998366"/>
              <a:gd name="connsiteY3" fmla="*/ 33822 h 1200813"/>
              <a:gd name="connsiteX4" fmla="*/ 3940629 w 3998366"/>
              <a:gd name="connsiteY4" fmla="*/ 55593 h 1200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8366" h="1200813">
                <a:moveTo>
                  <a:pt x="0" y="637979"/>
                </a:moveTo>
                <a:cubicBezTo>
                  <a:pt x="1104900" y="933707"/>
                  <a:pt x="2209800" y="1229436"/>
                  <a:pt x="2781300" y="1198593"/>
                </a:cubicBezTo>
                <a:cubicBezTo>
                  <a:pt x="3352800" y="1167750"/>
                  <a:pt x="3233964" y="647051"/>
                  <a:pt x="3429000" y="452922"/>
                </a:cubicBezTo>
                <a:cubicBezTo>
                  <a:pt x="3624036" y="258793"/>
                  <a:pt x="3951514" y="33822"/>
                  <a:pt x="3951514" y="33822"/>
                </a:cubicBezTo>
                <a:cubicBezTo>
                  <a:pt x="4036785" y="-32399"/>
                  <a:pt x="3988707" y="11597"/>
                  <a:pt x="3940629" y="55593"/>
                </a:cubicBezTo>
              </a:path>
            </a:pathLst>
          </a:custGeom>
          <a:noFill/>
          <a:ln w="508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E8F433-2F2C-4E9E-BDCA-13BCFA9BC400}"/>
              </a:ext>
            </a:extLst>
          </p:cNvPr>
          <p:cNvSpPr/>
          <p:nvPr/>
        </p:nvSpPr>
        <p:spPr>
          <a:xfrm>
            <a:off x="9648932" y="-24277"/>
            <a:ext cx="2507994" cy="338554"/>
          </a:xfrm>
          <a:prstGeom prst="rect">
            <a:avLst/>
          </a:prstGeom>
        </p:spPr>
        <p:txBody>
          <a:bodyPr wrap="none">
            <a:spAutoFit/>
          </a:bodyPr>
          <a:lstStyle/>
          <a:p>
            <a:r>
              <a:rPr lang="en-US" sz="1600" dirty="0"/>
              <a:t>The Origins: [Milgram 1967]</a:t>
            </a:r>
          </a:p>
        </p:txBody>
      </p:sp>
      <p:pic>
        <p:nvPicPr>
          <p:cNvPr id="9" name="Picture 8">
            <a:extLst>
              <a:ext uri="{FF2B5EF4-FFF2-40B4-BE49-F238E27FC236}">
                <a16:creationId xmlns:a16="http://schemas.microsoft.com/office/drawing/2014/main" id="{62E3F86F-2021-4D07-ACEA-88A4E213A65F}"/>
              </a:ext>
            </a:extLst>
          </p:cNvPr>
          <p:cNvPicPr>
            <a:picLocks noChangeAspect="1"/>
          </p:cNvPicPr>
          <p:nvPr/>
        </p:nvPicPr>
        <p:blipFill>
          <a:blip r:embed="rId4"/>
          <a:stretch>
            <a:fillRect/>
          </a:stretch>
        </p:blipFill>
        <p:spPr>
          <a:xfrm>
            <a:off x="10923233" y="321762"/>
            <a:ext cx="926446" cy="930676"/>
          </a:xfrm>
          <a:prstGeom prst="rect">
            <a:avLst/>
          </a:prstGeom>
        </p:spPr>
      </p:pic>
      <p:sp>
        <p:nvSpPr>
          <p:cNvPr id="13" name="Rectangle 12">
            <a:extLst>
              <a:ext uri="{FF2B5EF4-FFF2-40B4-BE49-F238E27FC236}">
                <a16:creationId xmlns:a16="http://schemas.microsoft.com/office/drawing/2014/main" id="{140482C5-D152-4646-BD38-105D8ABE5935}"/>
              </a:ext>
            </a:extLst>
          </p:cNvPr>
          <p:cNvSpPr/>
          <p:nvPr/>
        </p:nvSpPr>
        <p:spPr>
          <a:xfrm>
            <a:off x="5088713" y="1494418"/>
            <a:ext cx="4275722" cy="369332"/>
          </a:xfrm>
          <a:prstGeom prst="rect">
            <a:avLst/>
          </a:prstGeom>
        </p:spPr>
        <p:txBody>
          <a:bodyPr wrap="none">
            <a:spAutoFit/>
          </a:bodyPr>
          <a:lstStyle/>
          <a:p>
            <a:r>
              <a:rPr lang="en-US" dirty="0">
                <a:solidFill>
                  <a:srgbClr val="FF0000"/>
                </a:solidFill>
              </a:rPr>
              <a:t>Understanding Human Routing is Important</a:t>
            </a:r>
          </a:p>
        </p:txBody>
      </p:sp>
      <p:sp>
        <p:nvSpPr>
          <p:cNvPr id="14" name="Rectangle 13">
            <a:extLst>
              <a:ext uri="{FF2B5EF4-FFF2-40B4-BE49-F238E27FC236}">
                <a16:creationId xmlns:a16="http://schemas.microsoft.com/office/drawing/2014/main" id="{F8E35151-48E4-45F9-A73B-8DAE68A56F38}"/>
              </a:ext>
            </a:extLst>
          </p:cNvPr>
          <p:cNvSpPr/>
          <p:nvPr/>
        </p:nvSpPr>
        <p:spPr>
          <a:xfrm>
            <a:off x="708197" y="6106793"/>
            <a:ext cx="10573473" cy="707886"/>
          </a:xfrm>
          <a:prstGeom prst="rect">
            <a:avLst/>
          </a:prstGeom>
        </p:spPr>
        <p:txBody>
          <a:bodyPr wrap="square">
            <a:spAutoFit/>
          </a:bodyPr>
          <a:lstStyle/>
          <a:p>
            <a:pPr algn="justLow"/>
            <a:r>
              <a:rPr lang="en-US" sz="2000" dirty="0">
                <a:solidFill>
                  <a:srgbClr val="0000FF"/>
                </a:solidFill>
              </a:rPr>
              <a:t>Structure of routing:  Milgram found that people are able to find shortest (near optimum steps) paths in real-world social networks using decentralized algorithm based on </a:t>
            </a:r>
            <a:r>
              <a:rPr lang="en-US" sz="2000" dirty="0">
                <a:solidFill>
                  <a:srgbClr val="FF0000"/>
                </a:solidFill>
              </a:rPr>
              <a:t>local information</a:t>
            </a:r>
            <a:r>
              <a:rPr lang="en-US" sz="2000" dirty="0">
                <a:solidFill>
                  <a:srgbClr val="0000FF"/>
                </a:solidFill>
              </a:rPr>
              <a:t>.</a:t>
            </a:r>
          </a:p>
        </p:txBody>
      </p:sp>
    </p:spTree>
    <p:extLst>
      <p:ext uri="{BB962C8B-B14F-4D97-AF65-F5344CB8AC3E}">
        <p14:creationId xmlns:p14="http://schemas.microsoft.com/office/powerpoint/2010/main" val="32388452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B6E3-ECC1-401E-9D7B-5CDBF075E327}"/>
              </a:ext>
            </a:extLst>
          </p:cNvPr>
          <p:cNvSpPr>
            <a:spLocks noGrp="1"/>
          </p:cNvSpPr>
          <p:nvPr>
            <p:ph type="title"/>
          </p:nvPr>
        </p:nvSpPr>
        <p:spPr/>
        <p:txBody>
          <a:bodyPr/>
          <a:lstStyle/>
          <a:p>
            <a:r>
              <a:rPr lang="en-US" b="1" dirty="0">
                <a:solidFill>
                  <a:srgbClr val="FF0000"/>
                </a:solidFill>
              </a:rPr>
              <a:t>Contributions</a:t>
            </a:r>
          </a:p>
        </p:txBody>
      </p:sp>
      <p:sp>
        <p:nvSpPr>
          <p:cNvPr id="3" name="Content Placeholder 2">
            <a:extLst>
              <a:ext uri="{FF2B5EF4-FFF2-40B4-BE49-F238E27FC236}">
                <a16:creationId xmlns:a16="http://schemas.microsoft.com/office/drawing/2014/main" id="{7F6378ED-B465-4BEF-94F2-002D979593E7}"/>
              </a:ext>
            </a:extLst>
          </p:cNvPr>
          <p:cNvSpPr>
            <a:spLocks noGrp="1"/>
          </p:cNvSpPr>
          <p:nvPr>
            <p:ph idx="1"/>
          </p:nvPr>
        </p:nvSpPr>
        <p:spPr/>
        <p:txBody>
          <a:bodyPr>
            <a:normAutofit fontScale="92500"/>
          </a:bodyPr>
          <a:lstStyle/>
          <a:p>
            <a:pPr algn="justLow"/>
            <a:r>
              <a:rPr lang="en-US" dirty="0"/>
              <a:t>A Social Online Routing (SOR) protocol that can help individuals to interact with people not directly connected to them has been designed. </a:t>
            </a:r>
          </a:p>
          <a:p>
            <a:pPr lvl="1" algn="justLow"/>
            <a:r>
              <a:rPr lang="en-US" dirty="0"/>
              <a:t>It satisfies privacy options and minimizes end-to-end routing delays corresponding to the information elements exchanged under the Stratified Privacy Model.</a:t>
            </a:r>
          </a:p>
          <a:p>
            <a:pPr algn="justLow"/>
            <a:r>
              <a:rPr lang="en-US" dirty="0"/>
              <a:t>Defensive mechanisms that individuals can use to protect their Identity information has been introduced and analyzed. </a:t>
            </a:r>
          </a:p>
          <a:p>
            <a:pPr algn="justLow"/>
            <a:r>
              <a:rPr lang="en-US" dirty="0"/>
              <a:t>A framework for quantify social priority between individuals in OSNs using their social characteristics has been proposed. </a:t>
            </a:r>
          </a:p>
          <a:p>
            <a:pPr algn="justLow"/>
            <a:r>
              <a:rPr lang="en-US" dirty="0"/>
              <a:t>A simulator was designed and implemented in order to evaluate the efficiency (end-to-end routing delays) of the proposed protocol.</a:t>
            </a:r>
          </a:p>
          <a:p>
            <a:pPr algn="justLow"/>
            <a:endParaRPr lang="en-US" dirty="0"/>
          </a:p>
        </p:txBody>
      </p:sp>
      <p:sp>
        <p:nvSpPr>
          <p:cNvPr id="4" name="Slide Number Placeholder 3">
            <a:extLst>
              <a:ext uri="{FF2B5EF4-FFF2-40B4-BE49-F238E27FC236}">
                <a16:creationId xmlns:a16="http://schemas.microsoft.com/office/drawing/2014/main" id="{E8A78C42-F1A8-443A-8077-DC69DB11A04D}"/>
              </a:ext>
            </a:extLst>
          </p:cNvPr>
          <p:cNvSpPr>
            <a:spLocks noGrp="1"/>
          </p:cNvSpPr>
          <p:nvPr>
            <p:ph type="sldNum" sz="quarter" idx="12"/>
          </p:nvPr>
        </p:nvSpPr>
        <p:spPr/>
        <p:txBody>
          <a:bodyPr/>
          <a:lstStyle/>
          <a:p>
            <a:fld id="{BEF3EC61-4797-4E3E-BB0D-11AFECED479C}" type="slidenum">
              <a:rPr lang="en-US" smtClean="0"/>
              <a:t>80</a:t>
            </a:fld>
            <a:endParaRPr lang="en-US"/>
          </a:p>
        </p:txBody>
      </p:sp>
    </p:spTree>
    <p:extLst>
      <p:ext uri="{BB962C8B-B14F-4D97-AF65-F5344CB8AC3E}">
        <p14:creationId xmlns:p14="http://schemas.microsoft.com/office/powerpoint/2010/main" val="352080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Work</a:t>
            </a:r>
          </a:p>
        </p:txBody>
      </p:sp>
      <p:sp>
        <p:nvSpPr>
          <p:cNvPr id="3" name="Content Placeholder 2"/>
          <p:cNvSpPr>
            <a:spLocks noGrp="1"/>
          </p:cNvSpPr>
          <p:nvPr>
            <p:ph idx="1"/>
          </p:nvPr>
        </p:nvSpPr>
        <p:spPr/>
        <p:txBody>
          <a:bodyPr/>
          <a:lstStyle/>
          <a:p>
            <a:pPr marL="514350" indent="-514350" algn="justLow">
              <a:buFont typeface="+mj-lt"/>
              <a:buAutoNum type="arabicPeriod"/>
            </a:pPr>
            <a:r>
              <a:rPr lang="en-US" b="1" dirty="0"/>
              <a:t>Incentivization</a:t>
            </a:r>
          </a:p>
          <a:p>
            <a:pPr lvl="1" algn="justLow"/>
            <a:r>
              <a:rPr lang="en-US" dirty="0"/>
              <a:t>Individuals will contribute to SOR only based on their personal utility gain, so </a:t>
            </a:r>
            <a:r>
              <a:rPr lang="en-US" dirty="0">
                <a:solidFill>
                  <a:srgbClr val="FF0000"/>
                </a:solidFill>
              </a:rPr>
              <a:t>how individuals in OSNs can be motivated to use SOR</a:t>
            </a:r>
            <a:r>
              <a:rPr lang="en-US" dirty="0"/>
              <a:t>. One answer to this question may be that incentive mechanisms (such as a point system or micropayment scheme) are needed.</a:t>
            </a:r>
          </a:p>
          <a:p>
            <a:pPr marL="514350" indent="-514350" algn="justLow">
              <a:buFont typeface="+mj-lt"/>
              <a:buAutoNum type="arabicPeriod"/>
            </a:pPr>
            <a:r>
              <a:rPr lang="en-US" b="1" dirty="0"/>
              <a:t>Misbehaving</a:t>
            </a:r>
          </a:p>
          <a:p>
            <a:pPr lvl="1" algn="justLow"/>
            <a:r>
              <a:rPr lang="en-US" dirty="0">
                <a:solidFill>
                  <a:srgbClr val="FF0000"/>
                </a:solidFill>
              </a:rPr>
              <a:t>What can encourage a selfish sender (service consumer) to create good propagation rules, and discourage the selfish consumer from creating inappropriate (wide) propagation rules</a:t>
            </a:r>
            <a:r>
              <a:rPr lang="en-US" dirty="0"/>
              <a:t>?</a:t>
            </a:r>
          </a:p>
          <a:p>
            <a:pPr lvl="1" algn="justLow"/>
            <a:r>
              <a:rPr lang="en-US" dirty="0"/>
              <a:t>What mechanism can prevent forwarders from tampering with the propagation rules? </a:t>
            </a:r>
          </a:p>
          <a:p>
            <a:pPr lvl="1" algn="justLow"/>
            <a:endParaRPr lang="en-US" dirty="0"/>
          </a:p>
        </p:txBody>
      </p:sp>
      <p:sp>
        <p:nvSpPr>
          <p:cNvPr id="4" name="Slide Number Placeholder 3"/>
          <p:cNvSpPr>
            <a:spLocks noGrp="1"/>
          </p:cNvSpPr>
          <p:nvPr>
            <p:ph type="sldNum" sz="quarter" idx="12"/>
          </p:nvPr>
        </p:nvSpPr>
        <p:spPr/>
        <p:txBody>
          <a:bodyPr/>
          <a:lstStyle/>
          <a:p>
            <a:fld id="{BEF3EC61-4797-4E3E-BB0D-11AFECED479C}" type="slidenum">
              <a:rPr lang="en-US" smtClean="0"/>
              <a:t>81</a:t>
            </a:fld>
            <a:endParaRPr lang="en-US"/>
          </a:p>
        </p:txBody>
      </p:sp>
    </p:spTree>
    <p:extLst>
      <p:ext uri="{BB962C8B-B14F-4D97-AF65-F5344CB8AC3E}">
        <p14:creationId xmlns:p14="http://schemas.microsoft.com/office/powerpoint/2010/main" val="9946371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Work</a:t>
            </a:r>
          </a:p>
        </p:txBody>
      </p:sp>
      <p:sp>
        <p:nvSpPr>
          <p:cNvPr id="3" name="Content Placeholder 2"/>
          <p:cNvSpPr>
            <a:spLocks noGrp="1"/>
          </p:cNvSpPr>
          <p:nvPr>
            <p:ph idx="1"/>
          </p:nvPr>
        </p:nvSpPr>
        <p:spPr/>
        <p:txBody>
          <a:bodyPr>
            <a:normAutofit lnSpcReduction="10000"/>
          </a:bodyPr>
          <a:lstStyle/>
          <a:p>
            <a:pPr marL="514350" indent="-514350" algn="justLow">
              <a:buFont typeface="+mj-lt"/>
              <a:buAutoNum type="arabicPeriod" startAt="3"/>
            </a:pPr>
            <a:r>
              <a:rPr lang="en-US" b="1" dirty="0"/>
              <a:t>Privacy of advertisement</a:t>
            </a:r>
          </a:p>
          <a:p>
            <a:pPr lvl="1" algn="justLow"/>
            <a:r>
              <a:rPr lang="en-US" dirty="0">
                <a:solidFill>
                  <a:srgbClr val="FF0000"/>
                </a:solidFill>
              </a:rPr>
              <a:t>The I-need message </a:t>
            </a:r>
            <a:r>
              <a:rPr lang="en-US" dirty="0"/>
              <a:t>can go more steps in the network and </a:t>
            </a:r>
            <a:r>
              <a:rPr lang="en-US" dirty="0">
                <a:solidFill>
                  <a:srgbClr val="FF0000"/>
                </a:solidFill>
              </a:rPr>
              <a:t>is not encrypted</a:t>
            </a:r>
            <a:r>
              <a:rPr lang="en-US" dirty="0"/>
              <a:t>. The question: </a:t>
            </a:r>
            <a:r>
              <a:rPr lang="en-US" dirty="0">
                <a:solidFill>
                  <a:srgbClr val="FF0000"/>
                </a:solidFill>
              </a:rPr>
              <a:t>is there any case (e.g. application) that requires the I-need message to be encrypted? </a:t>
            </a:r>
            <a:r>
              <a:rPr lang="en-US" dirty="0"/>
              <a:t>SOR protocol cannot support that. This is a research line requiring further investigation.</a:t>
            </a:r>
          </a:p>
          <a:p>
            <a:pPr marL="514350" indent="-514350" algn="justLow">
              <a:buFont typeface="+mj-lt"/>
              <a:buAutoNum type="arabicPeriod" startAt="3"/>
            </a:pPr>
            <a:r>
              <a:rPr lang="en-US" b="1" dirty="0"/>
              <a:t>Security</a:t>
            </a:r>
          </a:p>
          <a:p>
            <a:pPr lvl="1" algn="justLow"/>
            <a:r>
              <a:rPr lang="en-US" dirty="0"/>
              <a:t>A hybrid cryptosystem which consists of both asymmetric and symmetric algorithms is needed to secure SOR. However, </a:t>
            </a:r>
            <a:r>
              <a:rPr lang="en-US" dirty="0">
                <a:solidFill>
                  <a:srgbClr val="FF0000"/>
                </a:solidFill>
              </a:rPr>
              <a:t>in the literature</a:t>
            </a:r>
            <a:r>
              <a:rPr lang="en-US" dirty="0"/>
              <a:t>, </a:t>
            </a:r>
            <a:r>
              <a:rPr lang="en-US" dirty="0">
                <a:solidFill>
                  <a:srgbClr val="FF0000"/>
                </a:solidFill>
              </a:rPr>
              <a:t>there are plenty of public/private keys</a:t>
            </a:r>
            <a:r>
              <a:rPr lang="en-US" dirty="0"/>
              <a:t> (symmetric encryption, asymmetric encryption) that are based on mechanisms such as </a:t>
            </a:r>
            <a:r>
              <a:rPr lang="en-US" dirty="0">
                <a:solidFill>
                  <a:srgbClr val="FF0000"/>
                </a:solidFill>
              </a:rPr>
              <a:t>digital signatures</a:t>
            </a:r>
            <a:r>
              <a:rPr lang="en-US" dirty="0"/>
              <a:t>, </a:t>
            </a:r>
            <a:r>
              <a:rPr lang="en-US" dirty="0">
                <a:solidFill>
                  <a:srgbClr val="FF0000"/>
                </a:solidFill>
              </a:rPr>
              <a:t>digital certificates</a:t>
            </a:r>
            <a:r>
              <a:rPr lang="en-US" dirty="0"/>
              <a:t>, digital envelopes, and </a:t>
            </a:r>
            <a:r>
              <a:rPr lang="en-US" dirty="0">
                <a:solidFill>
                  <a:srgbClr val="FF0000"/>
                </a:solidFill>
              </a:rPr>
              <a:t>chains of trusted nodes</a:t>
            </a:r>
            <a:r>
              <a:rPr lang="en-US" dirty="0"/>
              <a:t> known as the “Web of Trust”. </a:t>
            </a:r>
            <a:r>
              <a:rPr lang="en-US" dirty="0">
                <a:solidFill>
                  <a:srgbClr val="FF0000"/>
                </a:solidFill>
              </a:rPr>
              <a:t>These mechanisms can be readily used in SOR</a:t>
            </a:r>
            <a:r>
              <a:rPr lang="en-US" dirty="0"/>
              <a:t>. This is another research line needing to be investigated. </a:t>
            </a:r>
          </a:p>
        </p:txBody>
      </p:sp>
      <p:sp>
        <p:nvSpPr>
          <p:cNvPr id="4" name="Slide Number Placeholder 3"/>
          <p:cNvSpPr>
            <a:spLocks noGrp="1"/>
          </p:cNvSpPr>
          <p:nvPr>
            <p:ph type="sldNum" sz="quarter" idx="12"/>
          </p:nvPr>
        </p:nvSpPr>
        <p:spPr/>
        <p:txBody>
          <a:bodyPr/>
          <a:lstStyle/>
          <a:p>
            <a:fld id="{BEF3EC61-4797-4E3E-BB0D-11AFECED479C}" type="slidenum">
              <a:rPr lang="en-US" smtClean="0"/>
              <a:t>82</a:t>
            </a:fld>
            <a:endParaRPr lang="en-US"/>
          </a:p>
        </p:txBody>
      </p:sp>
    </p:spTree>
    <p:extLst>
      <p:ext uri="{BB962C8B-B14F-4D97-AF65-F5344CB8AC3E}">
        <p14:creationId xmlns:p14="http://schemas.microsoft.com/office/powerpoint/2010/main" val="5252318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Work</a:t>
            </a:r>
          </a:p>
        </p:txBody>
      </p:sp>
      <p:sp>
        <p:nvSpPr>
          <p:cNvPr id="3" name="Content Placeholder 2"/>
          <p:cNvSpPr>
            <a:spLocks noGrp="1"/>
          </p:cNvSpPr>
          <p:nvPr>
            <p:ph idx="1"/>
          </p:nvPr>
        </p:nvSpPr>
        <p:spPr/>
        <p:txBody>
          <a:bodyPr>
            <a:normAutofit lnSpcReduction="10000"/>
          </a:bodyPr>
          <a:lstStyle/>
          <a:p>
            <a:pPr marL="514350" indent="-514350" algn="justLow">
              <a:buFont typeface="+mj-lt"/>
              <a:buAutoNum type="arabicPeriod" startAt="5"/>
            </a:pPr>
            <a:r>
              <a:rPr lang="en-US" b="1" dirty="0"/>
              <a:t>Social Priority</a:t>
            </a:r>
          </a:p>
          <a:p>
            <a:pPr lvl="1" algn="justLow"/>
            <a:r>
              <a:rPr lang="en-US" dirty="0"/>
              <a:t>Some possible extensions to the social characteristic-based framework are 1) combining the requester (who is asking) with the task content (type of task); 2) including indirect Social Priority, which is given to people who are just heard about (a friend of a friend) but with whom no direct connection is made; and 3) including dynamic Social Priority, which is not fixed but changes overtime. </a:t>
            </a:r>
          </a:p>
          <a:p>
            <a:pPr marL="514350" indent="-514350" algn="justLow">
              <a:buFont typeface="+mj-lt"/>
              <a:buAutoNum type="arabicPeriod" startAt="5"/>
            </a:pPr>
            <a:r>
              <a:rPr lang="en-US" b="1" dirty="0"/>
              <a:t>Application</a:t>
            </a:r>
          </a:p>
          <a:p>
            <a:pPr lvl="1" algn="justLow"/>
            <a:r>
              <a:rPr lang="en-US" dirty="0"/>
              <a:t>For various services, various fields (domain objects) should be defined and used. Application designers need to define some attributes, such those in the United Nations Standard Products and Services Code (UNSPSC) over OSN to exchange services. </a:t>
            </a:r>
          </a:p>
        </p:txBody>
      </p:sp>
      <p:sp>
        <p:nvSpPr>
          <p:cNvPr id="4" name="Slide Number Placeholder 3"/>
          <p:cNvSpPr>
            <a:spLocks noGrp="1"/>
          </p:cNvSpPr>
          <p:nvPr>
            <p:ph type="sldNum" sz="quarter" idx="12"/>
          </p:nvPr>
        </p:nvSpPr>
        <p:spPr/>
        <p:txBody>
          <a:bodyPr/>
          <a:lstStyle/>
          <a:p>
            <a:fld id="{BEF3EC61-4797-4E3E-BB0D-11AFECED479C}" type="slidenum">
              <a:rPr lang="en-US" smtClean="0"/>
              <a:t>83</a:t>
            </a:fld>
            <a:endParaRPr lang="en-US"/>
          </a:p>
        </p:txBody>
      </p:sp>
    </p:spTree>
    <p:extLst>
      <p:ext uri="{BB962C8B-B14F-4D97-AF65-F5344CB8AC3E}">
        <p14:creationId xmlns:p14="http://schemas.microsoft.com/office/powerpoint/2010/main" val="24969437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Publications</a:t>
            </a:r>
          </a:p>
        </p:txBody>
      </p:sp>
      <p:sp>
        <p:nvSpPr>
          <p:cNvPr id="3" name="Content Placeholder 2"/>
          <p:cNvSpPr>
            <a:spLocks noGrp="1"/>
          </p:cNvSpPr>
          <p:nvPr>
            <p:ph idx="1"/>
          </p:nvPr>
        </p:nvSpPr>
        <p:spPr>
          <a:xfrm>
            <a:off x="838200" y="1489935"/>
            <a:ext cx="10785438" cy="4866416"/>
          </a:xfrm>
        </p:spPr>
        <p:txBody>
          <a:bodyPr>
            <a:normAutofit fontScale="70000" lnSpcReduction="20000"/>
          </a:bodyPr>
          <a:lstStyle/>
          <a:p>
            <a:pPr algn="justLow"/>
            <a:r>
              <a:rPr lang="en-US" b="1" dirty="0"/>
              <a:t>Conference Published</a:t>
            </a:r>
            <a:r>
              <a:rPr lang="en-US" dirty="0"/>
              <a:t>:</a:t>
            </a:r>
          </a:p>
          <a:p>
            <a:pPr marL="914400" lvl="1" indent="-457200" algn="justLow">
              <a:buFont typeface="+mj-lt"/>
              <a:buAutoNum type="arabicPeriod"/>
            </a:pPr>
            <a:r>
              <a:rPr lang="en-US" dirty="0"/>
              <a:t>Othman, S., Khan, J. I., &amp; </a:t>
            </a:r>
            <a:r>
              <a:rPr lang="en-US" dirty="0" err="1"/>
              <a:t>Nafa</a:t>
            </a:r>
            <a:r>
              <a:rPr lang="en-US" dirty="0"/>
              <a:t>, F. (2016, July). </a:t>
            </a:r>
            <a:r>
              <a:rPr lang="en-US" b="1" dirty="0"/>
              <a:t>Does Location Matter? The Efficiency of Request Propagation Based on Location in Online Social Networks</a:t>
            </a:r>
            <a:r>
              <a:rPr lang="en-US" dirty="0"/>
              <a:t>. In HCI International. Springer.</a:t>
            </a:r>
          </a:p>
          <a:p>
            <a:pPr marL="914400" lvl="1" indent="-457200" algn="justLow">
              <a:buFont typeface="+mj-lt"/>
              <a:buAutoNum type="arabicPeriod"/>
            </a:pPr>
            <a:r>
              <a:rPr lang="en-US" dirty="0"/>
              <a:t>Othman, S. , Khan, J. I., &amp; </a:t>
            </a:r>
            <a:r>
              <a:rPr lang="en-US" dirty="0" err="1"/>
              <a:t>Nafa</a:t>
            </a:r>
            <a:r>
              <a:rPr lang="en-US" dirty="0"/>
              <a:t>, F. (2016, January). </a:t>
            </a:r>
            <a:r>
              <a:rPr lang="en-US" b="1" dirty="0"/>
              <a:t>Does Knowledge Matter?: Efficiency of Routing Delay under Imperfect Knowledge in Online Social Networks</a:t>
            </a:r>
            <a:r>
              <a:rPr lang="en-US" dirty="0"/>
              <a:t>. In International Conference on Computer Games, Multimedia and Allied Technology (CGAT). Proceedings (p. 19). Global Science and Technology Forum.</a:t>
            </a:r>
          </a:p>
          <a:p>
            <a:pPr marL="914400" lvl="1" indent="-457200" algn="justLow">
              <a:buFont typeface="+mj-lt"/>
              <a:buAutoNum type="arabicPeriod"/>
            </a:pPr>
            <a:r>
              <a:rPr lang="en-US" dirty="0"/>
              <a:t>Othman, S., &amp; Khan, J. I. (2015, March). </a:t>
            </a:r>
            <a:r>
              <a:rPr lang="en-US" b="1" dirty="0"/>
              <a:t>SOR: A Protocol for Requests Dissemination in Online Social Networks</a:t>
            </a:r>
            <a:r>
              <a:rPr lang="en-US" dirty="0"/>
              <a:t>. In Social Computing, Behavioral-Cultural Modeling, and Prediction (pp. 394-399). Springer International Publishing.</a:t>
            </a:r>
          </a:p>
          <a:p>
            <a:pPr algn="justLow"/>
            <a:r>
              <a:rPr lang="en-US" b="1" dirty="0"/>
              <a:t>Journals Submitted</a:t>
            </a:r>
            <a:r>
              <a:rPr lang="en-US" dirty="0"/>
              <a:t>:</a:t>
            </a:r>
          </a:p>
          <a:p>
            <a:pPr marL="914400" lvl="1" indent="-457200" algn="justLow">
              <a:buFont typeface="+mj-lt"/>
              <a:buAutoNum type="arabicPeriod"/>
            </a:pPr>
            <a:r>
              <a:rPr lang="en-US" dirty="0"/>
              <a:t>Othman, S., &amp; Khan, J. I., </a:t>
            </a:r>
            <a:r>
              <a:rPr lang="en-US" b="1" dirty="0"/>
              <a:t>Measuring Privacy in Online Social Networks using Proxima</a:t>
            </a:r>
            <a:r>
              <a:rPr lang="en-US" dirty="0"/>
              <a:t> (Under review), Elsevier Computer and Security</a:t>
            </a:r>
          </a:p>
          <a:p>
            <a:pPr marL="914400" lvl="1" indent="-457200" algn="justLow">
              <a:buFont typeface="+mj-lt"/>
              <a:buAutoNum type="arabicPeriod"/>
            </a:pPr>
            <a:r>
              <a:rPr lang="en-US" dirty="0"/>
              <a:t>Othman, S., &amp; Khan, J. I., </a:t>
            </a:r>
            <a:r>
              <a:rPr lang="en-US" b="1" dirty="0"/>
              <a:t>SOR++: A Social Online Routing Protocol for Exchanging Services </a:t>
            </a:r>
            <a:r>
              <a:rPr lang="en-US" dirty="0"/>
              <a:t>(Under review), Elsevier Computer Networks</a:t>
            </a:r>
          </a:p>
          <a:p>
            <a:pPr algn="justLow"/>
            <a:r>
              <a:rPr lang="en-US" b="1" dirty="0"/>
              <a:t>In Progress</a:t>
            </a:r>
            <a:r>
              <a:rPr lang="en-US" dirty="0"/>
              <a:t>:</a:t>
            </a:r>
          </a:p>
          <a:p>
            <a:pPr marL="914400" lvl="1" indent="-457200" algn="justLow">
              <a:buFont typeface="+mj-lt"/>
              <a:buAutoNum type="arabicPeriod"/>
            </a:pPr>
            <a:r>
              <a:rPr lang="en-US" dirty="0"/>
              <a:t>Salem Othman and Javed I. Khan, </a:t>
            </a:r>
            <a:r>
              <a:rPr lang="en-US" b="1" dirty="0"/>
              <a:t>Strategic-Based Techniques to maximize In-Closeness Centrality of a Node in Online Social networks</a:t>
            </a:r>
            <a:r>
              <a:rPr lang="en-US" dirty="0"/>
              <a:t> (Journal paper).</a:t>
            </a:r>
          </a:p>
          <a:p>
            <a:pPr marL="914400" lvl="1" indent="-457200" algn="justLow">
              <a:buFont typeface="+mj-lt"/>
              <a:buAutoNum type="arabicPeriod"/>
            </a:pPr>
            <a:r>
              <a:rPr lang="en-US" dirty="0"/>
              <a:t>Salem Othman and Javed I. Khan, </a:t>
            </a:r>
            <a:r>
              <a:rPr lang="en-US" b="1" dirty="0"/>
              <a:t>k-radius of knowledge: A Case for k-Hop Routing in Online Social Networks </a:t>
            </a:r>
            <a:r>
              <a:rPr lang="en-US" dirty="0"/>
              <a:t>(Conference paper).</a:t>
            </a:r>
          </a:p>
          <a:p>
            <a:pPr marL="914400" lvl="1" indent="-457200" algn="justLow">
              <a:buFont typeface="+mj-lt"/>
              <a:buAutoNum type="arabicPeriod"/>
            </a:pPr>
            <a:r>
              <a:rPr lang="en-US" dirty="0"/>
              <a:t>Salem Othman and Javed Khan, </a:t>
            </a:r>
            <a:r>
              <a:rPr lang="en-US" b="1" dirty="0"/>
              <a:t>Bayesian-inference Based Social Forwarding and Routing in Online Social Networks</a:t>
            </a:r>
            <a:r>
              <a:rPr lang="en-US" dirty="0"/>
              <a:t> (Conference paper).</a:t>
            </a:r>
          </a:p>
        </p:txBody>
      </p:sp>
      <p:sp>
        <p:nvSpPr>
          <p:cNvPr id="4" name="Slide Number Placeholder 3"/>
          <p:cNvSpPr>
            <a:spLocks noGrp="1"/>
          </p:cNvSpPr>
          <p:nvPr>
            <p:ph type="sldNum" sz="quarter" idx="12"/>
          </p:nvPr>
        </p:nvSpPr>
        <p:spPr/>
        <p:txBody>
          <a:bodyPr/>
          <a:lstStyle/>
          <a:p>
            <a:fld id="{BEF3EC61-4797-4E3E-BB0D-11AFECED479C}" type="slidenum">
              <a:rPr lang="en-US" smtClean="0"/>
              <a:t>84</a:t>
            </a:fld>
            <a:endParaRPr lang="en-US"/>
          </a:p>
        </p:txBody>
      </p:sp>
    </p:spTree>
    <p:extLst>
      <p:ext uri="{BB962C8B-B14F-4D97-AF65-F5344CB8AC3E}">
        <p14:creationId xmlns:p14="http://schemas.microsoft.com/office/powerpoint/2010/main" val="29777166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Publications</a:t>
            </a:r>
          </a:p>
        </p:txBody>
      </p:sp>
      <p:sp>
        <p:nvSpPr>
          <p:cNvPr id="3" name="Content Placeholder 2"/>
          <p:cNvSpPr>
            <a:spLocks noGrp="1"/>
          </p:cNvSpPr>
          <p:nvPr>
            <p:ph idx="1"/>
          </p:nvPr>
        </p:nvSpPr>
        <p:spPr>
          <a:xfrm>
            <a:off x="838200" y="1489935"/>
            <a:ext cx="10785438" cy="4866416"/>
          </a:xfrm>
        </p:spPr>
        <p:txBody>
          <a:bodyPr>
            <a:normAutofit fontScale="92500" lnSpcReduction="10000"/>
          </a:bodyPr>
          <a:lstStyle/>
          <a:p>
            <a:pPr algn="justLow"/>
            <a:r>
              <a:rPr lang="en-US" b="1" dirty="0"/>
              <a:t>Conference Published</a:t>
            </a:r>
            <a:r>
              <a:rPr lang="en-US" dirty="0"/>
              <a:t>:</a:t>
            </a:r>
          </a:p>
          <a:p>
            <a:pPr marL="914400" lvl="1" indent="-457200" algn="justLow">
              <a:buFont typeface="+mj-lt"/>
              <a:buAutoNum type="arabicPeriod"/>
            </a:pPr>
            <a:r>
              <a:rPr lang="en-US" dirty="0" err="1"/>
              <a:t>Nafa</a:t>
            </a:r>
            <a:r>
              <a:rPr lang="en-US" dirty="0"/>
              <a:t>, F., </a:t>
            </a:r>
            <a:r>
              <a:rPr lang="en-US" b="1" dirty="0"/>
              <a:t>Othman, S</a:t>
            </a:r>
            <a:r>
              <a:rPr lang="en-US" dirty="0"/>
              <a:t>., &amp; Khan, J. I. (2016, April). Automatic Concepts’ Classification Based On Bloom’s Taxonomy Using Text analysis and the naïve Bayes classifier Method , In the 8th International Conference on Computer Supported Education, CSEDU.</a:t>
            </a:r>
          </a:p>
          <a:p>
            <a:pPr marL="914400" lvl="1" indent="-457200" algn="justLow">
              <a:buFont typeface="+mj-lt"/>
              <a:buAutoNum type="arabicPeriod"/>
            </a:pPr>
            <a:r>
              <a:rPr lang="en-US" dirty="0" err="1"/>
              <a:t>Nafa</a:t>
            </a:r>
            <a:r>
              <a:rPr lang="en-US" dirty="0"/>
              <a:t> F. </a:t>
            </a:r>
            <a:r>
              <a:rPr lang="en-US" b="1" dirty="0"/>
              <a:t>Othman S.</a:t>
            </a:r>
            <a:r>
              <a:rPr lang="en-US" dirty="0"/>
              <a:t>, Khan J, and </a:t>
            </a:r>
            <a:r>
              <a:rPr lang="en-US" dirty="0" err="1"/>
              <a:t>Babour</a:t>
            </a:r>
            <a:r>
              <a:rPr lang="en-US" dirty="0"/>
              <a:t> A. (2016). Mining Cognitive Skills Levels of Knowledge Units in Text Using Graph </a:t>
            </a:r>
            <a:r>
              <a:rPr lang="en-US" dirty="0" err="1"/>
              <a:t>Triangularity</a:t>
            </a:r>
            <a:r>
              <a:rPr lang="en-US" dirty="0"/>
              <a:t> Mining. IEEE/WIC/ACM International Conference on Web Intelligence (WI)</a:t>
            </a:r>
          </a:p>
          <a:p>
            <a:pPr marL="914400" lvl="1" indent="-457200" algn="justLow">
              <a:buFont typeface="+mj-lt"/>
              <a:buAutoNum type="arabicPeriod"/>
            </a:pPr>
            <a:r>
              <a:rPr lang="en-US" dirty="0" err="1"/>
              <a:t>Nafa</a:t>
            </a:r>
            <a:r>
              <a:rPr lang="en-US" dirty="0"/>
              <a:t> F., Khan J, </a:t>
            </a:r>
            <a:r>
              <a:rPr lang="en-US" b="1" dirty="0"/>
              <a:t>Othman S.</a:t>
            </a:r>
            <a:r>
              <a:rPr lang="en-US" dirty="0"/>
              <a:t>, and </a:t>
            </a:r>
            <a:r>
              <a:rPr lang="en-US" dirty="0" err="1"/>
              <a:t>Babour</a:t>
            </a:r>
            <a:r>
              <a:rPr lang="en-US" dirty="0"/>
              <a:t> A. (2016). Discovering Bloom Taxonomic Relationships between Knowledge Units Using Semantic Graph </a:t>
            </a:r>
            <a:r>
              <a:rPr lang="en-US" dirty="0" err="1"/>
              <a:t>Triangularity</a:t>
            </a:r>
            <a:r>
              <a:rPr lang="en-US" dirty="0"/>
              <a:t> Mining. International Conference on Cyber-enabled Distributed Computing and Knowledge Discovery (</a:t>
            </a:r>
            <a:r>
              <a:rPr lang="en-US" dirty="0" err="1"/>
              <a:t>CyberC</a:t>
            </a:r>
            <a:r>
              <a:rPr lang="en-US" dirty="0"/>
              <a:t>) 2016</a:t>
            </a:r>
          </a:p>
          <a:p>
            <a:pPr marL="914400" lvl="1" indent="-457200" algn="justLow">
              <a:buFont typeface="+mj-lt"/>
              <a:buAutoNum type="arabicPeriod"/>
            </a:pPr>
            <a:r>
              <a:rPr lang="en-US" dirty="0" err="1"/>
              <a:t>Nafa</a:t>
            </a:r>
            <a:r>
              <a:rPr lang="en-US" dirty="0"/>
              <a:t> F. </a:t>
            </a:r>
            <a:r>
              <a:rPr lang="en-US" b="1" dirty="0"/>
              <a:t>Othman S.</a:t>
            </a:r>
            <a:r>
              <a:rPr lang="en-US" dirty="0"/>
              <a:t>, Khan J, and </a:t>
            </a:r>
            <a:r>
              <a:rPr lang="en-US" dirty="0" err="1"/>
              <a:t>Babour</a:t>
            </a:r>
            <a:r>
              <a:rPr lang="en-US" dirty="0"/>
              <a:t> A. (2016). Semantic Graph Transitivity for Discovering Bloom Taxonomic Relationships between Knowledge Units in a Text. Proceedings of the Fifth International Conference on Intelligent Systems and Applications (INTELLI 2016)</a:t>
            </a:r>
          </a:p>
        </p:txBody>
      </p:sp>
      <p:sp>
        <p:nvSpPr>
          <p:cNvPr id="4" name="Slide Number Placeholder 3"/>
          <p:cNvSpPr>
            <a:spLocks noGrp="1"/>
          </p:cNvSpPr>
          <p:nvPr>
            <p:ph type="sldNum" sz="quarter" idx="12"/>
          </p:nvPr>
        </p:nvSpPr>
        <p:spPr/>
        <p:txBody>
          <a:bodyPr/>
          <a:lstStyle/>
          <a:p>
            <a:fld id="{BEF3EC61-4797-4E3E-BB0D-11AFECED479C}" type="slidenum">
              <a:rPr lang="en-US" smtClean="0"/>
              <a:t>85</a:t>
            </a:fld>
            <a:endParaRPr lang="en-US"/>
          </a:p>
        </p:txBody>
      </p:sp>
    </p:spTree>
    <p:extLst>
      <p:ext uri="{BB962C8B-B14F-4D97-AF65-F5344CB8AC3E}">
        <p14:creationId xmlns:p14="http://schemas.microsoft.com/office/powerpoint/2010/main" val="41484227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22DFBE-FBB4-4097-9779-FBA04FE46001}"/>
              </a:ext>
            </a:extLst>
          </p:cNvPr>
          <p:cNvSpPr>
            <a:spLocks noGrp="1"/>
          </p:cNvSpPr>
          <p:nvPr>
            <p:ph type="sldNum" sz="quarter" idx="12"/>
          </p:nvPr>
        </p:nvSpPr>
        <p:spPr/>
        <p:txBody>
          <a:bodyPr/>
          <a:lstStyle/>
          <a:p>
            <a:fld id="{BEF3EC61-4797-4E3E-BB0D-11AFECED479C}" type="slidenum">
              <a:rPr lang="en-US" smtClean="0"/>
              <a:t>86</a:t>
            </a:fld>
            <a:endParaRPr lang="en-US"/>
          </a:p>
        </p:txBody>
      </p:sp>
      <p:pic>
        <p:nvPicPr>
          <p:cNvPr id="1026" name="Picture 2" descr="Image result for thank you">
            <a:extLst>
              <a:ext uri="{FF2B5EF4-FFF2-40B4-BE49-F238E27FC236}">
                <a16:creationId xmlns:a16="http://schemas.microsoft.com/office/drawing/2014/main" id="{D7A3299E-C625-48AD-B75F-9753264E6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827" y="2106368"/>
            <a:ext cx="4899353" cy="311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801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a:xfrm>
            <a:off x="838200" y="1847140"/>
            <a:ext cx="10515600" cy="4351338"/>
          </a:xfrm>
        </p:spPr>
        <p:txBody>
          <a:bodyPr>
            <a:normAutofit fontScale="92500" lnSpcReduction="20000"/>
          </a:bodyPr>
          <a:lstStyle/>
          <a:p>
            <a:pPr marL="514350" indent="-514350" algn="justLow">
              <a:buFont typeface="+mj-lt"/>
              <a:buAutoNum type="arabicPeriod"/>
            </a:pPr>
            <a:r>
              <a:rPr lang="en-US" dirty="0"/>
              <a:t>Kleinberg, J. (2000, May). The small-world phenomenon: An algorithmic perspective. In Proceedings of the thirty-second annual ACM symposium on Theory of computing (pp. 163-170). ACM.</a:t>
            </a:r>
          </a:p>
          <a:p>
            <a:pPr marL="514350" indent="-514350" algn="justLow">
              <a:buFont typeface="+mj-lt"/>
              <a:buAutoNum type="arabicPeriod"/>
            </a:pPr>
            <a:r>
              <a:rPr lang="en-US" dirty="0"/>
              <a:t>Yuan, M., L. Chen and P. S. Yu (2010). "Personalized privacy protection in social networks." Proceedings of the VLDB Endowment 4(2): 141-150.</a:t>
            </a:r>
          </a:p>
          <a:p>
            <a:pPr marL="514350" indent="-514350" algn="justLow">
              <a:buFont typeface="+mj-lt"/>
              <a:buAutoNum type="arabicPeriod"/>
            </a:pPr>
            <a:r>
              <a:rPr lang="en-US" dirty="0" err="1"/>
              <a:t>Holme</a:t>
            </a:r>
            <a:r>
              <a:rPr lang="en-US" dirty="0"/>
              <a:t>, P., B. J. Kim, C. N. Yoon and S. K. Han (2002). "Attack vulnerability of complex networks." Physical Review E 65(5): 056109.</a:t>
            </a:r>
          </a:p>
          <a:p>
            <a:pPr marL="514350" indent="-514350" algn="justLow">
              <a:buFont typeface="+mj-lt"/>
              <a:buAutoNum type="arabicPeriod"/>
            </a:pPr>
            <a:r>
              <a:rPr lang="en-US" dirty="0"/>
              <a:t>Kleinberg, J. (2000, May). The small-world phenomenon: An algorithmic perspective. In Proceedings of the thirty-second annual ACM symposium on Theory of computing (pp. 163-170). ACM.</a:t>
            </a:r>
          </a:p>
          <a:p>
            <a:pPr marL="514350" indent="-514350" algn="justLow">
              <a:buFont typeface="+mj-lt"/>
              <a:buAutoNum type="arabicPeriod"/>
            </a:pPr>
            <a:r>
              <a:rPr lang="en-US" dirty="0"/>
              <a:t>Martel, C., &amp; Nguyen, V. (2004, July). Analyzing Kleinberg's (and other) small-world models. In Proceedings of the twenty-third annual ACM symposium on Principles of distributed computing (pp. 179-188). ACM.</a:t>
            </a:r>
          </a:p>
        </p:txBody>
      </p:sp>
      <p:sp>
        <p:nvSpPr>
          <p:cNvPr id="4" name="Slide Number Placeholder 3"/>
          <p:cNvSpPr>
            <a:spLocks noGrp="1"/>
          </p:cNvSpPr>
          <p:nvPr>
            <p:ph type="sldNum" sz="quarter" idx="12"/>
          </p:nvPr>
        </p:nvSpPr>
        <p:spPr/>
        <p:txBody>
          <a:bodyPr/>
          <a:lstStyle/>
          <a:p>
            <a:fld id="{BEF3EC61-4797-4E3E-BB0D-11AFECED479C}" type="slidenum">
              <a:rPr lang="en-US" smtClean="0"/>
              <a:t>87</a:t>
            </a:fld>
            <a:endParaRPr lang="en-US"/>
          </a:p>
        </p:txBody>
      </p:sp>
    </p:spTree>
    <p:extLst>
      <p:ext uri="{BB962C8B-B14F-4D97-AF65-F5344CB8AC3E}">
        <p14:creationId xmlns:p14="http://schemas.microsoft.com/office/powerpoint/2010/main" val="133790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60" y="3084974"/>
            <a:ext cx="2014538" cy="217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8199" y="155448"/>
            <a:ext cx="10515599" cy="987552"/>
          </a:xfrm>
        </p:spPr>
        <p:txBody>
          <a:bodyPr>
            <a:noAutofit/>
          </a:bodyPr>
          <a:lstStyle/>
          <a:p>
            <a:r>
              <a:rPr lang="en-US" b="1" dirty="0">
                <a:cs typeface="Arial" pitchFamily="34" charset="0"/>
              </a:rPr>
              <a:t>(</a:t>
            </a:r>
            <a:r>
              <a:rPr lang="en-US" b="1" dirty="0" err="1">
                <a:cs typeface="Arial" pitchFamily="34" charset="0"/>
              </a:rPr>
              <a:t>Hangal</a:t>
            </a:r>
            <a:r>
              <a:rPr lang="en-US" b="1" dirty="0">
                <a:cs typeface="Arial" pitchFamily="34" charset="0"/>
              </a:rPr>
              <a:t>, MacLean, Lam, &amp; </a:t>
            </a:r>
            <a:r>
              <a:rPr lang="en-US" b="1" dirty="0" err="1">
                <a:cs typeface="Arial" pitchFamily="34" charset="0"/>
              </a:rPr>
              <a:t>Heer</a:t>
            </a:r>
            <a:r>
              <a:rPr lang="en-US" b="1" dirty="0">
                <a:cs typeface="Arial" pitchFamily="34" charset="0"/>
              </a:rPr>
              <a:t>, 2010, ACM)</a:t>
            </a:r>
          </a:p>
        </p:txBody>
      </p:sp>
      <p:sp>
        <p:nvSpPr>
          <p:cNvPr id="3" name="Content Placeholder 2"/>
          <p:cNvSpPr>
            <a:spLocks noGrp="1"/>
          </p:cNvSpPr>
          <p:nvPr>
            <p:ph idx="1"/>
          </p:nvPr>
        </p:nvSpPr>
        <p:spPr>
          <a:xfrm>
            <a:off x="838200" y="1412111"/>
            <a:ext cx="10515600" cy="2550290"/>
          </a:xfrm>
        </p:spPr>
        <p:txBody>
          <a:bodyPr>
            <a:noAutofit/>
          </a:bodyPr>
          <a:lstStyle/>
          <a:p>
            <a:pPr algn="justLow"/>
            <a:r>
              <a:rPr lang="en-US" dirty="0"/>
              <a:t>They presented </a:t>
            </a:r>
            <a:r>
              <a:rPr lang="en-US" i="1" dirty="0"/>
              <a:t>influence</a:t>
            </a:r>
            <a:r>
              <a:rPr lang="en-US" dirty="0"/>
              <a:t> as an asymmetric measure of tie strength between two nodes.</a:t>
            </a:r>
            <a:endParaRPr lang="en-US" sz="2800" dirty="0"/>
          </a:p>
          <a:p>
            <a:pPr algn="justLow"/>
            <a:r>
              <a:rPr lang="en-US" dirty="0"/>
              <a:t>The influence a person A has over person B is defined as the proportion of B’s investments B makes on A. </a:t>
            </a:r>
          </a:p>
        </p:txBody>
      </p:sp>
      <p:sp>
        <p:nvSpPr>
          <p:cNvPr id="4" name="Slide Number Placeholder 3"/>
          <p:cNvSpPr>
            <a:spLocks noGrp="1"/>
          </p:cNvSpPr>
          <p:nvPr>
            <p:ph type="sldNum" sz="quarter" idx="12"/>
          </p:nvPr>
        </p:nvSpPr>
        <p:spPr/>
        <p:txBody>
          <a:bodyPr/>
          <a:lstStyle/>
          <a:p>
            <a:pPr>
              <a:defRPr/>
            </a:pPr>
            <a:fld id="{C4920C6E-7DA2-47FB-8E29-56CD7B2C3DFB}" type="slidenum">
              <a:rPr lang="en-US" smtClean="0"/>
              <a:pPr>
                <a:defRPr/>
              </a:pPr>
              <a:t>9</a:t>
            </a:fld>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544" y="3775226"/>
            <a:ext cx="5526254" cy="135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09261" y="5911820"/>
            <a:ext cx="10573473" cy="400110"/>
          </a:xfrm>
          <a:prstGeom prst="rect">
            <a:avLst/>
          </a:prstGeom>
        </p:spPr>
        <p:txBody>
          <a:bodyPr wrap="square">
            <a:spAutoFit/>
          </a:bodyPr>
          <a:lstStyle/>
          <a:p>
            <a:pPr algn="justLow"/>
            <a:r>
              <a:rPr lang="en-US" sz="2000" dirty="0">
                <a:solidFill>
                  <a:srgbClr val="0000FF"/>
                </a:solidFill>
              </a:rPr>
              <a:t>Structure of routing: They use </a:t>
            </a:r>
            <a:r>
              <a:rPr lang="en-US" sz="2000" dirty="0" err="1">
                <a:solidFill>
                  <a:srgbClr val="0000FF"/>
                </a:solidFill>
              </a:rPr>
              <a:t>Djikstra's</a:t>
            </a:r>
            <a:r>
              <a:rPr lang="en-US" sz="2000" dirty="0">
                <a:solidFill>
                  <a:srgbClr val="0000FF"/>
                </a:solidFill>
              </a:rPr>
              <a:t> algorithm to compute the shortest path between two nodes</a:t>
            </a:r>
          </a:p>
        </p:txBody>
      </p:sp>
    </p:spTree>
    <p:extLst>
      <p:ext uri="{BB962C8B-B14F-4D97-AF65-F5344CB8AC3E}">
        <p14:creationId xmlns:p14="http://schemas.microsoft.com/office/powerpoint/2010/main" val="1770349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168897</TotalTime>
  <Words>7287</Words>
  <Application>Microsoft Office PowerPoint</Application>
  <PresentationFormat>Widescreen</PresentationFormat>
  <Paragraphs>1385</Paragraphs>
  <Slides>87</Slides>
  <Notes>82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7" baseType="lpstr">
      <vt:lpstr>MS PGothic</vt:lpstr>
      <vt:lpstr>MS PGothic</vt:lpstr>
      <vt:lpstr>宋体</vt:lpstr>
      <vt:lpstr>Arial</vt:lpstr>
      <vt:lpstr>Calibri</vt:lpstr>
      <vt:lpstr>Calibri Light</vt:lpstr>
      <vt:lpstr>Cambria Math</vt:lpstr>
      <vt:lpstr>Times New Roman</vt:lpstr>
      <vt:lpstr>Office Theme</vt:lpstr>
      <vt:lpstr>Equation</vt:lpstr>
      <vt:lpstr>Autonomous Priority Based Routing For Online Social Networks</vt:lpstr>
      <vt:lpstr>PowerPoint Presentation</vt:lpstr>
      <vt:lpstr>Introduction and Motivation</vt:lpstr>
      <vt:lpstr>Real Example (1) of Social Routing</vt:lpstr>
      <vt:lpstr>Real Example (2) of Social Routing</vt:lpstr>
      <vt:lpstr>No Protocol for Online Social Routing</vt:lpstr>
      <vt:lpstr>PowerPoint Presentation</vt:lpstr>
      <vt:lpstr>The Small-World Phenomenon: Experiment</vt:lpstr>
      <vt:lpstr>(Hangal, MacLean, Lam, &amp; Heer, 2010, ACM)</vt:lpstr>
      <vt:lpstr>(Jia, Juste, &amp; Figueiredo, 2013, IEEE)</vt:lpstr>
      <vt:lpstr>Summary Of The Related Work</vt:lpstr>
      <vt:lpstr>Problem Description</vt:lpstr>
      <vt:lpstr>Research Questions </vt:lpstr>
      <vt:lpstr>PowerPoint Presentation</vt:lpstr>
      <vt:lpstr>Stratified Privacy Model (SPM): Information</vt:lpstr>
      <vt:lpstr>SPM: Privacy Options</vt:lpstr>
      <vt:lpstr>SPM: Three Requirements of Routing</vt:lpstr>
      <vt:lpstr>PowerPoint Presentation</vt:lpstr>
      <vt:lpstr>SOR Basics </vt:lpstr>
      <vt:lpstr>SOR Messages </vt:lpstr>
      <vt:lpstr>SOR Tables</vt:lpstr>
      <vt:lpstr>SOR Policies</vt:lpstr>
      <vt:lpstr>Example</vt:lpstr>
      <vt:lpstr>I-like/dislike Dissemination Phase: Create</vt:lpstr>
      <vt:lpstr>I-like/dislike Dissemination Phase: Update SiT</vt:lpstr>
      <vt:lpstr>I-like/dislike Dissemination Phase: Send &amp; Receive</vt:lpstr>
      <vt:lpstr>I-like/dislike Dissemination Phase: Update P2T</vt:lpstr>
      <vt:lpstr>I-like/dislike Dissemination Phase</vt:lpstr>
      <vt:lpstr>PowerPoint Presentation</vt:lpstr>
      <vt:lpstr>PowerPoint Presentation</vt:lpstr>
      <vt:lpstr>I-need Dissemination Phase: Alice Sends to George</vt:lpstr>
      <vt:lpstr>I-need Dissemination Phase: Fred Can not Get Msg</vt:lpstr>
      <vt:lpstr>I-need Dissemination Phase: Alice Sends to Elena</vt:lpstr>
      <vt:lpstr>I-need Dissemination Phase: George Adds identity</vt:lpstr>
      <vt:lpstr>I-need Dissemination Phase: George Forwards to David</vt:lpstr>
      <vt:lpstr>I-need Dissemination Phase: George Update FoT</vt:lpstr>
      <vt:lpstr>I-need Dissemination Phase: Elena forwarding Msg  </vt:lpstr>
      <vt:lpstr>I-need Dissemination Phase: Elena Forwards to David</vt:lpstr>
      <vt:lpstr>I-need Dissemination Phase: David Forwards to Adam</vt:lpstr>
      <vt:lpstr>I-have Dissemination Phase: Adam Creates Msg</vt:lpstr>
      <vt:lpstr>I-have Dissemination Phase: Adam Creates Msg</vt:lpstr>
      <vt:lpstr>I-have Dissemination Phase: Adam chooses Path</vt:lpstr>
      <vt:lpstr>I-have Dissemination Phase: Adam sends Msg to David </vt:lpstr>
      <vt:lpstr>I-have Dissemination Phase: David sends Msg to Elena</vt:lpstr>
      <vt:lpstr>I-have Dissemination Phase: Elena sends Msg to Alice</vt:lpstr>
      <vt:lpstr>I-thank Dissemination Phase: Alice Creates Msg</vt:lpstr>
      <vt:lpstr>I-thank Dissemination Phase: Alice Sends Msg to Elena</vt:lpstr>
      <vt:lpstr>PowerPoint Presentation</vt:lpstr>
      <vt:lpstr>I-thank Dissemination Phase: David Sends Msg to Adam</vt:lpstr>
      <vt:lpstr>PowerPoint Presentation</vt:lpstr>
      <vt:lpstr>Social Aspect of Priority</vt:lpstr>
      <vt:lpstr>Types Of Features </vt:lpstr>
      <vt:lpstr>Autonomous Social Priority as Local Attribute</vt:lpstr>
      <vt:lpstr>PowerPoint Presentation</vt:lpstr>
      <vt:lpstr>Identity choices</vt:lpstr>
      <vt:lpstr>Validity of Privacy Requirements from individual perspective </vt:lpstr>
      <vt:lpstr>Measuring Anonymity</vt:lpstr>
      <vt:lpstr>Proxima Matrix</vt:lpstr>
      <vt:lpstr>Estimation of DOA (with simple social graph)</vt:lpstr>
      <vt:lpstr>DOA for Locally unique Pseudo Identity</vt:lpstr>
      <vt:lpstr>DOA for Null Identity</vt:lpstr>
      <vt:lpstr>Proxima Distributions</vt:lpstr>
      <vt:lpstr>Fixed and Integrated Proxima distributions</vt:lpstr>
      <vt:lpstr>Proxima Degree of Anonymities</vt:lpstr>
      <vt:lpstr>Analysis of Anonymity for Our Large Benchmark Graph</vt:lpstr>
      <vt:lpstr>Google Plus Networks</vt:lpstr>
      <vt:lpstr>Locally unique Pseudo Identity: Fixed Proxima Distributions</vt:lpstr>
      <vt:lpstr>Anonymity with Locally unique Pseudo Identity</vt:lpstr>
      <vt:lpstr>Null Identity: Integrated Proxima Distributions</vt:lpstr>
      <vt:lpstr>Anonymity with Null Identity</vt:lpstr>
      <vt:lpstr>Reachability</vt:lpstr>
      <vt:lpstr>PowerPoint Presentation</vt:lpstr>
      <vt:lpstr>SOR Routing Algorithms</vt:lpstr>
      <vt:lpstr>http://www.osimulator.com/</vt:lpstr>
      <vt:lpstr>Datasets</vt:lpstr>
      <vt:lpstr>Simulation Setup</vt:lpstr>
      <vt:lpstr>End-To-End Routing Delay</vt:lpstr>
      <vt:lpstr>Hop Count</vt:lpstr>
      <vt:lpstr>PowerPoint Presentation</vt:lpstr>
      <vt:lpstr>Contributions</vt:lpstr>
      <vt:lpstr>Future Work</vt:lpstr>
      <vt:lpstr>Future Work</vt:lpstr>
      <vt:lpstr>Future Work</vt:lpstr>
      <vt:lpstr>Publications</vt:lpstr>
      <vt:lpstr>Other Publications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Model for Social Routing in OSNs</dc:title>
  <dc:creator>Salem Othman</dc:creator>
  <cp:lastModifiedBy>Salem</cp:lastModifiedBy>
  <cp:revision>8549</cp:revision>
  <cp:lastPrinted>2018-04-05T00:47:18Z</cp:lastPrinted>
  <dcterms:created xsi:type="dcterms:W3CDTF">2016-03-14T22:56:51Z</dcterms:created>
  <dcterms:modified xsi:type="dcterms:W3CDTF">2018-04-25T13:38:14Z</dcterms:modified>
</cp:coreProperties>
</file>